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bookmarkIdSeed="4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6" r:id="rId2"/>
    <p:sldId id="876" r:id="rId3"/>
    <p:sldId id="857" r:id="rId4"/>
    <p:sldId id="329" r:id="rId5"/>
    <p:sldId id="604" r:id="rId6"/>
    <p:sldId id="624" r:id="rId7"/>
    <p:sldId id="605" r:id="rId8"/>
    <p:sldId id="843" r:id="rId9"/>
    <p:sldId id="866" r:id="rId10"/>
    <p:sldId id="845" r:id="rId11"/>
    <p:sldId id="877" r:id="rId12"/>
    <p:sldId id="882" r:id="rId13"/>
    <p:sldId id="869" r:id="rId14"/>
    <p:sldId id="878" r:id="rId15"/>
    <p:sldId id="868" r:id="rId16"/>
    <p:sldId id="898" r:id="rId17"/>
    <p:sldId id="894" r:id="rId18"/>
    <p:sldId id="895" r:id="rId19"/>
    <p:sldId id="856" r:id="rId20"/>
    <p:sldId id="864" r:id="rId21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olcomb, Jay" initials="HJ" lastIdx="2" clrIdx="0">
    <p:extLst>
      <p:ext uri="{19B8F6BF-5375-455C-9EA6-DF929625EA0E}">
        <p15:presenceInfo xmlns:p15="http://schemas.microsoft.com/office/powerpoint/2012/main" userId="S::jholcomb@itron.com::aee8fcb3-73df-479f-8979-0e12987586b3" providerId="AD"/>
      </p:ext>
    </p:extLst>
  </p:cmAuthor>
  <p:cmAuthor id="2" name="Al Petrick" initials="AP" lastIdx="1" clrIdx="1">
    <p:extLst>
      <p:ext uri="{19B8F6BF-5375-455C-9EA6-DF929625EA0E}">
        <p15:presenceInfo xmlns:p15="http://schemas.microsoft.com/office/powerpoint/2012/main" userId="b177fa8dd07d8d01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7C80"/>
    <a:srgbClr val="D5F4FF"/>
    <a:srgbClr val="85DFFF"/>
    <a:srgbClr val="FF9999"/>
    <a:srgbClr val="990033"/>
    <a:srgbClr val="99330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7994" autoAdjust="0"/>
    <p:restoredTop sz="94800" autoAdjust="0"/>
  </p:normalViewPr>
  <p:slideViewPr>
    <p:cSldViewPr>
      <p:cViewPr varScale="1">
        <p:scale>
          <a:sx n="81" d="100"/>
          <a:sy n="81" d="100"/>
        </p:scale>
        <p:origin x="998" y="48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0" y="-165486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2323"/>
    </p:cViewPr>
  </p:sorterViewPr>
  <p:notesViewPr>
    <p:cSldViewPr>
      <p:cViewPr varScale="1">
        <p:scale>
          <a:sx n="96" d="100"/>
          <a:sy n="96" d="100"/>
        </p:scale>
        <p:origin x="2370" y="84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10/6/2022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dirty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 dirty="0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465D53FD-DB5F-4815-BF01-6488A8FBD189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 dirty="0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6055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45264388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8931696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1028458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2622945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2881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420672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8213030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2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2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51218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3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3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756429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dirty="0"/>
              <a:t>doc.: IEEE 802.11-16/1124r0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dirty="0"/>
              <a:t>September 2016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dirty="0"/>
              <a:t>Dorothy Stanley (HP Enterprise)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279163" y="9000621"/>
            <a:ext cx="415177" cy="184666"/>
          </a:xfrm>
          <a:noFill/>
        </p:spPr>
        <p:txBody>
          <a:bodyPr/>
          <a:lstStyle/>
          <a:p>
            <a:r>
              <a:rPr lang="en-US" dirty="0"/>
              <a:t>Page </a:t>
            </a:r>
            <a:fld id="{A3D196C6-C4A5-4DEA-A136-C30BCA8401B0}" type="slidenum">
              <a:rPr lang="en-US"/>
              <a:pPr/>
              <a:t>4</a:t>
            </a:fld>
            <a:endParaRPr lang="en-US" dirty="0"/>
          </a:p>
        </p:txBody>
      </p:sp>
      <p:sp>
        <p:nvSpPr>
          <p:cNvPr id="13318" name="Rectangle 7"/>
          <p:cNvSpPr txBox="1">
            <a:spLocks noGrp="1" noChangeArrowheads="1"/>
          </p:cNvSpPr>
          <p:nvPr/>
        </p:nvSpPr>
        <p:spPr bwMode="auto">
          <a:xfrm>
            <a:off x="3885887" y="8830468"/>
            <a:ext cx="2972114" cy="465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643" tIns="46321" rIns="92643" bIns="46321" anchor="b"/>
          <a:lstStyle/>
          <a:p>
            <a:pPr algn="r" defTabSz="927100"/>
            <a:fld id="{79C13437-2E59-4BF7-9AFD-498D09D2BC71}" type="slidenum">
              <a:rPr lang="en-US"/>
              <a:pPr algn="r" defTabSz="927100"/>
              <a:t>4</a:t>
            </a:fld>
            <a:endParaRPr lang="en-US" dirty="0"/>
          </a:p>
        </p:txBody>
      </p:sp>
      <p:sp>
        <p:nvSpPr>
          <p:cNvPr id="133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4963" y="698500"/>
            <a:ext cx="6189662" cy="3482975"/>
          </a:xfrm>
          <a:ln/>
        </p:spPr>
      </p:sp>
      <p:sp>
        <p:nvSpPr>
          <p:cNvPr id="1332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5343" y="4416029"/>
            <a:ext cx="5027316" cy="4182267"/>
          </a:xfrm>
          <a:noFill/>
          <a:ln/>
        </p:spPr>
        <p:txBody>
          <a:bodyPr lIns="92643" tIns="46321" rIns="92643" bIns="46321"/>
          <a:lstStyle/>
          <a:p>
            <a:pPr defTabSz="91440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6385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913322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0114880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821828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999364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5763" y="701675"/>
            <a:ext cx="6161087" cy="34671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190500">
              <a:spcBef>
                <a:spcPts val="0"/>
              </a:spcBef>
              <a:spcAft>
                <a:spcPts val="0"/>
              </a:spcAft>
            </a:pPr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 dirty="0"/>
              <a:t>doc.: IEEE 802.11-yy/xxxxr0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US" dirty="0"/>
              <a:t>Month Year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 dirty="0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 dirty="0"/>
              <a:t>Page </a:t>
            </a:r>
            <a:fld id="{47A7FEEB-9CD2-43FE-843C-C5350BEACB4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44978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>
          <a:xfrm>
            <a:off x="5689601" y="6475414"/>
            <a:ext cx="8085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14400" y="304800"/>
            <a:ext cx="304800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>
          <a:xfrm>
            <a:off x="912285" y="382970"/>
            <a:ext cx="2948516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Edward Au (Huawei)</a:t>
            </a:r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>
          <a:xfrm>
            <a:off x="5588001" y="6475414"/>
            <a:ext cx="910167" cy="363537"/>
          </a:xfrm>
        </p:spPr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12285" y="382970"/>
            <a:ext cx="2948516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12000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Edward Au (Huawei)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588001" y="6475414"/>
            <a:ext cx="91016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861484" y="628628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4" y="6475413"/>
            <a:ext cx="479298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Agenda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534117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802.18-22/0123r1</a:t>
            </a:r>
            <a:endParaRPr kumimoji="0" lang="en-GB" sz="18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Microsoft_Word_97_-_2003_Document1.doc"/><Relationship Id="rId5" Type="http://schemas.openxmlformats.org/officeDocument/2006/relationships/oleObject" Target="../embeddings/oleObject1.bin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8/dcn/22/18-22-0122-00-0000-weekly-teleconference-minutes-29-september-2022.docx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hyperlink" Target="https://mentor.ieee.org/802.18/dcn/22/18-22-0035-38-0000-status-of-ongoing-consultations-and-tag-documents-for-approval.docx" TargetMode="External"/><Relationship Id="rId7" Type="http://schemas.openxmlformats.org/officeDocument/2006/relationships/hyperlink" Target="https://www.itu.int/md/R00-SG05-CIR-0103/en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anacom.pt/render.jsp?contentId=1728783" TargetMode="External"/><Relationship Id="rId5" Type="http://schemas.openxmlformats.org/officeDocument/2006/relationships/hyperlink" Target="https://www.trai.gov.in/sites/default/files/CP_05082022_0.pdf" TargetMode="External"/><Relationship Id="rId4" Type="http://schemas.openxmlformats.org/officeDocument/2006/relationships/hyperlink" Target="https://dot.gov.in/relatedlinks/indian-telecommunication-bill-2022" TargetMode="Externa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ofcom.org.uk/consultations-and-statements/category-1/authorisation-conditions-for-short-range-devices?utm_medium=email&amp;utm_campaign=Ofcom%20proposals%20pave%20way%20for%20innovative%20wireless%20technologies%20of%20the%20future&amp;utm_content=Ofcom%20proposals%20pave%20way%20for%20innovative%20wireless%20technologies%20of%20the%20future+CID_e545107962a86ade454845890aef845e&amp;utm_source=updates&amp;utm_term=consulting%20on%20changes%20to%20the%20rules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ofcom.org.uk/__data/assets/pdf_file/0027/244557/srd-policy-statement.pdf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cc.gov/news-events/events/2022/09/september-2022-open-commission-meeting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hyperlink" Target="https://docs.fcc.gov/public/attachments/DOC-387346A1.pdf" TargetMode="External"/><Relationship Id="rId4" Type="http://schemas.openxmlformats.org/officeDocument/2006/relationships/hyperlink" Target="https://www.fcc.gov/news-events/events/2022/10/october-2022-open-commission-meetin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hyperlink" Target="https://calendar.google.com/calendar/u/0/embed?src=c2gedttabtbj4bps23j4847004@group.calendar.google.com&amp;ctz=America/New_York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mentor.ieee.org/802.18/dcn/16/18-16-0038-26-0000-teleconference-call-in-info.pptx" TargetMode="External"/><Relationship Id="rId5" Type="http://schemas.openxmlformats.org/officeDocument/2006/relationships/hyperlink" Target="https://ieeesa.webex.com/ieeesa/j.php?MTID=m26c23a4b9ba5ccb1f68348f9562860c8" TargetMode="External"/><Relationship Id="rId4" Type="http://schemas.openxmlformats.org/officeDocument/2006/relationships/hyperlink" Target="https://ieeesa.webex.com/ieeesa/j.php?MTID=ma28b1d9d051ecdddab365d1a7ea00687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vent.me/0Vk4Qq" TargetMode="Externa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marriott.com/event-reservations/reservation-link.mi?id=1657872654535&amp;key=GRP&amp;app=resvlink" TargetMode="Externa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802.org/18/RRTAG_Voters.pdf" TargetMode="Externa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https://mentor.ieee.org/802-ec/documents?is_dcn=207&amp;is_year=2021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web.cvent.com/event/840c257d-5d52-4eff-94b4-39d2aafda56b/" TargetMode="Externa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standards.ieee.org/about/policies/opman/" TargetMode="External"/><Relationship Id="rId3" Type="http://schemas.openxmlformats.org/officeDocument/2006/relationships/hyperlink" Target="https://standards.ieee.org/faqs/affiliation/" TargetMode="External"/><Relationship Id="rId7" Type="http://schemas.openxmlformats.org/officeDocument/2006/relationships/hyperlink" Target="https://standards.ieee.org/faqs/copyrights/#1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tandards.ieee.org/about/sasb/patcom/materials.html" TargetMode="External"/><Relationship Id="rId5" Type="http://schemas.openxmlformats.org/officeDocument/2006/relationships/hyperlink" Target="http://www.ieee802.org/devdocs.shtml" TargetMode="External"/><Relationship Id="rId4" Type="http://schemas.openxmlformats.org/officeDocument/2006/relationships/hyperlink" Target="https://standards.ieee.org/wp-content/uploads/2022/02/antitrust.pdf" TargetMode="External"/><Relationship Id="rId9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standards.ieee.org/wp-content/uploads/2022/02/antitrust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mailto:patcom@ieee.org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ieee.org/content/dam/ieee-org/ieee/web/org/about/ieee_code_of_conduct.pdf" TargetMode="External"/><Relationship Id="rId2" Type="http://schemas.openxmlformats.org/officeDocument/2006/relationships/hyperlink" Target="https://www.ieee.org/about/corporate/governance/p7-8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://www.ieee.org/about/corporate/governance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standards.ieee.org/about/policies/bylaws/" TargetMode="Externa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896949" y="336550"/>
            <a:ext cx="2303451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3505200" y="1435894"/>
            <a:ext cx="7772400" cy="1066800"/>
          </a:xfrm>
          <a:ln/>
        </p:spPr>
        <p:txBody>
          <a:bodyPr/>
          <a:lstStyle/>
          <a:p>
            <a: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>
                <a:latin typeface="Times New Roman" charset="0"/>
              </a:rPr>
              <a:t>IEEE 802.18 RR-TAG</a:t>
            </a:r>
            <a:br>
              <a:rPr lang="en-US" dirty="0">
                <a:latin typeface="Times New Roman" charset="0"/>
              </a:rPr>
            </a:br>
            <a:r>
              <a:rPr lang="en-US" dirty="0">
                <a:latin typeface="Times New Roman" charset="0"/>
              </a:rPr>
              <a:t>Weekly Teleconference Agenda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505200" y="2502694"/>
            <a:ext cx="7772400" cy="771524"/>
          </a:xfrm>
          <a:ln/>
        </p:spPr>
        <p:txBody>
          <a:bodyPr/>
          <a:lstStyle/>
          <a:p>
            <a:pPr algn="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</a:t>
            </a:r>
            <a:r>
              <a:rPr lang="en-GB" sz="2000"/>
              <a:t>: </a:t>
            </a:r>
            <a:r>
              <a:rPr lang="en-GB" sz="2000" b="0" smtClean="0"/>
              <a:t>6 October 2022</a:t>
            </a:r>
            <a:endParaRPr lang="en-GB" sz="2000" b="0" dirty="0"/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11" name="Rectangle 4"/>
          <p:cNvSpPr>
            <a:spLocks noChangeArrowheads="1"/>
          </p:cNvSpPr>
          <p:nvPr/>
        </p:nvSpPr>
        <p:spPr bwMode="auto">
          <a:xfrm>
            <a:off x="2971801" y="3657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b="1" dirty="0">
                <a:solidFill>
                  <a:srgbClr val="000000"/>
                </a:solidFill>
              </a:rPr>
              <a:t>Authors:</a:t>
            </a:r>
          </a:p>
        </p:txBody>
      </p:sp>
      <p:graphicFrame>
        <p:nvGraphicFramePr>
          <p:cNvPr id="12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5817213"/>
              </p:ext>
            </p:extLst>
          </p:nvPr>
        </p:nvGraphicFramePr>
        <p:xfrm>
          <a:off x="2971801" y="4191000"/>
          <a:ext cx="8686799" cy="5181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07" name="Document" r:id="rId6" imgW="8284803" imgH="4499241" progId="Word.Document.8">
                  <p:embed/>
                </p:oleObj>
              </mc:Choice>
              <mc:Fallback>
                <p:oleObj name="Document" r:id="rId6" imgW="8284803" imgH="449924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971801" y="4191000"/>
                        <a:ext cx="8686799" cy="5181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Administrative </a:t>
            </a:r>
            <a:r>
              <a:rPr lang="en-US" sz="2800" dirty="0" smtClean="0">
                <a:solidFill>
                  <a:srgbClr val="0070C0"/>
                </a:solidFill>
              </a:rPr>
              <a:t>motions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515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Motion #</a:t>
            </a:r>
            <a:r>
              <a:rPr lang="en-US" sz="1800" spc="-5" dirty="0" smtClean="0">
                <a:latin typeface="+mj-lt"/>
                <a:cs typeface="Arial"/>
              </a:rPr>
              <a:t>1 (Internal):  </a:t>
            </a:r>
            <a:r>
              <a:rPr lang="en-US" sz="1800" spc="-5" dirty="0">
                <a:latin typeface="+mj-lt"/>
                <a:cs typeface="Arial"/>
              </a:rPr>
              <a:t>To approve the agenda as presented on the previous slide.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Rich Kennedy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Amelia </a:t>
            </a:r>
            <a:r>
              <a:rPr lang="en-US" sz="1600" spc="-5" dirty="0" err="1" smtClean="0">
                <a:latin typeface="+mj-lt"/>
                <a:cs typeface="Arial"/>
              </a:rPr>
              <a:t>Andersdotter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Approved with unanimous consent.</a:t>
            </a: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 smtClean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Motion </a:t>
            </a:r>
            <a:r>
              <a:rPr lang="en-US" sz="1800" spc="-5" dirty="0">
                <a:latin typeface="+mj-lt"/>
                <a:cs typeface="Arial"/>
              </a:rPr>
              <a:t>#</a:t>
            </a:r>
            <a:r>
              <a:rPr lang="en-US" sz="1800" spc="-5" dirty="0" smtClean="0">
                <a:latin typeface="+mj-lt"/>
                <a:cs typeface="Arial"/>
              </a:rPr>
              <a:t>2 (Internal):  </a:t>
            </a:r>
            <a:r>
              <a:rPr lang="en-US" sz="1800" spc="-5" dirty="0">
                <a:latin typeface="+mj-lt"/>
                <a:cs typeface="Arial"/>
              </a:rPr>
              <a:t>To approve the </a:t>
            </a:r>
            <a:r>
              <a:rPr lang="en-US" sz="1800" spc="-5" dirty="0" smtClean="0">
                <a:latin typeface="+mj-lt"/>
                <a:cs typeface="Arial"/>
              </a:rPr>
              <a:t>weekly meeting </a:t>
            </a:r>
            <a:r>
              <a:rPr lang="en-US" sz="1800" spc="-5" dirty="0">
                <a:latin typeface="+mj-lt"/>
                <a:cs typeface="Arial"/>
              </a:rPr>
              <a:t>minutes of the </a:t>
            </a:r>
            <a:r>
              <a:rPr lang="en-US" sz="1800" spc="-5" dirty="0" smtClean="0">
                <a:latin typeface="+mj-lt"/>
                <a:cs typeface="Arial"/>
              </a:rPr>
              <a:t>29 September 2022 RR-TAG </a:t>
            </a:r>
            <a:r>
              <a:rPr lang="en-US" sz="1800" spc="-5" dirty="0">
                <a:latin typeface="+mj-lt"/>
                <a:cs typeface="Arial"/>
              </a:rPr>
              <a:t>call as shown in the document </a:t>
            </a:r>
            <a:r>
              <a:rPr lang="en-US" sz="1800" spc="-5" dirty="0" smtClean="0">
                <a:latin typeface="+mj-lt"/>
                <a:cs typeface="Arial"/>
                <a:hlinkClick r:id="rId3"/>
              </a:rPr>
              <a:t>18-22/0122r0</a:t>
            </a:r>
            <a:r>
              <a:rPr lang="en-US" sz="1800" spc="-5" dirty="0" smtClean="0">
                <a:latin typeface="+mj-lt"/>
                <a:cs typeface="Arial"/>
              </a:rPr>
              <a:t>, </a:t>
            </a:r>
            <a:r>
              <a:rPr lang="en-US" sz="1800" spc="-5" dirty="0">
                <a:latin typeface="+mj-lt"/>
                <a:cs typeface="Arial"/>
              </a:rPr>
              <a:t>with editorial privilege for the 802.18 Chair. 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Moved</a:t>
            </a:r>
            <a:r>
              <a:rPr lang="en-US" sz="1600" spc="-5" dirty="0" smtClean="0">
                <a:latin typeface="+mj-lt"/>
                <a:cs typeface="Arial"/>
              </a:rPr>
              <a:t>:   Stuart Kerry</a:t>
            </a: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Seconded:  Amelia </a:t>
            </a:r>
            <a:r>
              <a:rPr lang="en-US" sz="1600" spc="-5" dirty="0" err="1" smtClean="0">
                <a:latin typeface="+mj-lt"/>
                <a:cs typeface="Arial"/>
              </a:rPr>
              <a:t>Andersdotter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Discussion</a:t>
            </a:r>
            <a:r>
              <a:rPr lang="en-US" sz="1600" spc="-5" dirty="0" smtClean="0">
                <a:latin typeface="+mj-lt"/>
                <a:cs typeface="Arial"/>
              </a:rPr>
              <a:t>: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Vote</a:t>
            </a:r>
            <a:r>
              <a:rPr lang="en-US" sz="1600" spc="-5" dirty="0" smtClean="0">
                <a:latin typeface="+mj-lt"/>
                <a:cs typeface="Arial"/>
              </a:rPr>
              <a:t>:  </a:t>
            </a:r>
            <a:r>
              <a:rPr lang="en-US" sz="1600" spc="-5" dirty="0">
                <a:cs typeface="Arial"/>
              </a:rPr>
              <a:t>Approved with unanimous consent.</a:t>
            </a: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7054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11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Status of </a:t>
            </a:r>
            <a:r>
              <a:rPr lang="en-US" sz="2800">
                <a:solidFill>
                  <a:srgbClr val="0070C0"/>
                </a:solidFill>
              </a:rPr>
              <a:t>ongoing </a:t>
            </a:r>
            <a:r>
              <a:rPr lang="en-US" sz="2800" smtClean="0">
                <a:solidFill>
                  <a:srgbClr val="0070C0"/>
                </a:solidFill>
              </a:rPr>
              <a:t>consultations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4958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Tracking document:  </a:t>
            </a:r>
            <a:r>
              <a:rPr lang="en-US" sz="1800" spc="-5" dirty="0" smtClean="0">
                <a:solidFill>
                  <a:srgbClr val="FF0000"/>
                </a:solidFill>
                <a:latin typeface="+mj-lt"/>
                <a:cs typeface="Arial"/>
                <a:hlinkClick r:id="rId3"/>
              </a:rPr>
              <a:t>18-22/0035r38</a:t>
            </a:r>
            <a:endParaRPr lang="en-US" sz="1800" spc="-5" dirty="0">
              <a:solidFill>
                <a:srgbClr val="FF0000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8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Pending </a:t>
            </a:r>
            <a:r>
              <a:rPr lang="en-US" sz="1800" spc="-5" dirty="0" smtClean="0">
                <a:cs typeface="Arial"/>
              </a:rPr>
              <a:t>for </a:t>
            </a:r>
            <a:r>
              <a:rPr lang="en-US" sz="1800" spc="-5" dirty="0">
                <a:cs typeface="Arial"/>
              </a:rPr>
              <a:t>interested members to prepare response in the order of </a:t>
            </a:r>
            <a:r>
              <a:rPr lang="en-US" sz="1800" u="sng" spc="-5" dirty="0" smtClean="0">
                <a:solidFill>
                  <a:srgbClr val="FF0000"/>
                </a:solidFill>
                <a:cs typeface="Arial"/>
              </a:rPr>
              <a:t>internal deadline for the next three weeks</a:t>
            </a:r>
            <a:r>
              <a:rPr lang="en-US" sz="1800" spc="-5" dirty="0" smtClean="0">
                <a:cs typeface="Arial"/>
              </a:rPr>
              <a:t>:</a:t>
            </a:r>
            <a:endParaRPr lang="en-US" sz="16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6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 October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India DoT:  </a:t>
            </a:r>
            <a:r>
              <a:rPr lang="en-US" sz="1400" dirty="0" smtClean="0">
                <a:hlinkClick r:id="rId4"/>
              </a:rPr>
              <a:t>Inviting </a:t>
            </a:r>
            <a:r>
              <a:rPr lang="en-US" sz="1400" dirty="0">
                <a:hlinkClick r:id="rId4"/>
              </a:rPr>
              <a:t>comments on the draft Indian Telecommunication Bill, 2022 </a:t>
            </a:r>
            <a:endParaRPr lang="en-US" sz="1400" dirty="0" smtClean="0"/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Internal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deadline on 13 October 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>
                <a:solidFill>
                  <a:schemeClr val="tx1"/>
                </a:solidFill>
                <a:cs typeface="Arial"/>
              </a:rPr>
              <a:t>India TRAI:  </a:t>
            </a:r>
            <a:r>
              <a:rPr lang="en-GB" sz="1400" u="sng" dirty="0">
                <a:hlinkClick r:id="rId5"/>
              </a:rPr>
              <a:t>Leveraging Artificial Intelligence and Big Data in Telecommunication </a:t>
            </a:r>
            <a:r>
              <a:rPr lang="en-GB" sz="1400" u="sng" dirty="0" smtClean="0">
                <a:hlinkClick r:id="rId5"/>
              </a:rPr>
              <a:t>Sector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 (reply comment)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pc="-5" dirty="0" smtClean="0">
                <a:solidFill>
                  <a:schemeClr val="tx1"/>
                </a:solidFill>
                <a:cs typeface="Arial"/>
              </a:rPr>
              <a:t>Portugal </a:t>
            </a:r>
            <a:r>
              <a:rPr lang="en-US" sz="1400" spc="-5" dirty="0">
                <a:solidFill>
                  <a:schemeClr val="tx1"/>
                </a:solidFill>
                <a:cs typeface="Arial"/>
              </a:rPr>
              <a:t>ANACOM:  </a:t>
            </a:r>
            <a:r>
              <a:rPr lang="en-US" sz="1400" spc="-5" dirty="0">
                <a:solidFill>
                  <a:schemeClr val="tx1"/>
                </a:solidFill>
                <a:cs typeface="Arial"/>
                <a:hlinkClick r:id="rId6"/>
              </a:rPr>
              <a:t>Consultation on the spectrum strategic </a:t>
            </a:r>
            <a:r>
              <a:rPr lang="en-US" sz="1400" spc="-5" dirty="0" smtClean="0">
                <a:solidFill>
                  <a:schemeClr val="tx1"/>
                </a:solidFill>
                <a:cs typeface="Arial"/>
                <a:hlinkClick r:id="rId6"/>
              </a:rPr>
              <a:t>plan</a:t>
            </a: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cs typeface="Arial"/>
              </a:rPr>
              <a:t>Internal deadline on </a:t>
            </a:r>
            <a:r>
              <a:rPr lang="en-US" sz="1600" spc="-5" dirty="0" smtClean="0">
                <a:solidFill>
                  <a:schemeClr val="tx1"/>
                </a:solidFill>
                <a:cs typeface="Arial"/>
              </a:rPr>
              <a:t>20 October </a:t>
            </a:r>
            <a:r>
              <a:rPr lang="en-US" sz="1600" spc="-5" dirty="0">
                <a:solidFill>
                  <a:schemeClr val="tx1"/>
                </a:solidFill>
                <a:cs typeface="Arial"/>
              </a:rPr>
              <a:t>2022:</a:t>
            </a: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ITU-R Working Party 5A </a:t>
            </a:r>
            <a:r>
              <a:rPr lang="en-US" sz="1400" dirty="0" smtClean="0">
                <a:hlinkClick r:id="rId7"/>
              </a:rPr>
              <a:t>November 2022 meeting</a:t>
            </a:r>
            <a:endParaRPr lang="en-US" sz="1400" dirty="0" smtClean="0"/>
          </a:p>
          <a:p>
            <a:pPr marL="1487488" marR="117475" lvl="3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NOTE – The IEEE 802.11 ITU ad-hoc meeting is scheduled at 7:00pm ET for an hour on Tuesday, 11 October 2022.</a:t>
            </a: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dirty="0"/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 smtClean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1030288" marR="117475" lvl="2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400" spc="-5" dirty="0">
              <a:solidFill>
                <a:schemeClr val="tx1"/>
              </a:solidFill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solidFill>
                <a:schemeClr val="tx1"/>
              </a:solidFill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072205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12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8006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EU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ETSI BRAN</a:t>
            </a:r>
            <a:endParaRPr lang="en-US" sz="1600" spc="-5" dirty="0" smtClean="0"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CEPT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UK </a:t>
            </a:r>
            <a:r>
              <a:rPr lang="en-US" sz="1800" spc="-5" dirty="0" err="1" smtClean="0">
                <a:solidFill>
                  <a:schemeClr val="tx1"/>
                </a:solidFill>
                <a:latin typeface="+mj-lt"/>
                <a:cs typeface="Arial"/>
              </a:rPr>
              <a:t>Ofcom</a:t>
            </a: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Following its consultation “</a:t>
            </a:r>
            <a:r>
              <a:rPr lang="en-GB" sz="1600" u="sng" dirty="0">
                <a:hlinkClick r:id="rId3"/>
              </a:rPr>
              <a:t>Proposals to amend the authorisation conditions for the use of certain Short-Range </a:t>
            </a:r>
            <a:r>
              <a:rPr lang="en-GB" sz="1600" u="sng" dirty="0" smtClean="0">
                <a:hlinkClick r:id="rId3"/>
              </a:rPr>
              <a:t>Devices</a:t>
            </a:r>
            <a:r>
              <a:rPr lang="en-GB" sz="1600" dirty="0" smtClean="0"/>
              <a:t>” completed in July 2022, UK Ofcom released a statement on 28 September 2022 and determined to proceed on </a:t>
            </a:r>
            <a:r>
              <a:rPr lang="en-GB" sz="1600" dirty="0" smtClean="0">
                <a:hlinkClick r:id="rId4"/>
              </a:rPr>
              <a:t>the following changes</a:t>
            </a:r>
            <a:r>
              <a:rPr lang="en-GB" sz="1600" dirty="0" smtClean="0"/>
              <a:t>: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/>
              <a:t>Extending the spectrum available for safety related ITS by 20 MHz, from 5905 to 5925 MHz; 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err="1" smtClean="0"/>
              <a:t>Liberalising</a:t>
            </a:r>
            <a:r>
              <a:rPr lang="en-US" sz="1400" dirty="0" smtClean="0"/>
              <a:t> </a:t>
            </a:r>
            <a:r>
              <a:rPr lang="en-US" sz="1400" dirty="0"/>
              <a:t>the use of 5150 to 5250 MHz for WAS/RLAN to allow outdoor mobile/nomadic use, including in-vehicle and inside train use.  </a:t>
            </a:r>
            <a:r>
              <a:rPr lang="en-US" sz="1400" dirty="0" err="1" smtClean="0"/>
              <a:t>Ofcom</a:t>
            </a:r>
            <a:r>
              <a:rPr lang="en-US" sz="1400" dirty="0" smtClean="0"/>
              <a:t> will also allow airborne </a:t>
            </a:r>
            <a:r>
              <a:rPr lang="en-US" sz="1400" dirty="0"/>
              <a:t>use in the 5170 to 5250 MHz part of the band; and clarify that there is no requirement for DFS and TPC in the 5150 to 5250 MHz band; 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err="1" smtClean="0"/>
              <a:t>Liberalising</a:t>
            </a:r>
            <a:r>
              <a:rPr lang="en-US" sz="1400" dirty="0" smtClean="0"/>
              <a:t> </a:t>
            </a:r>
            <a:r>
              <a:rPr lang="en-US" sz="1400" dirty="0"/>
              <a:t>some of the technical conditions for some UWB devices; 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Closing </a:t>
            </a:r>
            <a:r>
              <a:rPr lang="en-US" sz="1400" dirty="0"/>
              <a:t>the 24 GHz Automotive SRR band to new applications; </a:t>
            </a: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Making </a:t>
            </a:r>
            <a:r>
              <a:rPr lang="en-US" sz="1400" dirty="0"/>
              <a:t>some technical and minor editorial changes to SRD applications in the 870/915 MHz bands; </a:t>
            </a:r>
            <a:endParaRPr lang="en-US" sz="1400" dirty="0" smtClean="0"/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/>
              <a:t>Correcting </a:t>
            </a:r>
            <a:r>
              <a:rPr lang="en-US" sz="1400" dirty="0"/>
              <a:t>two errors which we have identified in IR2030.</a:t>
            </a:r>
            <a:endParaRPr lang="en-US" sz="14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countries/regions</a:t>
            </a: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87987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13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Americas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USA FCC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September Open Commission Meeting is </a:t>
            </a:r>
            <a:r>
              <a:rPr lang="en-US" sz="1600" dirty="0" smtClean="0">
                <a:hlinkClick r:id="rId3"/>
              </a:rPr>
              <a:t>held</a:t>
            </a:r>
            <a:r>
              <a:rPr lang="en-US" sz="1600" dirty="0" smtClean="0"/>
              <a:t> at 10:30am ET on 29 September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The October Open Commission Meeting is </a:t>
            </a:r>
            <a:r>
              <a:rPr lang="en-US" sz="1600" dirty="0" smtClean="0">
                <a:hlinkClick r:id="rId4"/>
              </a:rPr>
              <a:t>scheduled</a:t>
            </a:r>
            <a:r>
              <a:rPr lang="en-US" sz="1600" dirty="0" smtClean="0"/>
              <a:t> at 10:30am ET on 27 October 2022.</a:t>
            </a:r>
          </a:p>
          <a:p>
            <a:pPr marL="1030288" marR="117475" lvl="2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/>
              <a:t>Remarks of Chairwoman </a:t>
            </a:r>
            <a:r>
              <a:rPr lang="en-US" sz="1600" dirty="0" err="1" smtClean="0"/>
              <a:t>Rosenworcel</a:t>
            </a:r>
            <a:r>
              <a:rPr lang="en-US" sz="1600" dirty="0" smtClean="0"/>
              <a:t> at the 2022 NTIA Spectrum Policy Symposium is available </a:t>
            </a:r>
            <a:r>
              <a:rPr lang="en-US" sz="1600" dirty="0" smtClean="0">
                <a:hlinkClick r:id="rId5"/>
              </a:rPr>
              <a:t>here</a:t>
            </a:r>
            <a:r>
              <a:rPr lang="en-US" sz="1600" dirty="0" smtClean="0"/>
              <a:t>.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Canada ISED and Canada RABC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cs typeface="Arial"/>
              </a:rPr>
              <a:t>Other countries/regions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Clr>
                <a:srgbClr val="FF0000"/>
              </a:buClr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spc="-5" dirty="0" smtClean="0">
              <a:solidFill>
                <a:srgbClr val="FF0000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123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14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(3)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9285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Asia Pacific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APT</a:t>
            </a: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</a:rPr>
              <a:t>Other countries/regions</a:t>
            </a:r>
          </a:p>
          <a:p>
            <a:pPr marL="800100" marR="117475" lvl="2" indent="0" algn="just">
              <a:buClrTx/>
              <a:tabLst>
                <a:tab pos="230188" algn="l"/>
              </a:tabLst>
            </a:pPr>
            <a:endParaRPr lang="en-US" dirty="0" smtClean="0">
              <a:solidFill>
                <a:schemeClr val="tx1"/>
              </a:solidFill>
            </a:endParaRPr>
          </a:p>
          <a:p>
            <a:pPr marL="1487488" marR="117475" lvl="3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dirty="0">
              <a:solidFill>
                <a:schemeClr val="tx1"/>
              </a:solidFill>
            </a:endParaRPr>
          </a:p>
          <a:p>
            <a:pPr marL="630238" marR="117475" lvl="1" indent="-230188" algn="just">
              <a:buClrTx/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800" dirty="0" smtClean="0">
              <a:solidFill>
                <a:schemeClr val="tx1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9382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15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General discussion </a:t>
            </a:r>
            <a:r>
              <a:rPr lang="en-US" sz="2800" dirty="0" smtClean="0">
                <a:solidFill>
                  <a:srgbClr val="0070C0"/>
                </a:solidFill>
              </a:rPr>
              <a:t>items (4)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Other countries </a:t>
            </a:r>
            <a:r>
              <a:rPr lang="en-US" sz="1800" spc="-5" smtClean="0">
                <a:solidFill>
                  <a:schemeClr val="tx1"/>
                </a:solidFill>
                <a:latin typeface="+mj-lt"/>
                <a:cs typeface="Arial"/>
              </a:rPr>
              <a:t>and regions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solidFill>
                  <a:schemeClr val="tx1"/>
                </a:solidFill>
                <a:latin typeface="+mj-lt"/>
                <a:cs typeface="Arial"/>
              </a:rPr>
              <a:t>ITU-R</a:t>
            </a:r>
            <a:endParaRPr lang="en-US" sz="18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0" marR="117475" indent="0" algn="just">
              <a:buClr>
                <a:srgbClr val="FF0000"/>
              </a:buClr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7378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16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schedule:  next week</a:t>
            </a:r>
            <a:endParaRPr lang="en-US" sz="2800" dirty="0">
              <a:solidFill>
                <a:srgbClr val="0070C0"/>
              </a:solidFill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30377680"/>
              </p:ext>
            </p:extLst>
          </p:nvPr>
        </p:nvGraphicFramePr>
        <p:xfrm>
          <a:off x="838200" y="1705690"/>
          <a:ext cx="10439401" cy="14681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3587764"/>
                <a:gridCol w="2769723"/>
                <a:gridCol w="4081914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Events#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Date and time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err="1" smtClean="0"/>
                        <a:t>Webex</a:t>
                      </a:r>
                      <a:r>
                        <a:rPr lang="en-US" sz="1500" dirty="0" smtClean="0"/>
                        <a:t>*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mmWave </a:t>
                      </a:r>
                      <a:r>
                        <a:rPr lang="en-US" sz="1500" baseline="0" dirty="0" smtClean="0"/>
                        <a:t>ad-hoc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Wednesday, 12 October 2022,</a:t>
                      </a:r>
                    </a:p>
                    <a:p>
                      <a:r>
                        <a:rPr lang="en-US" sz="1500" dirty="0" smtClean="0"/>
                        <a:t>3:00pm ET to 4:00pm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4"/>
                        </a:rPr>
                        <a:t>https://ieeesa.webex.com/ieeesa/j.php?MTID=ma28b1d9d051ecdddab365d1a7ea00687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500" dirty="0" smtClean="0"/>
                        <a:t>Weekly teleconference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dirty="0" smtClean="0"/>
                        <a:t>Thursday,</a:t>
                      </a:r>
                      <a:r>
                        <a:rPr lang="en-US" sz="1500" baseline="0" dirty="0" smtClean="0"/>
                        <a:t> 13 October 2022,</a:t>
                      </a:r>
                    </a:p>
                    <a:p>
                      <a:r>
                        <a:rPr lang="en-US" sz="1500" baseline="0" dirty="0" smtClean="0"/>
                        <a:t>3:00pm ET to 3:55pm ET</a:t>
                      </a:r>
                      <a:endParaRPr lang="en-US" sz="1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  <a:hlinkClick r:id="rId5"/>
                        </a:rPr>
                        <a:t>https://ieeesa.webex.com/ieeesa/j.php?MTID=m26c23a4b9ba5ccb1f68348f9562860c8</a:t>
                      </a:r>
                      <a:r>
                        <a:rPr lang="en-US" sz="1500" b="0" i="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endParaRPr lang="en-US" sz="1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832282" y="6129422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*Call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in info is also available at 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  <a:hlinkClick r:id="rId6"/>
              </a:rPr>
              <a:t>18-16/0038r26</a:t>
            </a:r>
            <a:r>
              <a:rPr lang="en-US" sz="15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</a:rPr>
              <a:t>and the 802.18 </a:t>
            </a:r>
            <a:r>
              <a:rPr lang="en-US" sz="1500" b="1" dirty="0">
                <a:solidFill>
                  <a:schemeClr val="tx1"/>
                </a:solidFill>
                <a:cs typeface="Arial" panose="020B0604020202020204" pitchFamily="34" charset="0"/>
                <a:hlinkClick r:id="rId7"/>
              </a:rPr>
              <a:t>Google Calendar</a:t>
            </a:r>
            <a:endParaRPr lang="en-US" sz="1500" b="1" dirty="0">
              <a:solidFill>
                <a:schemeClr val="tx1"/>
              </a:solidFill>
            </a:endParaRPr>
          </a:p>
        </p:txBody>
      </p:sp>
      <p:sp>
        <p:nvSpPr>
          <p:cNvPr id="10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11" name="Rectangle 10"/>
          <p:cNvSpPr/>
          <p:nvPr/>
        </p:nvSpPr>
        <p:spPr>
          <a:xfrm>
            <a:off x="832282" y="5783430"/>
            <a:ext cx="10519826" cy="3231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#The </a:t>
            </a:r>
            <a:r>
              <a:rPr lang="en-US" sz="1500" b="1" dirty="0">
                <a:solidFill>
                  <a:srgbClr val="FF0000"/>
                </a:solidFill>
                <a:cs typeface="Arial" panose="020B0604020202020204" pitchFamily="34" charset="0"/>
              </a:rPr>
              <a:t>ISUS ad-hoc </a:t>
            </a:r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call </a:t>
            </a:r>
            <a:r>
              <a:rPr lang="en-US" sz="1500" b="1" dirty="0">
                <a:solidFill>
                  <a:srgbClr val="FF0000"/>
                </a:solidFill>
                <a:cs typeface="Arial" panose="020B0604020202020204" pitchFamily="34" charset="0"/>
              </a:rPr>
              <a:t>on </a:t>
            </a:r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10 October </a:t>
            </a:r>
            <a:r>
              <a:rPr lang="en-US" sz="1500" b="1" dirty="0">
                <a:solidFill>
                  <a:srgbClr val="FF0000"/>
                </a:solidFill>
                <a:cs typeface="Arial" panose="020B0604020202020204" pitchFamily="34" charset="0"/>
              </a:rPr>
              <a:t>2022 </a:t>
            </a:r>
            <a:r>
              <a:rPr lang="en-US" sz="1500" b="1" dirty="0" smtClean="0">
                <a:solidFill>
                  <a:srgbClr val="FF0000"/>
                </a:solidFill>
                <a:cs typeface="Arial" panose="020B0604020202020204" pitchFamily="34" charset="0"/>
              </a:rPr>
              <a:t>is cancelled.</a:t>
            </a:r>
            <a:endParaRPr lang="en-US" sz="15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59920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17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(1)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Meeting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hlinkClick r:id="rId3"/>
              </a:rPr>
              <a:t>https</a:t>
            </a:r>
            <a:r>
              <a:rPr lang="en-US" sz="1600" dirty="0">
                <a:hlinkClick r:id="rId3"/>
              </a:rPr>
              <a:t>://cvent.me/0Vk4Qq</a:t>
            </a: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</a:t>
            </a: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Early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Friday, 16 September 2022</a:t>
            </a:r>
            <a:endParaRPr lang="en-US" sz="14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US$600.00</a:t>
            </a:r>
            <a:endParaRPr lang="en-US" sz="1600" strike="sngStrike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Standard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until Monday, 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US$800.00</a:t>
            </a:r>
            <a:endParaRPr lang="en-US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Late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Registration after Monday, 31 October 2022</a:t>
            </a:r>
            <a:endParaRPr lang="en-US" sz="14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2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US$1000.00</a:t>
            </a:r>
            <a:endParaRPr lang="en-US" sz="12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Cancellation policy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Until </a:t>
            </a:r>
            <a:r>
              <a:rPr lang="en-US" sz="1400" strike="sngStrike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16 September 2022</a:t>
            </a:r>
            <a:r>
              <a:rPr lang="en-US" sz="1400" strike="sngStrike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incur a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16 September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 until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2022, cancellations will incur a US$150.00 cancellation fee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After </a:t>
            </a:r>
            <a:r>
              <a:rPr lang="en-US" sz="14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31 October 2022</a:t>
            </a:r>
            <a:r>
              <a:rPr lang="en-US" sz="14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, cancellations will not receive any refund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619767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18</a:t>
            </a:fld>
            <a:endParaRPr lang="en-US" altLang="en-US" sz="1200" b="0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rgbClr val="0070C0"/>
                </a:solidFill>
              </a:rPr>
              <a:t>Meeting and hotel reservation for the 2022 November plenary (2)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22984" cy="4648200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Hotel reservation begins on 5 August 2022</a:t>
            </a:r>
            <a:endParaRPr lang="en-GB" sz="1600" dirty="0" smtClean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https</a:t>
            </a:r>
            <a:r>
              <a:rPr lang="en-GB" sz="16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://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  <a:hlinkClick r:id="rId3"/>
              </a:rPr>
              <a:t>www.marriott.com/event-reservations/reservation-link.mi?id=1657872654535&amp;key=GRP&amp;app=resvlink</a:t>
            </a:r>
            <a:r>
              <a:rPr lang="en-GB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dirty="0" smtClean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Cut off date:</a:t>
            </a:r>
          </a:p>
          <a:p>
            <a:pPr marL="1030288" marR="117475" lvl="2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400" dirty="0" smtClean="0">
                <a:solidFill>
                  <a:schemeClr val="tx1"/>
                </a:solidFill>
              </a:rPr>
              <a:t>Early </a:t>
            </a:r>
            <a:r>
              <a:rPr lang="en-US" sz="1400" dirty="0">
                <a:solidFill>
                  <a:schemeClr val="tx1"/>
                </a:solidFill>
              </a:rPr>
              <a:t>Bird: </a:t>
            </a:r>
            <a:r>
              <a:rPr lang="en-US" sz="1400" dirty="0" smtClean="0">
                <a:solidFill>
                  <a:schemeClr val="tx1"/>
                </a:solidFill>
              </a:rPr>
              <a:t>6:00 </a:t>
            </a:r>
            <a:r>
              <a:rPr lang="en-US" sz="1400" dirty="0">
                <a:solidFill>
                  <a:schemeClr val="tx1"/>
                </a:solidFill>
              </a:rPr>
              <a:t>PM </a:t>
            </a:r>
            <a:r>
              <a:rPr lang="en-US" sz="1400" dirty="0" smtClean="0">
                <a:solidFill>
                  <a:schemeClr val="tx1"/>
                </a:solidFill>
              </a:rPr>
              <a:t>Bangkok local time 19 October 2022.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GB" sz="1600" dirty="0" smtClean="0">
              <a:solidFill>
                <a:srgbClr val="FF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  <p:sp>
        <p:nvSpPr>
          <p:cNvPr id="7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33153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19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Any other business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475384" cy="4113213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Anything?</a:t>
            </a:r>
            <a:endParaRPr lang="en-US" sz="1600" spc="-5" dirty="0">
              <a:latin typeface="+mj-lt"/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630238" marR="117475" lvl="1" indent="-230188" algn="just">
              <a:buChar char="•"/>
              <a:tabLst>
                <a:tab pos="230188" algn="l"/>
              </a:tabLst>
            </a:pPr>
            <a:endParaRPr lang="en-US" sz="1600" spc="-5" dirty="0">
              <a:latin typeface="Arial"/>
              <a:cs typeface="Arial"/>
            </a:endParaRPr>
          </a:p>
          <a:p>
            <a:pPr marL="400050" marR="117475" lvl="1" indent="0" algn="just">
              <a:tabLst>
                <a:tab pos="230188" algn="l"/>
              </a:tabLst>
            </a:pPr>
            <a:endParaRPr lang="en-US" sz="1400" spc="-5" dirty="0"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02649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2813" y="333376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Meeting called to order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Officers for the 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RR-TAG: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				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Chair:  Edward Au (Huawei)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Co-Vice-chairs:  Al Petrick (Skyworks Solutions) and Stuart Kerry (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OK-Brit; Self)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Secretary:  Amelia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Andersdotter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Statement Update on Spectrum (ISUS) ad-hoc chair:  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Amelia </a:t>
            </a:r>
            <a:r>
              <a:rPr lang="en-US" altLang="en-US" sz="1600" dirty="0" err="1">
                <a:solidFill>
                  <a:schemeClr val="tx1"/>
                </a:solidFill>
                <a:cs typeface="Arial" panose="020B0604020202020204" pitchFamily="34" charset="0"/>
              </a:rPr>
              <a:t>Andersdotter</a:t>
            </a:r>
            <a:r>
              <a:rPr lang="en-US" altLang="en-US" sz="1600" dirty="0">
                <a:solidFill>
                  <a:schemeClr val="tx1"/>
                </a:solidFill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</a:rPr>
              <a:t>(Sky Group/Comcast)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mmWave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mmW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) ad-hoc chair:  Rich Kennedy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(Unlicensed Spectrum Advocates)</a:t>
            </a:r>
            <a:endParaRPr lang="en-US" altLang="en-US" sz="1600" dirty="0" smtClean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IEEE SA Program Manager:  Jodi </a:t>
            </a:r>
            <a:r>
              <a:rPr lang="en-US" altLang="en-US" sz="1600" dirty="0" err="1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Haasz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(IEEE SA)</a:t>
            </a:r>
            <a:endParaRPr lang="en-US" alt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Membership</a:t>
            </a:r>
            <a:r>
              <a:rPr lang="en-US" altLang="en-US" sz="1800" b="1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as of 1 October 2022</a:t>
            </a:r>
            <a:endParaRPr lang="en-US" altLang="en-US" sz="1800" b="1" dirty="0">
              <a:solidFill>
                <a:srgbClr val="FF0000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47 </a:t>
            </a: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(8 on LMSC) </a:t>
            </a: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Nearly Voters: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3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Aspirant members:  </a:t>
            </a:r>
            <a:r>
              <a:rPr lang="en-US" altLang="en-US" sz="1600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7</a:t>
            </a:r>
            <a:endParaRPr lang="en-US" alt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 smtClean="0">
                <a:solidFill>
                  <a:schemeClr val="tx1"/>
                </a:solidFill>
                <a:cs typeface="Arial" panose="020B0604020202020204" pitchFamily="34" charset="0"/>
              </a:rPr>
              <a:t>RR-TAG Policies and Procedures</a:t>
            </a:r>
            <a:endParaRPr lang="en-US" altLang="en-US" sz="1800" b="1" dirty="0">
              <a:solidFill>
                <a:srgbClr val="FF0000"/>
              </a:solidFill>
              <a:cs typeface="Arial" panose="020B0604020202020204" pitchFamily="34" charset="0"/>
            </a:endParaRPr>
          </a:p>
          <a:p>
            <a:pPr marL="285750">
              <a:spcBef>
                <a:spcPts val="3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dirty="0">
                <a:solidFill>
                  <a:schemeClr val="tx1"/>
                </a:solidFill>
                <a:cs typeface="Arial" panose="020B0604020202020204" pitchFamily="34" charset="0"/>
              </a:rPr>
              <a:t>  </a:t>
            </a:r>
            <a:r>
              <a:rPr lang="en-US" altLang="en-US" sz="1600" dirty="0" smtClean="0">
                <a:solidFill>
                  <a:schemeClr val="tx1"/>
                </a:solidFill>
                <a:cs typeface="Arial" panose="020B0604020202020204" pitchFamily="34" charset="0"/>
                <a:hlinkClick r:id="rId4"/>
              </a:rPr>
              <a:t>802 LMSC WG P&amp;P</a:t>
            </a:r>
            <a:endParaRPr lang="en-US" altLang="en-US" sz="1600" dirty="0">
              <a:solidFill>
                <a:schemeClr val="tx1"/>
              </a:solidFill>
              <a:cs typeface="Arial" panose="020B0604020202020204" pitchFamily="34" charset="0"/>
            </a:endParaRP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95345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20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34483" y="609600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Adjourn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4000"/>
            <a:ext cx="10399184" cy="5157187"/>
          </a:xfrm>
        </p:spPr>
        <p:txBody>
          <a:bodyPr/>
          <a:lstStyle/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Attendance today 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solidFill>
                  <a:schemeClr val="tx1"/>
                </a:solidFill>
                <a:latin typeface="+mj-lt"/>
                <a:cs typeface="Arial"/>
              </a:rPr>
              <a:t>On-line</a:t>
            </a: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:  16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solidFill>
                  <a:schemeClr val="tx1"/>
                </a:solidFill>
                <a:latin typeface="+mj-lt"/>
                <a:cs typeface="Arial"/>
              </a:rPr>
              <a:t>Voters:  15</a:t>
            </a:r>
            <a:endParaRPr lang="en-US" sz="1600" spc="-5" dirty="0">
              <a:solidFill>
                <a:schemeClr val="tx1"/>
              </a:solidFill>
              <a:latin typeface="+mj-lt"/>
              <a:cs typeface="Arial"/>
            </a:endParaRP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Next 802.18 plenary/interim</a:t>
            </a: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 smtClean="0">
                <a:cs typeface="Arial"/>
                <a:hlinkClick r:id="rId3"/>
              </a:rPr>
              <a:t>IEEE 802 </a:t>
            </a:r>
            <a:r>
              <a:rPr lang="en-US" sz="1600" spc="-5" dirty="0">
                <a:cs typeface="Arial"/>
                <a:hlinkClick r:id="rId3"/>
              </a:rPr>
              <a:t>p</a:t>
            </a:r>
            <a:r>
              <a:rPr lang="en-US" sz="1600" spc="-5" dirty="0" smtClean="0">
                <a:cs typeface="Arial"/>
                <a:hlinkClick r:id="rId3"/>
              </a:rPr>
              <a:t>lenary</a:t>
            </a:r>
            <a:r>
              <a:rPr lang="en-US" sz="1600" spc="-5" dirty="0" smtClean="0">
                <a:cs typeface="Arial"/>
              </a:rPr>
              <a:t> from 13 November </a:t>
            </a:r>
            <a:r>
              <a:rPr lang="en-US" sz="1600" spc="-5" dirty="0">
                <a:cs typeface="Arial"/>
              </a:rPr>
              <a:t>2022 to </a:t>
            </a:r>
            <a:r>
              <a:rPr lang="en-US" sz="1600" spc="-5" dirty="0" smtClean="0">
                <a:cs typeface="Arial"/>
              </a:rPr>
              <a:t>18 November </a:t>
            </a:r>
            <a:r>
              <a:rPr lang="en-US" sz="1600" spc="-5" dirty="0">
                <a:cs typeface="Arial"/>
              </a:rPr>
              <a:t>2022</a:t>
            </a:r>
          </a:p>
          <a:p>
            <a:pPr marL="230188" marR="117475" indent="-230188" algn="just">
              <a:spcBef>
                <a:spcPts val="12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r>
              <a:rPr lang="en-US" sz="1800" spc="-5" dirty="0">
                <a:latin typeface="+mj-lt"/>
                <a:cs typeface="Arial"/>
              </a:rPr>
              <a:t>:</a:t>
            </a:r>
          </a:p>
          <a:p>
            <a:pPr marL="630238" marR="117475" lvl="1" indent="-230188" algn="just">
              <a:spcBef>
                <a:spcPts val="600"/>
              </a:spcBef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 dirty="0">
                <a:latin typeface="+mj-lt"/>
                <a:cs typeface="Arial"/>
              </a:rPr>
              <a:t>Any objection to adjourn</a:t>
            </a:r>
            <a:r>
              <a:rPr lang="en-US" sz="1600" spc="-5" dirty="0" smtClean="0">
                <a:latin typeface="+mj-lt"/>
                <a:cs typeface="Arial"/>
              </a:rPr>
              <a:t>?   None.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600" spc="-5">
                <a:latin typeface="+mj-lt"/>
                <a:cs typeface="Arial"/>
              </a:rPr>
              <a:t>Adjourned </a:t>
            </a:r>
            <a:r>
              <a:rPr lang="en-US" sz="1600" spc="-5" smtClean="0">
                <a:latin typeface="+mj-lt"/>
                <a:cs typeface="Arial"/>
              </a:rPr>
              <a:t>at  15:46 ET</a:t>
            </a:r>
            <a:endParaRPr lang="en-US" sz="1600" spc="-5" dirty="0">
              <a:solidFill>
                <a:srgbClr val="FF0000"/>
              </a:solidFill>
              <a:latin typeface="Arial"/>
              <a:cs typeface="Arial"/>
            </a:endParaRP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8089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IEEE 802 required notices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00200"/>
            <a:ext cx="10515600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Affiliation: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https://standards.ieee.org/faqs/affiliation/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Be sure to announce your name, affiliation, </a:t>
            </a:r>
            <a:r>
              <a:rPr lang="en-US" altLang="en-US" sz="1600" i="1" dirty="0" smtClean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employer, </a:t>
            </a:r>
            <a:r>
              <a:rPr lang="en-US" altLang="en-US" sz="1600" i="1" dirty="0">
                <a:solidFill>
                  <a:srgbClr val="FF0000"/>
                </a:solidFill>
                <a:latin typeface="+mj-lt"/>
                <a:cs typeface="Arial" panose="020B0604020202020204" pitchFamily="34" charset="0"/>
              </a:rPr>
              <a:t>and clients the first time you speak</a:t>
            </a: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.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Anti-Trust: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https://standards.ieee.org/wp-content/uploads/2022/02/antitrust.pdf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802 WG Policies and Procedures: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5"/>
              </a:rPr>
              <a:t>http://www.ieee802.org/devdocs.shtml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Patent &amp; administration: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6"/>
              </a:rPr>
              <a:t>https://standards.ieee.org/about/sasb/patcom/materials.html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Copyright notice: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7"/>
              </a:rPr>
              <a:t>https://standards.ieee.org/faqs/copyrights/#1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>
              <a:spcBef>
                <a:spcPts val="6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Call for essential patents &amp; copyright notice: the RR-TAG does not do standards, though all should be aware.</a:t>
            </a:r>
          </a:p>
          <a:p>
            <a:pPr marL="285750" indent="-285750">
              <a:spcBef>
                <a:spcPts val="18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Manual:  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8"/>
              </a:rPr>
              <a:t>https://standards.ieee.org/about/policies/opman/</a:t>
            </a: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en-US" altLang="en-US" sz="1800" b="1" dirty="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165714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1"/>
          <p:cNvSpPr>
            <a:spLocks noGrp="1"/>
          </p:cNvSpPr>
          <p:nvPr>
            <p:ph type="dt" sz="quarter" idx="10"/>
          </p:nvPr>
        </p:nvSpPr>
        <p:spPr>
          <a:xfrm>
            <a:off x="914400" y="336550"/>
            <a:ext cx="2211387" cy="273050"/>
          </a:xfrm>
          <a:noFill/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Other Guidelines for IEEE WG Meetings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5643033" y="6475414"/>
            <a:ext cx="910167" cy="363537"/>
          </a:xfrm>
        </p:spPr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4F8DB7B0-6F79-49ED-8154-EC3DF243439D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8" name="Rectangle 4"/>
          <p:cNvSpPr>
            <a:spLocks noChangeArrowheads="1"/>
          </p:cNvSpPr>
          <p:nvPr/>
        </p:nvSpPr>
        <p:spPr bwMode="auto">
          <a:xfrm>
            <a:off x="914400" y="1676400"/>
            <a:ext cx="10367426" cy="46616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230188" indent="-230188">
              <a:lnSpc>
                <a:spcPct val="80000"/>
              </a:lnSpc>
              <a:spcBef>
                <a:spcPct val="20000"/>
              </a:spcBef>
              <a:buClr>
                <a:srgbClr val="CC3300"/>
              </a:buClr>
              <a:buSzPct val="50000"/>
              <a:buFont typeface="Monotype Sorts" pitchFamily="2" charset="2"/>
              <a:buChar char="l"/>
            </a:pPr>
            <a:endParaRPr lang="en-US" sz="800" u="sng" dirty="0">
              <a:solidFill>
                <a:srgbClr val="FF0000"/>
              </a:solidFill>
              <a:latin typeface="Arial" charset="0"/>
            </a:endParaRPr>
          </a:p>
          <a:p>
            <a:pPr lvl="0" eaLnBrk="1" hangingPunct="1">
              <a:spcAft>
                <a:spcPts val="0"/>
              </a:spcAft>
            </a:pPr>
            <a:endParaRPr lang="en-US" altLang="en-US" sz="800" u="sng" dirty="0">
              <a:solidFill>
                <a:srgbClr val="FF0000"/>
              </a:solidFill>
              <a:cs typeface="Arial" pitchFamily="34" charset="0"/>
            </a:endParaRPr>
          </a:p>
          <a:p>
            <a:pPr marL="285750" indent="-285750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IEEE SA standards meetings shall be conducted in compliance with all applicable laws, including antitrust and competition laws.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interpretation, validity, or essentiality of patents/patent claims. 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specific license rates, terms, or conditions.</a:t>
            </a:r>
          </a:p>
          <a:p>
            <a:pPr lvl="2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Relative costs of different technical approaches that include relative costs of patent licensing terms may be discussed in standards development meetings. </a:t>
            </a:r>
          </a:p>
          <a:p>
            <a:pPr lvl="3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GB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Technical considerations remain the primary focus</a:t>
            </a: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or engage in the fixing of product prices, allocation of customers, or division of sales markets.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Don’t discuss the status or substance of ongoing or threatened litigation.</a:t>
            </a:r>
          </a:p>
          <a:p>
            <a:pPr lvl="1">
              <a:lnSpc>
                <a:spcPct val="125000"/>
              </a:lnSpc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Don't be silent if inappropriate topics are discussed. </a:t>
            </a:r>
            <a:r>
              <a:rPr lang="en-US" altLang="en-US" sz="1600" b="1" u="sng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Formally object to the discussion immediately.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800" b="1" dirty="0">
                <a:solidFill>
                  <a:schemeClr val="tx1"/>
                </a:solidFill>
                <a:latin typeface="+mj-lt"/>
                <a:cs typeface="Calibri" panose="020F0502020204030204" pitchFamily="34" charset="0"/>
              </a:rPr>
              <a:t>---------------------------------------------------------------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For more details, see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IEEE SA Standards Board Operations Manual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, clause 5.3.10 and </a:t>
            </a:r>
            <a:r>
              <a:rPr lang="en-US" altLang="en-US" sz="1600" b="1" i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Antitrust and Competition Policy: What You Need to Know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3"/>
              </a:rPr>
              <a:t>https://standards.ieee.org/wp-content/uploads/2022/02/antitrust.pdf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 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If you have questions, contact the IEEE SA Standards Board Patent Committee Administrator </a:t>
            </a: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  <a:hlinkClick r:id="rId4"/>
              </a:rPr>
              <a:t>patcom@ieee.org</a:t>
            </a:r>
            <a: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br>
              <a:rPr lang="en-US" altLang="en-US" sz="16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</a:b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spcAft>
                <a:spcPts val="0"/>
              </a:spcAft>
              <a:buFont typeface="Monotype Sorts"/>
              <a:buNone/>
              <a:defRPr/>
            </a:pPr>
            <a:endParaRPr lang="en-US" altLang="en-US" sz="16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algn="ctr">
              <a:lnSpc>
                <a:spcPct val="80000"/>
              </a:lnSpc>
              <a:buFont typeface="Monotype Sorts"/>
              <a:buNone/>
              <a:defRPr/>
            </a:pPr>
            <a:endParaRPr lang="en-US" altLang="en-US" sz="1800" b="1" dirty="0">
              <a:solidFill>
                <a:schemeClr val="tx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588791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637822"/>
            <a:ext cx="10439399" cy="989072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 behavior in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activities is guided by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 the IEEE Codes of Ethics &amp;</a:t>
            </a:r>
            <a:r>
              <a:rPr lang="en-US" sz="2800" spc="-4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Conduct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09006" y="1066801"/>
            <a:ext cx="7770813" cy="4113213"/>
          </a:xfrm>
        </p:spPr>
        <p:txBody>
          <a:bodyPr/>
          <a:lstStyle/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r>
              <a:rPr lang="en-US" sz="1800" dirty="0">
                <a:solidFill>
                  <a:schemeClr val="accent1">
                    <a:lumMod val="50000"/>
                  </a:schemeClr>
                </a:solidFill>
              </a:rPr>
              <a:t> </a:t>
            </a: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7EEB5C5B-CF12-4116-9B0B-1163823A33B7}"/>
              </a:ext>
            </a:extLst>
          </p:cNvPr>
          <p:cNvSpPr/>
          <p:nvPr/>
        </p:nvSpPr>
        <p:spPr>
          <a:xfrm>
            <a:off x="914400" y="1905000"/>
            <a:ext cx="10439399" cy="34291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93040" marR="108585" indent="-180340"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All participants in IEEE SA activities are expected to adhere to the </a:t>
            </a:r>
            <a:r>
              <a:rPr lang="en-US" sz="1800" b="1" spc="-5" dirty="0" smtClean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core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principles underlying</a:t>
            </a:r>
            <a:r>
              <a:rPr lang="en-US" sz="1800" b="1" spc="-1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80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IEEE Code of</a:t>
            </a:r>
            <a:r>
              <a:rPr lang="en-US" sz="1600" u="heavy" spc="-50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2"/>
              </a:rPr>
              <a:t>Ethics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375285" lvl="1" indent="-180975">
              <a:spcBef>
                <a:spcPts val="475"/>
              </a:spcBef>
              <a:buChar char="–"/>
              <a:tabLst>
                <a:tab pos="375920" algn="l"/>
              </a:tabLst>
            </a:pP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IEEE Code of</a:t>
            </a:r>
            <a:r>
              <a:rPr lang="en-US" sz="1600" u="heavy" spc="-4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3"/>
              </a:rPr>
              <a:t>Conduct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  <a:p>
            <a:pPr marL="19304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core principles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IEEE Codes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Ethics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&amp;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 are</a:t>
            </a:r>
            <a:r>
              <a:rPr lang="en-US" sz="1800" b="1" spc="7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to:</a:t>
            </a:r>
            <a:endParaRPr lang="en-US" sz="1800" b="1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5080" lvl="1" indent="-180975" algn="just">
              <a:spcBef>
                <a:spcPts val="480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Uphold the highest standards of integrity, responsible behavior, and ethical and professional</a:t>
            </a:r>
            <a:r>
              <a:rPr lang="en-US" sz="1600" i="1" spc="-60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conduct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120904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Treat people fairly and with respect, to not engage in harassment, discrimination, or retaliation, and to protect people's</a:t>
            </a:r>
            <a:r>
              <a:rPr lang="en-US" sz="1600" i="1" spc="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privacy.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375285" marR="496570" lvl="1" indent="-180975" algn="just">
              <a:spcBef>
                <a:spcPts val="475"/>
              </a:spcBef>
              <a:buFont typeface="Arial"/>
              <a:buChar char="–"/>
              <a:tabLst>
                <a:tab pos="375920" algn="l"/>
              </a:tabLst>
            </a:pP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Avoid injuring others, their property, reputation, or employment by false or malicious</a:t>
            </a:r>
            <a:r>
              <a:rPr lang="en-US" sz="1600" i="1" spc="-8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 </a:t>
            </a:r>
            <a:r>
              <a:rPr lang="en-US" sz="1600" i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action</a:t>
            </a:r>
            <a:endParaRPr lang="en-US" sz="1600" dirty="0">
              <a:solidFill>
                <a:schemeClr val="tx1"/>
              </a:solidFill>
              <a:latin typeface="+mj-lt"/>
              <a:cs typeface="Arial" panose="020B0604020202020204" pitchFamily="34" charset="0"/>
            </a:endParaRPr>
          </a:p>
          <a:p>
            <a:pPr marL="193040" marR="1517650" indent="-180340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most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recent versions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of </a:t>
            </a:r>
            <a:r>
              <a:rPr lang="en-US" sz="1800" b="1" spc="-5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these Codes are available </a:t>
            </a:r>
            <a:r>
              <a:rPr lang="en-US" sz="1800" b="1" dirty="0">
                <a:solidFill>
                  <a:schemeClr val="tx1"/>
                </a:solidFill>
                <a:latin typeface="+mj-lt"/>
                <a:cs typeface="Arial" panose="020B0604020202020204" pitchFamily="34" charset="0"/>
              </a:rPr>
              <a:t>at 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  <a:hlinkClick r:id="rId4"/>
              </a:rPr>
              <a:t>http://www.ieee.org/about/corporate/governance</a:t>
            </a:r>
            <a:r>
              <a:rPr lang="en-US" sz="1600" u="heavy" spc="-5" dirty="0">
                <a:solidFill>
                  <a:srgbClr val="0066FF"/>
                </a:solidFill>
                <a:latin typeface="+mj-lt"/>
                <a:cs typeface="Arial" panose="020B0604020202020204" pitchFamily="34" charset="0"/>
              </a:rPr>
              <a:t> </a:t>
            </a:r>
            <a:endParaRPr lang="en-US" sz="1600" dirty="0">
              <a:latin typeface="+mj-lt"/>
              <a:cs typeface="Arial" panose="020B0604020202020204" pitchFamily="34" charset="0"/>
            </a:endParaRP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9026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2"/>
            <a:ext cx="10287000" cy="1038578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Participants in the </a:t>
            </a:r>
            <a:r>
              <a:rPr lang="en-US" sz="2800" dirty="0">
                <a:solidFill>
                  <a:srgbClr val="0070C0"/>
                </a:solidFill>
              </a:rPr>
              <a:t>IEEE SA </a:t>
            </a:r>
            <a:r>
              <a:rPr lang="en-US" sz="2800" spc="-5" dirty="0">
                <a:solidFill>
                  <a:srgbClr val="0070C0"/>
                </a:solidFill>
              </a:rPr>
              <a:t>“</a:t>
            </a:r>
            <a:r>
              <a:rPr lang="en-US" sz="2800" i="1" spc="-5" dirty="0">
                <a:solidFill>
                  <a:srgbClr val="0070C0"/>
                </a:solidFill>
                <a:cs typeface="Arial"/>
              </a:rPr>
              <a:t>individual process</a:t>
            </a:r>
            <a:r>
              <a:rPr lang="en-US" sz="2800" spc="-5" dirty="0">
                <a:solidFill>
                  <a:srgbClr val="0070C0"/>
                </a:solidFill>
              </a:rPr>
              <a:t>”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shall act independently of others, including</a:t>
            </a:r>
            <a:r>
              <a:rPr lang="en-US" sz="2800" spc="-65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employers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6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require that “</a:t>
            </a:r>
            <a:r>
              <a:rPr lang="en-US" sz="1800" i="1" spc="-5" dirty="0">
                <a:latin typeface="+mj-lt"/>
                <a:cs typeface="Arial"/>
              </a:rPr>
              <a:t>participants in the </a:t>
            </a:r>
            <a:r>
              <a:rPr lang="en-US" sz="1800" i="1" spc="-5" dirty="0" smtClean="0">
                <a:latin typeface="+mj-lt"/>
                <a:cs typeface="Arial"/>
              </a:rPr>
              <a:t>IEEE </a:t>
            </a:r>
            <a:r>
              <a:rPr lang="en-US" sz="1800" i="1" spc="-5" dirty="0">
                <a:latin typeface="+mj-lt"/>
                <a:cs typeface="Arial"/>
              </a:rPr>
              <a:t>standards development individual process shall </a:t>
            </a:r>
            <a:r>
              <a:rPr lang="en-US" sz="1800" i="1" dirty="0">
                <a:latin typeface="+mj-lt"/>
                <a:cs typeface="Arial"/>
              </a:rPr>
              <a:t>act </a:t>
            </a:r>
            <a:r>
              <a:rPr lang="en-US" sz="1800" i="1" spc="-5" dirty="0">
                <a:latin typeface="+mj-lt"/>
                <a:cs typeface="Arial"/>
              </a:rPr>
              <a:t>based on their </a:t>
            </a:r>
            <a:r>
              <a:rPr lang="en-US" sz="1800" i="1" spc="-5" dirty="0" smtClean="0">
                <a:latin typeface="+mj-lt"/>
                <a:cs typeface="Arial"/>
              </a:rPr>
              <a:t>qualifications </a:t>
            </a:r>
            <a:r>
              <a:rPr lang="en-US" sz="1800" i="1" spc="-5" dirty="0">
                <a:latin typeface="+mj-lt"/>
                <a:cs typeface="Arial"/>
              </a:rPr>
              <a:t>and</a:t>
            </a:r>
            <a:r>
              <a:rPr lang="en-US" sz="1800" i="1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experience”</a:t>
            </a:r>
            <a:endParaRPr lang="en-US" sz="1800" dirty="0">
              <a:latin typeface="+mj-lt"/>
              <a:cs typeface="Arial"/>
            </a:endParaRPr>
          </a:p>
          <a:p>
            <a:pPr marL="193040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This means</a:t>
            </a:r>
            <a:r>
              <a:rPr lang="en-US" sz="1800" spc="-2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participants:</a:t>
            </a:r>
            <a:endParaRPr lang="en-US" sz="1800" dirty="0">
              <a:latin typeface="+mj-lt"/>
              <a:cs typeface="Arial"/>
            </a:endParaRPr>
          </a:p>
          <a:p>
            <a:pPr marL="375285" marR="135255" lvl="1" indent="-180975" algn="just">
              <a:spcBef>
                <a:spcPts val="480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Shall act </a:t>
            </a:r>
            <a:r>
              <a:rPr lang="en-US" sz="1600" b="1" i="1" dirty="0">
                <a:solidFill>
                  <a:srgbClr val="00B050"/>
                </a:solidFill>
                <a:latin typeface="+mj-lt"/>
                <a:cs typeface="Arial"/>
              </a:rPr>
              <a:t>&amp; </a:t>
            </a:r>
            <a:r>
              <a:rPr lang="en-US" sz="1600" b="1" i="1" spc="-5" dirty="0">
                <a:solidFill>
                  <a:srgbClr val="00B050"/>
                </a:solidFill>
                <a:latin typeface="+mj-lt"/>
                <a:cs typeface="Arial"/>
              </a:rPr>
              <a:t>vote </a:t>
            </a:r>
            <a:r>
              <a:rPr lang="en-US" sz="1600" i="1" spc="-5" dirty="0">
                <a:latin typeface="+mj-lt"/>
                <a:cs typeface="Arial"/>
              </a:rPr>
              <a:t>based on their 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 opinions derived from their expertise, knowledge, and qualifications</a:t>
            </a:r>
            <a:endParaRPr lang="en-US" sz="1600" i="1" dirty="0">
              <a:latin typeface="+mj-lt"/>
              <a:cs typeface="Arial"/>
            </a:endParaRPr>
          </a:p>
          <a:p>
            <a:pPr marL="375285" marR="508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act or vote </a:t>
            </a:r>
            <a:r>
              <a:rPr lang="en-US" sz="1600" i="1" spc="-5" dirty="0">
                <a:latin typeface="+mj-lt"/>
                <a:cs typeface="Arial"/>
              </a:rPr>
              <a:t>based on any obligation to or any direction from any other </a:t>
            </a:r>
            <a:r>
              <a:rPr lang="en-US" sz="1600" i="1" spc="-5" dirty="0" smtClean="0">
                <a:latin typeface="+mj-lt"/>
                <a:cs typeface="Arial"/>
              </a:rPr>
              <a:t>person </a:t>
            </a:r>
            <a:r>
              <a:rPr lang="en-US" sz="1600" i="1" spc="-5" dirty="0">
                <a:latin typeface="+mj-lt"/>
                <a:cs typeface="Arial"/>
              </a:rPr>
              <a:t>or organization, including an employer or client, regardless of any </a:t>
            </a:r>
            <a:r>
              <a:rPr lang="en-US" sz="1600" i="1" spc="-5" dirty="0" smtClean="0">
                <a:latin typeface="+mj-lt"/>
                <a:cs typeface="Arial"/>
              </a:rPr>
              <a:t>external </a:t>
            </a:r>
            <a:r>
              <a:rPr lang="en-US" sz="1600" i="1" spc="-5" dirty="0">
                <a:latin typeface="+mj-lt"/>
                <a:cs typeface="Arial"/>
              </a:rPr>
              <a:t>commitments, agreements, contracts, or</a:t>
            </a:r>
            <a:r>
              <a:rPr lang="en-US" sz="1600" i="1" spc="110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orders</a:t>
            </a:r>
            <a:endParaRPr lang="en-US" sz="1600" i="1" dirty="0">
              <a:latin typeface="+mj-lt"/>
              <a:cs typeface="Arial"/>
            </a:endParaRPr>
          </a:p>
          <a:p>
            <a:pPr marL="375285" marR="327660" lvl="1" indent="-180975" algn="just">
              <a:spcBef>
                <a:spcPts val="475"/>
              </a:spcBef>
              <a:buFont typeface="Arial"/>
              <a:buChar char="–"/>
              <a:tabLst>
                <a:tab pos="230188" algn="l"/>
              </a:tabLst>
            </a:pPr>
            <a:r>
              <a:rPr lang="en-US" sz="1600" b="1" i="1" spc="-5" dirty="0">
                <a:solidFill>
                  <a:srgbClr val="FF0000"/>
                </a:solidFill>
                <a:latin typeface="+mj-lt"/>
                <a:cs typeface="Arial"/>
              </a:rPr>
              <a:t>Shall not direct </a:t>
            </a:r>
            <a:r>
              <a:rPr lang="en-US" sz="1600" i="1" spc="-5" dirty="0">
                <a:latin typeface="+mj-lt"/>
                <a:cs typeface="Arial"/>
              </a:rPr>
              <a:t>the actions or votes of other participants or retaliate against </a:t>
            </a:r>
            <a:r>
              <a:rPr lang="en-US" sz="1600" i="1" spc="-5" dirty="0" smtClean="0">
                <a:latin typeface="+mj-lt"/>
                <a:cs typeface="Arial"/>
              </a:rPr>
              <a:t>other </a:t>
            </a:r>
            <a:r>
              <a:rPr lang="en-US" sz="1600" i="1" spc="-5" dirty="0">
                <a:latin typeface="+mj-lt"/>
                <a:cs typeface="Arial"/>
              </a:rPr>
              <a:t>participants for fulfilling their responsibility to act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vote based on </a:t>
            </a:r>
            <a:r>
              <a:rPr lang="en-US" sz="1600" i="1" spc="-5" dirty="0" smtClean="0">
                <a:latin typeface="+mj-lt"/>
                <a:cs typeface="Arial"/>
              </a:rPr>
              <a:t>their </a:t>
            </a:r>
            <a:r>
              <a:rPr lang="en-US" sz="1600" i="1" spc="-5" dirty="0">
                <a:latin typeface="+mj-lt"/>
                <a:cs typeface="Arial"/>
              </a:rPr>
              <a:t>personal </a:t>
            </a:r>
            <a:r>
              <a:rPr lang="en-US" sz="1600" i="1" dirty="0">
                <a:latin typeface="+mj-lt"/>
                <a:cs typeface="Arial"/>
              </a:rPr>
              <a:t>&amp; </a:t>
            </a:r>
            <a:r>
              <a:rPr lang="en-US" sz="1600" i="1" spc="-5" dirty="0">
                <a:latin typeface="+mj-lt"/>
                <a:cs typeface="Arial"/>
              </a:rPr>
              <a:t>independently developed</a:t>
            </a:r>
            <a:r>
              <a:rPr lang="en-US" sz="1600" i="1" spc="-55" dirty="0">
                <a:latin typeface="+mj-lt"/>
                <a:cs typeface="Arial"/>
              </a:rPr>
              <a:t> </a:t>
            </a:r>
            <a:r>
              <a:rPr lang="en-US" sz="1600" i="1" spc="-5" dirty="0">
                <a:latin typeface="+mj-lt"/>
                <a:cs typeface="Arial"/>
              </a:rPr>
              <a:t>opinions</a:t>
            </a:r>
            <a:endParaRPr lang="en-US" sz="1600" i="1" dirty="0">
              <a:latin typeface="+mj-lt"/>
              <a:cs typeface="Arial"/>
            </a:endParaRPr>
          </a:p>
          <a:p>
            <a:pPr marL="193040" marR="43815" indent="-180340" algn="just">
              <a:spcBef>
                <a:spcPts val="1800"/>
              </a:spcBef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By participating in standards activities using the “</a:t>
            </a:r>
            <a:r>
              <a:rPr lang="en-US" sz="1800" i="1" spc="-5" dirty="0">
                <a:latin typeface="+mj-lt"/>
                <a:cs typeface="Arial"/>
              </a:rPr>
              <a:t>individual process</a:t>
            </a:r>
            <a:r>
              <a:rPr lang="en-US" sz="1800" spc="-5" dirty="0">
                <a:latin typeface="+mj-lt"/>
                <a:cs typeface="Arial"/>
              </a:rPr>
              <a:t>”, you </a:t>
            </a:r>
            <a:r>
              <a:rPr lang="en-US" sz="1800" spc="-5" dirty="0" smtClean="0">
                <a:latin typeface="+mj-lt"/>
                <a:cs typeface="Arial"/>
              </a:rPr>
              <a:t>are </a:t>
            </a:r>
            <a:r>
              <a:rPr lang="en-US" sz="1800" spc="-5" dirty="0">
                <a:latin typeface="+mj-lt"/>
                <a:cs typeface="Arial"/>
              </a:rPr>
              <a:t>deemed to </a:t>
            </a:r>
            <a:r>
              <a:rPr lang="en-US" sz="1800" dirty="0">
                <a:latin typeface="+mj-lt"/>
                <a:cs typeface="Arial"/>
              </a:rPr>
              <a:t>accept </a:t>
            </a:r>
            <a:r>
              <a:rPr lang="en-US" sz="1800" spc="-5" dirty="0">
                <a:latin typeface="+mj-lt"/>
                <a:cs typeface="Arial"/>
              </a:rPr>
              <a:t>these requirements; </a:t>
            </a:r>
            <a:r>
              <a:rPr lang="en-US" sz="1800" dirty="0">
                <a:latin typeface="+mj-lt"/>
                <a:cs typeface="Arial"/>
              </a:rPr>
              <a:t>if </a:t>
            </a:r>
            <a:r>
              <a:rPr lang="en-US" sz="1800" spc="-5" dirty="0">
                <a:latin typeface="+mj-lt"/>
                <a:cs typeface="Arial"/>
              </a:rPr>
              <a:t>you are unable to satisfy </a:t>
            </a:r>
            <a:r>
              <a:rPr lang="en-US" sz="1800" spc="-5" dirty="0" smtClean="0">
                <a:latin typeface="+mj-lt"/>
                <a:cs typeface="Arial"/>
              </a:rPr>
              <a:t>these </a:t>
            </a:r>
            <a:r>
              <a:rPr lang="en-US" sz="1800" spc="-5" dirty="0">
                <a:latin typeface="+mj-lt"/>
                <a:cs typeface="Arial"/>
              </a:rPr>
              <a:t>requirements then you shall immediately cease any</a:t>
            </a:r>
            <a:r>
              <a:rPr lang="en-US" sz="1800" spc="13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participation </a:t>
            </a:r>
            <a:r>
              <a:rPr lang="en-US" sz="1800" dirty="0">
                <a:solidFill>
                  <a:schemeClr val="accent1">
                    <a:lumMod val="50000"/>
                  </a:schemeClr>
                </a:solidFill>
                <a:latin typeface="+mj-lt"/>
                <a:cs typeface="Arial" panose="020B0604020202020204" pitchFamily="34" charset="0"/>
              </a:rPr>
              <a:t>(and would ask you to please leave the call or meeting.)</a:t>
            </a:r>
            <a:endParaRPr lang="en-US" sz="1800" dirty="0">
              <a:latin typeface="+mj-lt"/>
              <a:cs typeface="Arial" panose="020B0604020202020204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102602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637823"/>
            <a:ext cx="10399183" cy="1038577"/>
          </a:xfrm>
        </p:spPr>
        <p:txBody>
          <a:bodyPr/>
          <a:lstStyle/>
          <a:p>
            <a:r>
              <a:rPr lang="en-US" sz="2800" spc="-5" dirty="0">
                <a:solidFill>
                  <a:srgbClr val="0070C0"/>
                </a:solidFill>
              </a:rPr>
              <a:t>IEEE-SA standards activities shall allow </a:t>
            </a:r>
            <a:br>
              <a:rPr lang="en-US" sz="2800" spc="-5" dirty="0">
                <a:solidFill>
                  <a:srgbClr val="0070C0"/>
                </a:solidFill>
              </a:rPr>
            </a:br>
            <a:r>
              <a:rPr lang="en-US" sz="2800" spc="-5" dirty="0">
                <a:solidFill>
                  <a:srgbClr val="0070C0"/>
                </a:solidFill>
              </a:rPr>
              <a:t>the fair &amp; equitable consideration of all</a:t>
            </a:r>
            <a:r>
              <a:rPr lang="en-US" sz="2800" spc="-70" dirty="0">
                <a:solidFill>
                  <a:srgbClr val="0070C0"/>
                </a:solidFill>
              </a:rPr>
              <a:t> </a:t>
            </a:r>
            <a:r>
              <a:rPr lang="en-US" sz="2800" spc="-5" dirty="0">
                <a:solidFill>
                  <a:srgbClr val="0070C0"/>
                </a:solidFill>
              </a:rPr>
              <a:t>viewpoints</a:t>
            </a:r>
            <a:endParaRPr lang="en-US" sz="2800" dirty="0">
              <a:solidFill>
                <a:srgbClr val="0070C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4400" y="1905000"/>
            <a:ext cx="10475383" cy="4114800"/>
          </a:xfrm>
        </p:spPr>
        <p:txBody>
          <a:bodyPr/>
          <a:lstStyle/>
          <a:p>
            <a:pPr marL="230188" marR="433705" indent="-230188" algn="just"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The </a:t>
            </a:r>
            <a:r>
              <a:rPr lang="en-US" sz="1800" u="heavy" spc="-5" dirty="0">
                <a:solidFill>
                  <a:srgbClr val="0066FF"/>
                </a:solidFill>
                <a:latin typeface="+mj-lt"/>
                <a:cs typeface="Arial"/>
                <a:hlinkClick r:id="rId2"/>
              </a:rPr>
              <a:t>IEEE SA Standards Board Bylaws</a:t>
            </a:r>
            <a:r>
              <a:rPr lang="en-US" sz="1800" b="0" spc="-5" dirty="0">
                <a:solidFill>
                  <a:srgbClr val="0066FF"/>
                </a:solidFill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(clause 5.2.1.3) specifies that “</a:t>
            </a:r>
            <a:r>
              <a:rPr lang="en-US" sz="1800" i="1" spc="-5" dirty="0">
                <a:latin typeface="+mj-lt"/>
                <a:cs typeface="Arial"/>
              </a:rPr>
              <a:t>the standards development process shall </a:t>
            </a:r>
            <a:r>
              <a:rPr lang="en-US" sz="1800" i="1" dirty="0">
                <a:latin typeface="+mj-lt"/>
                <a:cs typeface="Arial"/>
              </a:rPr>
              <a:t>not </a:t>
            </a:r>
            <a:r>
              <a:rPr lang="en-US" sz="1800" i="1" spc="-5" dirty="0">
                <a:latin typeface="+mj-lt"/>
                <a:cs typeface="Arial"/>
              </a:rPr>
              <a:t>be dominated by any single interest category, individual, or</a:t>
            </a:r>
            <a:r>
              <a:rPr lang="en-US" sz="1800" i="1" spc="80" dirty="0">
                <a:latin typeface="+mj-lt"/>
                <a:cs typeface="Arial"/>
              </a:rPr>
              <a:t> </a:t>
            </a:r>
            <a:r>
              <a:rPr lang="en-US" sz="1800" i="1" spc="-5" dirty="0">
                <a:latin typeface="+mj-lt"/>
                <a:cs typeface="Arial"/>
              </a:rPr>
              <a:t>organization”</a:t>
            </a:r>
            <a:endParaRPr lang="en-US" sz="1800" dirty="0">
              <a:latin typeface="+mj-lt"/>
              <a:cs typeface="Arial"/>
            </a:endParaRPr>
          </a:p>
          <a:p>
            <a:pPr marL="230188" marR="5080" indent="-230188">
              <a:spcBef>
                <a:spcPts val="480"/>
              </a:spcBef>
            </a:pPr>
            <a:r>
              <a:rPr lang="en-US" sz="1600" i="1" dirty="0">
                <a:latin typeface="+mj-lt"/>
                <a:cs typeface="Arial"/>
              </a:rPr>
              <a:t>	– 	</a:t>
            </a:r>
            <a:r>
              <a:rPr lang="en-US" sz="1600" b="0" i="1" spc="-5" dirty="0">
                <a:latin typeface="+mj-lt"/>
                <a:cs typeface="Arial"/>
              </a:rPr>
              <a:t>This means no participant may exercise “authority, leadership, or influence by  reason of superior leverage, strength, or representation to the exclusion of </a:t>
            </a:r>
            <a:r>
              <a:rPr lang="en-US" sz="1600" b="0" i="1" spc="-5" dirty="0" smtClean="0">
                <a:latin typeface="+mj-lt"/>
                <a:cs typeface="Arial"/>
              </a:rPr>
              <a:t>fair </a:t>
            </a:r>
            <a:r>
              <a:rPr lang="en-US" sz="1600" b="0" i="1" spc="-5" dirty="0">
                <a:latin typeface="+mj-lt"/>
                <a:cs typeface="Arial"/>
              </a:rPr>
              <a:t>and equitable consideration of other viewpoints” or “to hinder the progress of the  standards development</a:t>
            </a:r>
            <a:r>
              <a:rPr lang="en-US" sz="1600" b="0" i="1" spc="-25" dirty="0">
                <a:latin typeface="+mj-lt"/>
                <a:cs typeface="Arial"/>
              </a:rPr>
              <a:t> </a:t>
            </a:r>
            <a:r>
              <a:rPr lang="en-US" sz="1600" b="0" i="1" spc="-5" dirty="0">
                <a:latin typeface="+mj-lt"/>
                <a:cs typeface="Arial"/>
              </a:rPr>
              <a:t>activity”</a:t>
            </a:r>
            <a:endParaRPr lang="en-US" sz="1600" b="0" i="1" dirty="0">
              <a:latin typeface="+mj-lt"/>
              <a:cs typeface="Arial"/>
            </a:endParaRPr>
          </a:p>
          <a:p>
            <a:pPr marL="230188" marR="1270000" indent="-230188" algn="just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This rule applies equally to those participating in a standards development project and to that project’s leadership</a:t>
            </a:r>
            <a:r>
              <a:rPr lang="en-US" sz="1800" spc="90" dirty="0">
                <a:latin typeface="+mj-lt"/>
                <a:cs typeface="Arial"/>
              </a:rPr>
              <a:t> </a:t>
            </a:r>
            <a:r>
              <a:rPr lang="en-US" sz="1800" spc="-5" dirty="0">
                <a:latin typeface="+mj-lt"/>
                <a:cs typeface="Arial"/>
              </a:rPr>
              <a:t>group</a:t>
            </a:r>
            <a:endParaRPr lang="en-US" sz="1800" dirty="0">
              <a:latin typeface="+mj-lt"/>
              <a:cs typeface="Arial"/>
            </a:endParaRPr>
          </a:p>
          <a:p>
            <a:pPr marL="230188" marR="142240" indent="-230188">
              <a:spcBef>
                <a:spcPts val="1800"/>
              </a:spcBef>
              <a:buChar char="•"/>
              <a:tabLst>
                <a:tab pos="193675" algn="l"/>
              </a:tabLst>
            </a:pPr>
            <a:r>
              <a:rPr lang="en-US" sz="1800" spc="-5" dirty="0">
                <a:latin typeface="+mj-lt"/>
                <a:cs typeface="Arial"/>
              </a:rPr>
              <a:t>Any person who reasonably suspects that dominance is occurring in a standards development </a:t>
            </a:r>
            <a:r>
              <a:rPr lang="en-US" sz="1800" dirty="0">
                <a:latin typeface="+mj-lt"/>
                <a:cs typeface="Arial"/>
              </a:rPr>
              <a:t>project </a:t>
            </a:r>
            <a:r>
              <a:rPr lang="en-US" sz="1800" spc="-5" dirty="0">
                <a:latin typeface="+mj-lt"/>
                <a:cs typeface="Arial"/>
              </a:rPr>
              <a:t>is encouraged to bring the issue to the attention </a:t>
            </a:r>
            <a:r>
              <a:rPr lang="en-US" sz="1800" dirty="0">
                <a:latin typeface="+mj-lt"/>
                <a:cs typeface="Arial"/>
              </a:rPr>
              <a:t>of </a:t>
            </a:r>
            <a:r>
              <a:rPr lang="en-US" sz="1800" spc="-5" dirty="0">
                <a:latin typeface="+mj-lt"/>
                <a:cs typeface="Arial"/>
              </a:rPr>
              <a:t>the Standards Committee or the project’s IEEE SA Program Manager</a:t>
            </a:r>
            <a:endParaRPr lang="en-US" sz="1800" dirty="0">
              <a:latin typeface="+mj-lt"/>
              <a:cs typeface="Arial"/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  <a:p>
            <a:pPr>
              <a:buClrTx/>
            </a:pPr>
            <a:endParaRPr lang="en-US" sz="1800" dirty="0">
              <a:solidFill>
                <a:schemeClr val="accent1">
                  <a:lumMod val="50000"/>
                </a:scheme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684701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8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</a:t>
            </a:r>
            <a:r>
              <a:rPr lang="en-US" dirty="0"/>
              <a:t>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 smtClean="0">
                <a:solidFill>
                  <a:schemeClr val="tx1"/>
                </a:solidFill>
              </a:rPr>
              <a:t>Housekeeping reminder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475384" cy="4113213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Weekly meeting reminders:</a:t>
            </a:r>
            <a:endParaRPr lang="en-US" sz="18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IMAT is </a:t>
            </a:r>
            <a:r>
              <a:rPr lang="en-US" sz="1600" spc="-5" dirty="0">
                <a:latin typeface="+mj-lt"/>
                <a:cs typeface="Arial"/>
              </a:rPr>
              <a:t>NOT being used for this </a:t>
            </a:r>
            <a:r>
              <a:rPr lang="en-US" sz="1600" spc="-5" dirty="0" smtClean="0">
                <a:latin typeface="+mj-lt"/>
                <a:cs typeface="Arial"/>
              </a:rPr>
              <a:t>session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Please ensure </a:t>
            </a:r>
            <a:r>
              <a:rPr lang="en-US" sz="1600" spc="-5" dirty="0">
                <a:latin typeface="+mj-lt"/>
                <a:cs typeface="Arial"/>
              </a:rPr>
              <a:t>that the following information is listed correctly when joining the call: </a:t>
            </a:r>
            <a:r>
              <a:rPr lang="en-US" sz="1600" spc="-5" dirty="0" smtClean="0">
                <a:latin typeface="+mj-lt"/>
                <a:cs typeface="Arial"/>
              </a:rPr>
              <a:t>“FIRST </a:t>
            </a:r>
            <a:r>
              <a:rPr lang="en-US" sz="1600" spc="-5" dirty="0">
                <a:latin typeface="+mj-lt"/>
                <a:cs typeface="Arial"/>
              </a:rPr>
              <a:t>NAME LAST NAME, </a:t>
            </a:r>
            <a:r>
              <a:rPr lang="en-US" sz="1600" spc="-5" dirty="0" smtClean="0">
                <a:latin typeface="+mj-lt"/>
                <a:cs typeface="Arial"/>
              </a:rPr>
              <a:t>Affiliation” (e.g., Stuart </a:t>
            </a:r>
            <a:r>
              <a:rPr lang="en-US" sz="1600" spc="-5" dirty="0">
                <a:latin typeface="+mj-lt"/>
                <a:cs typeface="Arial"/>
              </a:rPr>
              <a:t>Kerry, OK-Brit; </a:t>
            </a:r>
            <a:r>
              <a:rPr lang="en-US" sz="1600" spc="-5" dirty="0" smtClean="0">
                <a:latin typeface="+mj-lt"/>
                <a:cs typeface="Arial"/>
              </a:rPr>
              <a:t>Self)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state your </a:t>
            </a:r>
            <a:r>
              <a:rPr lang="en-US" sz="1600" spc="-5" dirty="0" smtClean="0">
                <a:latin typeface="+mj-lt"/>
                <a:cs typeface="Arial"/>
              </a:rPr>
              <a:t>name and affiliation </a:t>
            </a:r>
            <a:r>
              <a:rPr lang="en-US" sz="1600" spc="-5" dirty="0">
                <a:latin typeface="+mj-lt"/>
                <a:cs typeface="Arial"/>
              </a:rPr>
              <a:t>the FIRST TIME </a:t>
            </a:r>
            <a:r>
              <a:rPr lang="en-US" sz="1600" spc="-5" dirty="0" smtClean="0">
                <a:latin typeface="+mj-lt"/>
                <a:cs typeface="Arial"/>
              </a:rPr>
              <a:t>you speak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When you want to be on the queue, please type “Q” or “q” in </a:t>
            </a:r>
            <a:r>
              <a:rPr lang="en-US" sz="1600" spc="-5" dirty="0">
                <a:latin typeface="+mj-lt"/>
                <a:cs typeface="Arial"/>
              </a:rPr>
              <a:t>the </a:t>
            </a:r>
            <a:r>
              <a:rPr lang="en-US" sz="1600" spc="-5" dirty="0" smtClean="0">
                <a:latin typeface="+mj-lt"/>
                <a:cs typeface="Arial"/>
              </a:rPr>
              <a:t>chat window</a:t>
            </a:r>
            <a:endParaRPr lang="en-US" sz="1600" spc="-5" dirty="0">
              <a:latin typeface="+mj-lt"/>
              <a:cs typeface="Arial"/>
            </a:endParaRPr>
          </a:p>
          <a:p>
            <a:pPr marL="630238" marR="117475" lvl="1" indent="-230188" algn="just">
              <a:spcBef>
                <a:spcPts val="600"/>
              </a:spcBef>
              <a:buChar char="•"/>
              <a:tabLst>
                <a:tab pos="230188" algn="l"/>
              </a:tabLst>
            </a:pPr>
            <a:r>
              <a:rPr lang="en-US" sz="1600" spc="-5" dirty="0" smtClean="0">
                <a:latin typeface="+mj-lt"/>
                <a:cs typeface="Arial"/>
              </a:rPr>
              <a:t>Remember </a:t>
            </a:r>
            <a:r>
              <a:rPr lang="en-US" sz="1600" spc="-5" dirty="0">
                <a:latin typeface="+mj-lt"/>
                <a:cs typeface="Arial"/>
              </a:rPr>
              <a:t>to </a:t>
            </a:r>
            <a:r>
              <a:rPr lang="en-US" sz="1600" spc="-5" dirty="0" smtClean="0">
                <a:latin typeface="+mj-lt"/>
                <a:cs typeface="Arial"/>
              </a:rPr>
              <a:t>mute </a:t>
            </a:r>
            <a:r>
              <a:rPr lang="en-US" sz="1600" spc="-5" dirty="0">
                <a:latin typeface="+mj-lt"/>
                <a:cs typeface="Arial"/>
              </a:rPr>
              <a:t>when </a:t>
            </a:r>
            <a:r>
              <a:rPr lang="en-US" sz="1600" spc="-5" dirty="0" smtClean="0">
                <a:latin typeface="+mj-lt"/>
                <a:cs typeface="Arial"/>
              </a:rPr>
              <a:t>not speaking, </a:t>
            </a:r>
            <a:r>
              <a:rPr lang="en-US" sz="1600" spc="-5" dirty="0">
                <a:latin typeface="+mj-lt"/>
                <a:cs typeface="Arial"/>
              </a:rPr>
              <a:t>thank you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7360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9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  <a:ea typeface="MS PGothic" panose="020B0600070205080204" pitchFamily="34" charset="-128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200" b="0" dirty="0"/>
              <a:t>Slide </a:t>
            </a:r>
            <a:fld id="{005F356B-740E-4A28-9E01-F63036BF4BB0}" type="slidenum">
              <a:rPr lang="en-US" altLang="en-US" sz="1200" b="0"/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200" b="0" dirty="0"/>
          </a:p>
        </p:txBody>
      </p:sp>
      <p:sp>
        <p:nvSpPr>
          <p:cNvPr id="2" name="Date Placeholder 1"/>
          <p:cNvSpPr>
            <a:spLocks noGrp="1"/>
          </p:cNvSpPr>
          <p:nvPr>
            <p:ph type="dt" idx="15"/>
          </p:nvPr>
        </p:nvSpPr>
        <p:spPr>
          <a:xfrm>
            <a:off x="914400" y="336550"/>
            <a:ext cx="3048000" cy="273050"/>
          </a:xfrm>
        </p:spPr>
        <p:txBody>
          <a:bodyPr/>
          <a:lstStyle/>
          <a:p>
            <a:r>
              <a:rPr lang="en-US" dirty="0" smtClean="0"/>
              <a:t>October 2022</a:t>
            </a:r>
            <a:endParaRPr lang="en-GB" dirty="0"/>
          </a:p>
        </p:txBody>
      </p:sp>
      <p:sp>
        <p:nvSpPr>
          <p:cNvPr id="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990600" y="606426"/>
            <a:ext cx="10367426" cy="890587"/>
          </a:xfr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sz="2800" dirty="0">
                <a:solidFill>
                  <a:srgbClr val="0070C0"/>
                </a:solidFill>
              </a:rPr>
              <a:t>Agenda</a:t>
            </a:r>
          </a:p>
        </p:txBody>
      </p:sp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914400" y="1525587"/>
            <a:ext cx="10583032" cy="4927000"/>
          </a:xfrm>
        </p:spPr>
        <p:txBody>
          <a:bodyPr/>
          <a:lstStyle/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Meeting called to order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Administrative items (IEEE 802 and IEEE SA required notices</a:t>
            </a:r>
            <a:r>
              <a:rPr lang="en-US" sz="1800" spc="-5" dirty="0" smtClean="0">
                <a:latin typeface="+mj-lt"/>
                <a:cs typeface="Arial"/>
              </a:rPr>
              <a:t>)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Housekeeping reminder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and approve agenda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>
                <a:latin typeface="+mj-lt"/>
                <a:cs typeface="Arial"/>
              </a:rPr>
              <a:t>Review </a:t>
            </a:r>
            <a:r>
              <a:rPr lang="en-US" sz="1800" spc="-5" dirty="0" smtClean="0">
                <a:latin typeface="+mj-lt"/>
                <a:cs typeface="Arial"/>
              </a:rPr>
              <a:t>and </a:t>
            </a:r>
            <a:r>
              <a:rPr lang="en-US" sz="1800" spc="-5" dirty="0">
                <a:latin typeface="+mj-lt"/>
                <a:cs typeface="Arial"/>
              </a:rPr>
              <a:t>approve the </a:t>
            </a:r>
            <a:r>
              <a:rPr lang="en-US" sz="1800" spc="-5" dirty="0" smtClean="0">
                <a:latin typeface="+mj-lt"/>
                <a:cs typeface="Arial"/>
              </a:rPr>
              <a:t>weekly </a:t>
            </a:r>
            <a:r>
              <a:rPr lang="en-US" sz="1800" spc="-5" dirty="0">
                <a:latin typeface="+mj-lt"/>
                <a:cs typeface="Arial"/>
              </a:rPr>
              <a:t>meeting </a:t>
            </a:r>
            <a:r>
              <a:rPr lang="en-US" sz="1800" spc="-5" dirty="0" smtClean="0">
                <a:latin typeface="+mj-lt"/>
                <a:cs typeface="Arial"/>
              </a:rPr>
              <a:t>minutes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>
                <a:cs typeface="Arial"/>
              </a:rPr>
              <a:t>Status of ongoing </a:t>
            </a:r>
            <a:r>
              <a:rPr lang="en-US" sz="1800" spc="-5" dirty="0" smtClean="0">
                <a:cs typeface="Arial"/>
              </a:rPr>
              <a:t>consultations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General </a:t>
            </a:r>
            <a:r>
              <a:rPr lang="en-US" sz="1800" spc="-5" dirty="0">
                <a:cs typeface="Arial"/>
              </a:rPr>
              <a:t>discussion </a:t>
            </a:r>
            <a:r>
              <a:rPr lang="en-US" sz="1800" spc="-5" dirty="0" smtClean="0">
                <a:cs typeface="Arial"/>
              </a:rPr>
              <a:t>items</a:t>
            </a:r>
            <a:endParaRPr lang="en-US" sz="1800" spc="-5" dirty="0">
              <a:cs typeface="Arial"/>
            </a:endParaRP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schedule next week (week of 10 October)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cs typeface="Arial"/>
              </a:rPr>
              <a:t>Reminder:  Meeting and hotel reservation for the 2022 November Plenary </a:t>
            </a:r>
          </a:p>
          <a:p>
            <a:pPr marL="230188" marR="117475" indent="-230188" algn="just">
              <a:buFont typeface="Times New Roman" pitchFamily="16" charset="0"/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Any other business</a:t>
            </a: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r>
              <a:rPr lang="en-US" sz="1800" spc="-5" dirty="0" smtClean="0">
                <a:latin typeface="+mj-lt"/>
                <a:cs typeface="Arial"/>
              </a:rPr>
              <a:t>Adjourn</a:t>
            </a:r>
            <a:endParaRPr lang="en-US" sz="1800" spc="-5" dirty="0">
              <a:latin typeface="+mj-lt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spc="-5" dirty="0">
              <a:latin typeface="Arial"/>
              <a:cs typeface="Arial"/>
            </a:endParaRPr>
          </a:p>
          <a:p>
            <a:pPr marL="230188" marR="117475" indent="-230188" algn="just">
              <a:buChar char="•"/>
              <a:tabLst>
                <a:tab pos="230188" algn="l"/>
              </a:tabLst>
            </a:pPr>
            <a:endParaRPr lang="en-US" sz="18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12" name="Picture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62800" y="6452587"/>
            <a:ext cx="4334632" cy="3292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47017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4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3333CC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69460</TotalTime>
  <Words>1777</Words>
  <Application>Microsoft Office PowerPoint</Application>
  <PresentationFormat>Widescreen</PresentationFormat>
  <Paragraphs>323</Paragraphs>
  <Slides>20</Slides>
  <Notes>17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9" baseType="lpstr">
      <vt:lpstr>Arial Unicode MS</vt:lpstr>
      <vt:lpstr>Monotype Sorts</vt:lpstr>
      <vt:lpstr>MS Gothic</vt:lpstr>
      <vt:lpstr>MS PGothic</vt:lpstr>
      <vt:lpstr>Arial</vt:lpstr>
      <vt:lpstr>Calibri</vt:lpstr>
      <vt:lpstr>Times New Roman</vt:lpstr>
      <vt:lpstr>Office Theme</vt:lpstr>
      <vt:lpstr>Document</vt:lpstr>
      <vt:lpstr>IEEE 802.18 RR-TAG Weekly Teleconference Agenda</vt:lpstr>
      <vt:lpstr>Meeting called to order</vt:lpstr>
      <vt:lpstr>IEEE 802 required notices</vt:lpstr>
      <vt:lpstr>Other Guidelines for IEEE WG Meetings</vt:lpstr>
      <vt:lpstr>Participant behavior in IEEE SA activities is guided by  the IEEE Codes of Ethics &amp; Conduct</vt:lpstr>
      <vt:lpstr>Participants in the IEEE SA “individual process”  shall act independently of others, including employers</vt:lpstr>
      <vt:lpstr>IEEE-SA standards activities shall allow  the fair &amp; equitable consideration of all viewpoints</vt:lpstr>
      <vt:lpstr>Housekeeping reminder</vt:lpstr>
      <vt:lpstr>Agenda</vt:lpstr>
      <vt:lpstr>Administrative motions</vt:lpstr>
      <vt:lpstr>Status of ongoing consultations</vt:lpstr>
      <vt:lpstr>General discussion items (1)</vt:lpstr>
      <vt:lpstr>General discussion items (2)</vt:lpstr>
      <vt:lpstr>General discussion items (3)</vt:lpstr>
      <vt:lpstr>General discussion items (4)</vt:lpstr>
      <vt:lpstr>Meeting schedule:  next week</vt:lpstr>
      <vt:lpstr>Meeting and hotel reservation for the 2022 November plenary (1)</vt:lpstr>
      <vt:lpstr>Meeting and hotel reservation for the 2022 November plenary (2)</vt:lpstr>
      <vt:lpstr>Any other business</vt:lpstr>
      <vt:lpstr>Adjourn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22/0123r1</dc:title>
  <dc:creator/>
  <cp:keywords>29 September 2022</cp:keywords>
  <cp:lastModifiedBy>Edward Au</cp:lastModifiedBy>
  <cp:revision>4943</cp:revision>
  <cp:lastPrinted>1601-01-01T00:00:00Z</cp:lastPrinted>
  <dcterms:created xsi:type="dcterms:W3CDTF">2016-03-03T14:54:45Z</dcterms:created>
  <dcterms:modified xsi:type="dcterms:W3CDTF">2022-10-06T19:53:31Z</dcterms:modified>
  <cp:category>IEEE 802.18 RR-TAG agenda</cp:category>
</cp:coreProperties>
</file>