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876" r:id="rId3"/>
    <p:sldId id="857" r:id="rId4"/>
    <p:sldId id="329" r:id="rId5"/>
    <p:sldId id="604" r:id="rId6"/>
    <p:sldId id="624" r:id="rId7"/>
    <p:sldId id="605" r:id="rId8"/>
    <p:sldId id="843" r:id="rId9"/>
    <p:sldId id="866" r:id="rId10"/>
    <p:sldId id="845" r:id="rId11"/>
    <p:sldId id="877" r:id="rId12"/>
    <p:sldId id="882" r:id="rId13"/>
    <p:sldId id="869" r:id="rId14"/>
    <p:sldId id="878" r:id="rId15"/>
    <p:sldId id="868" r:id="rId16"/>
    <p:sldId id="898" r:id="rId17"/>
    <p:sldId id="894" r:id="rId18"/>
    <p:sldId id="895" r:id="rId19"/>
    <p:sldId id="856" r:id="rId20"/>
    <p:sldId id="864" r:id="rId2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94" autoAdjust="0"/>
    <p:restoredTop sz="86941" autoAdjust="0"/>
  </p:normalViewPr>
  <p:slideViewPr>
    <p:cSldViewPr>
      <p:cViewPr varScale="1">
        <p:scale>
          <a:sx n="74" d="100"/>
          <a:sy n="74" d="100"/>
        </p:scale>
        <p:origin x="1286" y="6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2323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10/4/2022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4605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2643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9316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0284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2294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881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6385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October 2022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802.18-22/0123r0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Microsoft_Word_97_-_2003_Document1.doc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122-00-0000-weekly-teleconference-minutes-29-september-2022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https://mentor.ieee.org/802.18/dcn/22/18-22-0035-38-0000-status-of-ongoing-consultations-and-tag-documents-for-approval.docx" TargetMode="External"/><Relationship Id="rId7" Type="http://schemas.openxmlformats.org/officeDocument/2006/relationships/hyperlink" Target="https://www.itu.int/md/R00-SG05-CIR-0103/en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anacom.pt/render.jsp?contentId=1728783" TargetMode="External"/><Relationship Id="rId5" Type="http://schemas.openxmlformats.org/officeDocument/2006/relationships/hyperlink" Target="https://www.trai.gov.in/sites/default/files/CP_05082022_0.pdf" TargetMode="External"/><Relationship Id="rId4" Type="http://schemas.openxmlformats.org/officeDocument/2006/relationships/hyperlink" Target="https://dot.gov.in/relatedlinks/indian-telecommunication-bill-2022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fcom.org.uk/consultations-and-statements/category-1/authorisation-conditions-for-short-range-devices?utm_medium=email&amp;utm_campaign=Ofcom%20proposals%20pave%20way%20for%20innovative%20wireless%20technologies%20of%20the%20future&amp;utm_content=Ofcom%20proposals%20pave%20way%20for%20innovative%20wireless%20technologies%20of%20the%20future+CID_e545107962a86ade454845890aef845e&amp;utm_source=updates&amp;utm_term=consulting%20on%20changes%20to%20the%20rule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www.ofcom.org.uk/__data/assets/pdf_file/0027/244557/srd-policy-statement.pdf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cc.gov/news-events/events/2022/09/september-2022-open-commission-meeting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s://docs.fcc.gov/public/attachments/DOC-387346A1.pdf" TargetMode="External"/><Relationship Id="rId4" Type="http://schemas.openxmlformats.org/officeDocument/2006/relationships/hyperlink" Target="https://www.fcc.gov/news-events/events/2022/10/october-2022-open-commission-meeting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hyperlink" Target="https://calendar.google.com/calendar/u/0/embed?src=c2gedttabtbj4bps23j4847004@group.calendar.google.com&amp;ctz=America/New_York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16/18-16-0038-26-0000-teleconference-call-in-info.pptx" TargetMode="External"/><Relationship Id="rId5" Type="http://schemas.openxmlformats.org/officeDocument/2006/relationships/hyperlink" Target="https://ieeesa.webex.com/ieeesa/j.php?MTID=m26c23a4b9ba5ccb1f68348f9562860c8" TargetMode="External"/><Relationship Id="rId4" Type="http://schemas.openxmlformats.org/officeDocument/2006/relationships/hyperlink" Target="https://ieeesa.webex.com/ieeesa/j.php?MTID=ma28b1d9d051ecdddab365d1a7ea00687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0Vk4Qq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rriott.com/event-reservations/reservation-link.mi?id=1657872654535&amp;key=GRP&amp;app=resvlink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TAG_Voters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s://mentor.ieee.org/802-ec/documents?is_dcn=207&amp;is_year=2021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eb.cvent.com/event/840c257d-5d52-4eff-94b4-39d2aafda56b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tandards.ieee.org/wp-content/uploads/2022/02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October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 </a:t>
            </a:r>
            <a:r>
              <a:rPr lang="en-GB" sz="2000" b="0" smtClean="0"/>
              <a:t>6 October 2022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5817213"/>
              </p:ext>
            </p:extLst>
          </p:nvPr>
        </p:nvGraphicFramePr>
        <p:xfrm>
          <a:off x="2971801" y="4191000"/>
          <a:ext cx="8686799" cy="518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4" name="Document" r:id="rId6" imgW="8284803" imgH="4499241" progId="Word.Document.8">
                  <p:embed/>
                </p:oleObj>
              </mc:Choice>
              <mc:Fallback>
                <p:oleObj name="Document" r:id="rId6" imgW="8284803" imgH="449924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1" y="4191000"/>
                        <a:ext cx="8686799" cy="518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</a:t>
            </a:r>
            <a:r>
              <a:rPr lang="en-US" sz="2800" dirty="0" smtClean="0">
                <a:solidFill>
                  <a:srgbClr val="0070C0"/>
                </a:solidFill>
              </a:rPr>
              <a:t>motions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</a:t>
            </a:r>
            <a:r>
              <a:rPr lang="en-US" sz="1800" spc="-5" dirty="0" smtClean="0">
                <a:latin typeface="+mj-lt"/>
                <a:cs typeface="Arial"/>
              </a:rPr>
              <a:t>1 (Internal):  </a:t>
            </a:r>
            <a:r>
              <a:rPr lang="en-US" sz="1800" spc="-5" dirty="0">
                <a:latin typeface="+mj-lt"/>
                <a:cs typeface="Arial"/>
              </a:rPr>
              <a:t>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 smtClean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Motion </a:t>
            </a:r>
            <a:r>
              <a:rPr lang="en-US" sz="1800" spc="-5" dirty="0">
                <a:latin typeface="+mj-lt"/>
                <a:cs typeface="Arial"/>
              </a:rPr>
              <a:t>#</a:t>
            </a:r>
            <a:r>
              <a:rPr lang="en-US" sz="1800" spc="-5" dirty="0" smtClean="0">
                <a:latin typeface="+mj-lt"/>
                <a:cs typeface="Arial"/>
              </a:rPr>
              <a:t>2 (Internal):  </a:t>
            </a:r>
            <a:r>
              <a:rPr lang="en-US" sz="1800" spc="-5" dirty="0">
                <a:latin typeface="+mj-lt"/>
                <a:cs typeface="Arial"/>
              </a:rPr>
              <a:t>To approve the </a:t>
            </a:r>
            <a:r>
              <a:rPr lang="en-US" sz="1800" spc="-5" dirty="0" smtClean="0">
                <a:latin typeface="+mj-lt"/>
                <a:cs typeface="Arial"/>
              </a:rPr>
              <a:t>weekly meeting </a:t>
            </a:r>
            <a:r>
              <a:rPr lang="en-US" sz="1800" spc="-5" dirty="0">
                <a:latin typeface="+mj-lt"/>
                <a:cs typeface="Arial"/>
              </a:rPr>
              <a:t>minutes of the </a:t>
            </a:r>
            <a:r>
              <a:rPr lang="en-US" sz="1800" spc="-5" dirty="0" smtClean="0">
                <a:latin typeface="+mj-lt"/>
                <a:cs typeface="Arial"/>
              </a:rPr>
              <a:t>29 September 2022 RR-TAG </a:t>
            </a:r>
            <a:r>
              <a:rPr lang="en-US" sz="1800" spc="-5" dirty="0">
                <a:latin typeface="+mj-lt"/>
                <a:cs typeface="Arial"/>
              </a:rPr>
              <a:t>call as shown in the document </a:t>
            </a:r>
            <a:r>
              <a:rPr lang="en-US" sz="1800" spc="-5" dirty="0" smtClean="0">
                <a:latin typeface="+mj-lt"/>
                <a:cs typeface="Arial"/>
                <a:hlinkClick r:id="rId3"/>
              </a:rPr>
              <a:t>18-22/0122r0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the 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Status of </a:t>
            </a:r>
            <a:r>
              <a:rPr lang="en-US" sz="2800">
                <a:solidFill>
                  <a:srgbClr val="0070C0"/>
                </a:solidFill>
              </a:rPr>
              <a:t>ongoing </a:t>
            </a:r>
            <a:r>
              <a:rPr lang="en-US" sz="2800" smtClean="0">
                <a:solidFill>
                  <a:srgbClr val="0070C0"/>
                </a:solidFill>
              </a:rPr>
              <a:t>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4958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18-22/0035r38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Pending </a:t>
            </a:r>
            <a:r>
              <a:rPr lang="en-US" sz="1800" spc="-5" dirty="0" smtClean="0">
                <a:cs typeface="Arial"/>
              </a:rPr>
              <a:t>for </a:t>
            </a:r>
            <a:r>
              <a:rPr lang="en-US" sz="1800" spc="-5" dirty="0">
                <a:cs typeface="Arial"/>
              </a:rPr>
              <a:t>interested members to prepare response in the order of </a:t>
            </a:r>
            <a:r>
              <a:rPr lang="en-US" sz="1800" u="sng" spc="-5" dirty="0" smtClean="0">
                <a:solidFill>
                  <a:srgbClr val="FF0000"/>
                </a:solidFill>
                <a:cs typeface="Arial"/>
              </a:rPr>
              <a:t>internal deadline for the next three weeks</a:t>
            </a:r>
            <a:r>
              <a:rPr lang="en-US" sz="1800" spc="-5" dirty="0" smtClean="0">
                <a:cs typeface="Arial"/>
              </a:rPr>
              <a:t>: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Internal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deadline on 6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 October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2022: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India DoT:  </a:t>
            </a:r>
            <a:r>
              <a:rPr lang="en-US" sz="1400" dirty="0" smtClean="0">
                <a:hlinkClick r:id="rId4"/>
              </a:rPr>
              <a:t>Inviting </a:t>
            </a:r>
            <a:r>
              <a:rPr lang="en-US" sz="1400" dirty="0">
                <a:hlinkClick r:id="rId4"/>
              </a:rPr>
              <a:t>comments on the draft Indian Telecommunication Bill, 2022 </a:t>
            </a:r>
            <a:endParaRPr lang="en-US" sz="1400" dirty="0" smtClean="0"/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Internal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deadline on 13 October 2022: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India TRAI:  </a:t>
            </a:r>
            <a:r>
              <a:rPr lang="en-GB" sz="1400" u="sng" dirty="0">
                <a:hlinkClick r:id="rId5"/>
              </a:rPr>
              <a:t>Leveraging Artificial Intelligence and Big Data in Telecommunication </a:t>
            </a:r>
            <a:r>
              <a:rPr lang="en-GB" sz="1400" u="sng" dirty="0" smtClean="0">
                <a:hlinkClick r:id="rId5"/>
              </a:rPr>
              <a:t>Sector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 (reply comment)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Portugal 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ANACOM:  </a:t>
            </a:r>
            <a:r>
              <a:rPr lang="en-US" sz="1400" spc="-5" dirty="0">
                <a:solidFill>
                  <a:schemeClr val="tx1"/>
                </a:solidFill>
                <a:cs typeface="Arial"/>
                <a:hlinkClick r:id="rId6"/>
              </a:rPr>
              <a:t>Consultation on the spectrum strategic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  <a:hlinkClick r:id="rId6"/>
              </a:rPr>
              <a:t>plan</a:t>
            </a: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Internal deadline on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20 October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2022: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/>
              <a:t>ITU-R Working Party 5A </a:t>
            </a:r>
            <a:r>
              <a:rPr lang="en-US" sz="1400" dirty="0" smtClean="0">
                <a:hlinkClick r:id="rId7"/>
              </a:rPr>
              <a:t>November 2022 meeting</a:t>
            </a:r>
            <a:endParaRPr lang="en-US" sz="1400" dirty="0" smtClean="0"/>
          </a:p>
          <a:p>
            <a:pPr marL="1487488" marR="117475" lvl="3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/>
              <a:t>NOTE – The IEEE 802.11 ITU ad-hoc meeting is scheduled at 7:00pm ET for an hour on Tuesday, 11 October 2022.</a:t>
            </a:r>
            <a:endParaRPr lang="en-US" sz="1400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EU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ETSI BRAN</a:t>
            </a:r>
            <a:endParaRPr lang="en-US" sz="1600" spc="-5" dirty="0" smtClean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 smtClean="0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Following its consultation “</a:t>
            </a:r>
            <a:r>
              <a:rPr lang="en-GB" sz="1600" u="sng" dirty="0">
                <a:hlinkClick r:id="rId3"/>
              </a:rPr>
              <a:t>Proposals to amend the authorisation conditions for the use of certain Short-Range </a:t>
            </a:r>
            <a:r>
              <a:rPr lang="en-GB" sz="1600" u="sng" dirty="0" smtClean="0">
                <a:hlinkClick r:id="rId3"/>
              </a:rPr>
              <a:t>Devices</a:t>
            </a:r>
            <a:r>
              <a:rPr lang="en-GB" sz="1600" dirty="0" smtClean="0"/>
              <a:t>” completed in July 2022, UK Ofcom released a statement on 28 September 2022 and determined to proceed on </a:t>
            </a:r>
            <a:r>
              <a:rPr lang="en-GB" sz="1600" dirty="0" smtClean="0">
                <a:hlinkClick r:id="rId4"/>
              </a:rPr>
              <a:t>the following changes</a:t>
            </a:r>
            <a:r>
              <a:rPr lang="en-GB" sz="1600" dirty="0" smtClean="0"/>
              <a:t>:</a:t>
            </a: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/>
              <a:t>Extending the spectrum available for safety related ITS by 20 MHz, from 5905 to 5925 MHz; </a:t>
            </a: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err="1" smtClean="0"/>
              <a:t>Liberalising</a:t>
            </a:r>
            <a:r>
              <a:rPr lang="en-US" sz="1400" dirty="0" smtClean="0"/>
              <a:t> </a:t>
            </a:r>
            <a:r>
              <a:rPr lang="en-US" sz="1400" dirty="0"/>
              <a:t>the use of 5150 to 5250 MHz for WAS/RLAN to allow outdoor mobile/nomadic use, including in-vehicle and inside train use.  </a:t>
            </a:r>
            <a:r>
              <a:rPr lang="en-US" sz="1400" dirty="0" err="1" smtClean="0"/>
              <a:t>Ofcom</a:t>
            </a:r>
            <a:r>
              <a:rPr lang="en-US" sz="1400" dirty="0" smtClean="0"/>
              <a:t> will also allow airborne </a:t>
            </a:r>
            <a:r>
              <a:rPr lang="en-US" sz="1400" dirty="0"/>
              <a:t>use in the 5170 to 5250 MHz part of the band; and clarify that there is no requirement for DFS and TPC in the 5150 to 5250 MHz band; </a:t>
            </a: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err="1" smtClean="0"/>
              <a:t>Liberalising</a:t>
            </a:r>
            <a:r>
              <a:rPr lang="en-US" sz="1400" dirty="0" smtClean="0"/>
              <a:t> </a:t>
            </a:r>
            <a:r>
              <a:rPr lang="en-US" sz="1400" dirty="0"/>
              <a:t>some of the technical conditions for some UWB devices; </a:t>
            </a: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/>
              <a:t>Closing </a:t>
            </a:r>
            <a:r>
              <a:rPr lang="en-US" sz="1400" dirty="0"/>
              <a:t>the 24 GHz Automotive SRR band to new applications; </a:t>
            </a: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/>
              <a:t>Making </a:t>
            </a:r>
            <a:r>
              <a:rPr lang="en-US" sz="1400" dirty="0"/>
              <a:t>some technical and minor editorial changes to SRD applications in the 870/915 MHz bands; </a:t>
            </a:r>
            <a:endParaRPr lang="en-US" sz="1400" dirty="0" smtClean="0"/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/>
              <a:t>Correcting </a:t>
            </a:r>
            <a:r>
              <a:rPr lang="en-US" sz="1400" dirty="0"/>
              <a:t>two errors which we have identified in IR2030.</a:t>
            </a:r>
            <a:endParaRPr lang="en-US" sz="14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countries/regions</a:t>
            </a: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Americas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USA FCC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The September Open Commission Meeting is </a:t>
            </a:r>
            <a:r>
              <a:rPr lang="en-US" sz="1600" dirty="0" smtClean="0">
                <a:hlinkClick r:id="rId3"/>
              </a:rPr>
              <a:t>held</a:t>
            </a:r>
            <a:r>
              <a:rPr lang="en-US" sz="1600" dirty="0" smtClean="0"/>
              <a:t> at 10:30am ET on 29 September 2022.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The October Open Commission Meeting is </a:t>
            </a:r>
            <a:r>
              <a:rPr lang="en-US" sz="1600" dirty="0" smtClean="0">
                <a:hlinkClick r:id="rId4"/>
              </a:rPr>
              <a:t>scheduled</a:t>
            </a:r>
            <a:r>
              <a:rPr lang="en-US" sz="1600" dirty="0" smtClean="0"/>
              <a:t> at 10:30am ET on 27 October 2022.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Remarks of Chairwoman </a:t>
            </a:r>
            <a:r>
              <a:rPr lang="en-US" sz="1600" dirty="0" err="1" smtClean="0"/>
              <a:t>Rosenworcel</a:t>
            </a:r>
            <a:r>
              <a:rPr lang="en-US" sz="1600" dirty="0" smtClean="0"/>
              <a:t> at the 2022 NTIA Spectrum Policy Symposium is available </a:t>
            </a:r>
            <a:r>
              <a:rPr lang="en-US" sz="1600" dirty="0" smtClean="0">
                <a:hlinkClick r:id="rId5"/>
              </a:rPr>
              <a:t>here</a:t>
            </a:r>
            <a:r>
              <a:rPr lang="en-US" sz="1600" dirty="0" smtClean="0"/>
              <a:t>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Canada ISED and Canada RABC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Other countries/regions</a:t>
            </a: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12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(3)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Asia Pacific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APT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</a:rPr>
              <a:t>Other countries/regions</a:t>
            </a:r>
          </a:p>
          <a:p>
            <a:pPr marL="800100" marR="117475" lvl="2" indent="0" algn="just">
              <a:buClrTx/>
              <a:tabLst>
                <a:tab pos="230188" algn="l"/>
              </a:tabLst>
            </a:pPr>
            <a:endParaRPr lang="en-US" dirty="0" smtClean="0">
              <a:solidFill>
                <a:schemeClr val="tx1"/>
              </a:solidFill>
            </a:endParaRP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dirty="0">
              <a:solidFill>
                <a:schemeClr val="tx1"/>
              </a:solidFill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dirty="0" smtClean="0">
              <a:solidFill>
                <a:schemeClr val="tx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938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(4)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 </a:t>
            </a:r>
            <a:r>
              <a:rPr lang="en-US" sz="1800" spc="-5" smtClean="0">
                <a:solidFill>
                  <a:schemeClr val="tx1"/>
                </a:solidFill>
                <a:latin typeface="+mj-lt"/>
                <a:cs typeface="Arial"/>
              </a:rPr>
              <a:t>and regions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ITU-R</a:t>
            </a: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37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schedule:  next week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0377680"/>
              </p:ext>
            </p:extLst>
          </p:nvPr>
        </p:nvGraphicFramePr>
        <p:xfrm>
          <a:off x="838200" y="1705690"/>
          <a:ext cx="10439401" cy="14681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87764"/>
                <a:gridCol w="2769723"/>
                <a:gridCol w="408191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Events#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Date and time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err="1" smtClean="0"/>
                        <a:t>Webex</a:t>
                      </a:r>
                      <a:r>
                        <a:rPr lang="en-US" sz="1500" dirty="0" smtClean="0"/>
                        <a:t>*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mmWave </a:t>
                      </a:r>
                      <a:r>
                        <a:rPr lang="en-US" sz="1500" baseline="0" dirty="0" smtClean="0"/>
                        <a:t>ad-hoc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Wednesday, 12 October 2022,</a:t>
                      </a:r>
                    </a:p>
                    <a:p>
                      <a:r>
                        <a:rPr lang="en-US" sz="1500" dirty="0" smtClean="0"/>
                        <a:t>3:00pm ET to 4:00pm ET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https://ieeesa.webex.com/ieeesa/j.php?MTID=ma28b1d9d051ecdddab365d1a7ea00687</a:t>
                      </a:r>
                      <a:r>
                        <a:rPr lang="en-US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Weekly teleconference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Thursday,</a:t>
                      </a:r>
                      <a:r>
                        <a:rPr lang="en-US" sz="1500" baseline="0" dirty="0" smtClean="0"/>
                        <a:t> 13 October 2022,</a:t>
                      </a:r>
                    </a:p>
                    <a:p>
                      <a:r>
                        <a:rPr lang="en-US" sz="1500" baseline="0" dirty="0" smtClean="0"/>
                        <a:t>3:00pm ET to 3:55pm ET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https://ieeesa.webex.com/ieeesa/j.php?MTID=m26c23a4b9ba5ccb1f68348f9562860c8</a:t>
                      </a:r>
                      <a:r>
                        <a:rPr lang="en-US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5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2282" y="6129422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*Call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in info is also available at 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  <a:hlinkClick r:id="rId6"/>
              </a:rPr>
              <a:t>18-16/0038r26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and the 802.18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7"/>
              </a:rPr>
              <a:t>Google Calendar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832282" y="5783430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#The </a:t>
            </a:r>
            <a:r>
              <a:rPr lang="en-US" sz="1500" b="1" dirty="0">
                <a:solidFill>
                  <a:srgbClr val="FF0000"/>
                </a:solidFill>
                <a:cs typeface="Arial" panose="020B0604020202020204" pitchFamily="34" charset="0"/>
              </a:rPr>
              <a:t>ISUS ad-hoc </a:t>
            </a:r>
            <a:r>
              <a:rPr lang="en-US" sz="15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call </a:t>
            </a:r>
            <a:r>
              <a:rPr lang="en-US" sz="1500" b="1" dirty="0">
                <a:solidFill>
                  <a:srgbClr val="FF0000"/>
                </a:solidFill>
                <a:cs typeface="Arial" panose="020B0604020202020204" pitchFamily="34" charset="0"/>
              </a:rPr>
              <a:t>on </a:t>
            </a:r>
            <a:r>
              <a:rPr lang="en-US" sz="15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10 October </a:t>
            </a:r>
            <a:r>
              <a:rPr lang="en-US" sz="1500" b="1" dirty="0">
                <a:solidFill>
                  <a:srgbClr val="FF0000"/>
                </a:solidFill>
                <a:cs typeface="Arial" panose="020B0604020202020204" pitchFamily="34" charset="0"/>
              </a:rPr>
              <a:t>2022 </a:t>
            </a:r>
            <a:r>
              <a:rPr lang="en-US" sz="15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is cancelled.</a:t>
            </a:r>
            <a:endParaRPr lang="en-US" sz="15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599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2022 November plenary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Meeting reservation begins on 5 August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hlinkClick r:id="rId3"/>
              </a:rPr>
              <a:t>https</a:t>
            </a:r>
            <a:r>
              <a:rPr lang="en-US" sz="1600" dirty="0">
                <a:hlinkClick r:id="rId3"/>
              </a:rPr>
              <a:t>://cvent.me/0Vk4Qq</a:t>
            </a: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Friday, 16 September 2022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US$600.00</a:t>
            </a:r>
            <a:endParaRPr lang="en-US" sz="16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Monday, 31 October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US$800.00</a:t>
            </a:r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after Monday, 31 October 2022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US$1000.00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16 September 2022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16 September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31 October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2022, cancellations will incur a US$150.00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31 October 2022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receive any refund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197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2022 November plenary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Hotel reservation begins on 5 August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</a:t>
            </a:r>
            <a:r>
              <a:rPr lang="en-GB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://</a:t>
            </a: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www.marriott.com/event-reservations/reservation-link.mi?id=1657872654535&amp;key=GRP&amp;app=resvlink</a:t>
            </a: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Cut off date: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</a:rPr>
              <a:t>Early </a:t>
            </a:r>
            <a:r>
              <a:rPr lang="en-US" sz="1400" dirty="0">
                <a:solidFill>
                  <a:schemeClr val="tx1"/>
                </a:solidFill>
              </a:rPr>
              <a:t>Bird: </a:t>
            </a:r>
            <a:r>
              <a:rPr lang="en-US" sz="1400" dirty="0" smtClean="0">
                <a:solidFill>
                  <a:schemeClr val="tx1"/>
                </a:solidFill>
              </a:rPr>
              <a:t>6:00 </a:t>
            </a:r>
            <a:r>
              <a:rPr lang="en-US" sz="1400" dirty="0">
                <a:solidFill>
                  <a:schemeClr val="tx1"/>
                </a:solidFill>
              </a:rPr>
              <a:t>PM </a:t>
            </a:r>
            <a:r>
              <a:rPr lang="en-US" sz="1400" dirty="0" smtClean="0">
                <a:solidFill>
                  <a:schemeClr val="tx1"/>
                </a:solidFill>
              </a:rPr>
              <a:t>Bangkok local time 19 October 2022.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3153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Anything?</a:t>
            </a: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October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RR-TAG: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Al Petrick (Skyworks Solutions) and Stuart Kerry (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OK-Brit; Self)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Secretary:  Amelia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Andersdotter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(Sky Group/Comcast)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IEEE Statement Update on Spectrum (ISUS) ad-hoc chair:  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Amelia </a:t>
            </a:r>
            <a:r>
              <a:rPr lang="en-US" altLang="en-US" sz="1600" dirty="0" err="1">
                <a:solidFill>
                  <a:schemeClr val="tx1"/>
                </a:solidFill>
                <a:cs typeface="Arial" panose="020B0604020202020204" pitchFamily="34" charset="0"/>
              </a:rPr>
              <a:t>Andersdotter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cs typeface="Arial" panose="020B0604020202020204" pitchFamily="34" charset="0"/>
              </a:rPr>
              <a:t>(Sky Group/Comcast)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mmWave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mmW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) ad-hoc chair:  Rich Kennedy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(Unlicensed Spectrum Advocates)</a:t>
            </a:r>
            <a:endParaRPr lang="en-US" altLang="en-US" sz="1600" dirty="0" smtClean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IEEE SA Program Manager:  Jodi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Membership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as of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 October 2022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47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(8 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3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Aspirant members: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7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RR-TAG Policies and Procedures</a:t>
            </a:r>
            <a:endParaRPr lang="en-US" altLang="en-US" sz="18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 </a:t>
            </a:r>
            <a:r>
              <a:rPr lang="en-US" altLang="en-US" sz="1600" dirty="0" smtClean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802 LMSC WG P&amp;P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Attendance today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On-line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: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Voters: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Next 802.18 plenary/interim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3"/>
              </a:rPr>
              <a:t>IEEE 802 </a:t>
            </a:r>
            <a:r>
              <a:rPr lang="en-US" sz="1600" spc="-5" dirty="0">
                <a:cs typeface="Arial"/>
                <a:hlinkClick r:id="rId3"/>
              </a:rPr>
              <a:t>p</a:t>
            </a:r>
            <a:r>
              <a:rPr lang="en-US" sz="1600" spc="-5" dirty="0" smtClean="0">
                <a:cs typeface="Arial"/>
                <a:hlinkClick r:id="rId3"/>
              </a:rPr>
              <a:t>lenary</a:t>
            </a:r>
            <a:r>
              <a:rPr lang="en-US" sz="1600" spc="-5" dirty="0" smtClean="0">
                <a:cs typeface="Arial"/>
              </a:rPr>
              <a:t> from 13 November </a:t>
            </a:r>
            <a:r>
              <a:rPr lang="en-US" sz="1600" spc="-5" dirty="0">
                <a:cs typeface="Arial"/>
              </a:rPr>
              <a:t>2022 to </a:t>
            </a:r>
            <a:r>
              <a:rPr lang="en-US" sz="1600" spc="-5" dirty="0" smtClean="0">
                <a:cs typeface="Arial"/>
              </a:rPr>
              <a:t>18 November </a:t>
            </a:r>
            <a:r>
              <a:rPr lang="en-US" sz="1600" spc="-5" dirty="0">
                <a:cs typeface="Arial"/>
              </a:rPr>
              <a:t>2022</a:t>
            </a: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r>
              <a:rPr lang="en-US" sz="1800" spc="-5" dirty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</a:t>
            </a:r>
            <a:r>
              <a:rPr lang="en-US" sz="1600" spc="-5" dirty="0" smtClean="0">
                <a:latin typeface="+mj-lt"/>
                <a:cs typeface="Arial"/>
              </a:rPr>
              <a:t>?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Adjourned </a:t>
            </a:r>
            <a:r>
              <a:rPr lang="en-US" sz="1600" spc="-5" dirty="0" smtClean="0">
                <a:latin typeface="+mj-lt"/>
                <a:cs typeface="Arial"/>
              </a:rPr>
              <a:t>at</a:t>
            </a:r>
            <a:endParaRPr lang="en-US" sz="16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</a:t>
            </a:r>
            <a:r>
              <a:rPr lang="en-US" altLang="en-US" sz="1600" i="1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employer,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October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Other Guidelines for IEEE WG Meetings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</a:t>
            </a:r>
            <a:r>
              <a:rPr lang="en-US" altLang="en-US" sz="1600" b="1" u="sng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https://standards.ieee.org/wp-content/uploads/2022/02/antitrust.pdf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8879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</a:t>
            </a:r>
            <a:r>
              <a:rPr lang="en-US" sz="1800" b="1" spc="-5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core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</a:t>
            </a:r>
            <a:r>
              <a:rPr lang="en-US" sz="1800" i="1" spc="-5" dirty="0" smtClean="0">
                <a:latin typeface="+mj-lt"/>
                <a:cs typeface="Arial"/>
              </a:rPr>
              <a:t>IEEE </a:t>
            </a:r>
            <a:r>
              <a:rPr lang="en-US" sz="1800" i="1" spc="-5" dirty="0">
                <a:latin typeface="+mj-lt"/>
                <a:cs typeface="Arial"/>
              </a:rPr>
              <a:t>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</a:t>
            </a:r>
            <a:r>
              <a:rPr lang="en-US" sz="1800" i="1" spc="-5" dirty="0" smtClean="0">
                <a:latin typeface="+mj-lt"/>
                <a:cs typeface="Arial"/>
              </a:rPr>
              <a:t>qualifications </a:t>
            </a:r>
            <a:r>
              <a:rPr lang="en-US" sz="1800" i="1" spc="-5" dirty="0">
                <a:latin typeface="+mj-lt"/>
                <a:cs typeface="Arial"/>
              </a:rPr>
              <a:t>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</a:t>
            </a:r>
            <a:r>
              <a:rPr lang="en-US" sz="1600" i="1" spc="-5" dirty="0" smtClean="0">
                <a:latin typeface="+mj-lt"/>
                <a:cs typeface="Arial"/>
              </a:rPr>
              <a:t>person </a:t>
            </a:r>
            <a:r>
              <a:rPr lang="en-US" sz="1600" i="1" spc="-5" dirty="0">
                <a:latin typeface="+mj-lt"/>
                <a:cs typeface="Arial"/>
              </a:rPr>
              <a:t>or organization, including an employer or client, regardless of any </a:t>
            </a:r>
            <a:r>
              <a:rPr lang="en-US" sz="1600" i="1" spc="-5" dirty="0" smtClean="0">
                <a:latin typeface="+mj-lt"/>
                <a:cs typeface="Arial"/>
              </a:rPr>
              <a:t>external </a:t>
            </a:r>
            <a:r>
              <a:rPr lang="en-US" sz="1600" i="1" spc="-5" dirty="0">
                <a:latin typeface="+mj-lt"/>
                <a:cs typeface="Arial"/>
              </a:rPr>
              <a:t>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</a:t>
            </a:r>
            <a:r>
              <a:rPr lang="en-US" sz="1600" i="1" spc="-5" dirty="0" smtClean="0">
                <a:latin typeface="+mj-lt"/>
                <a:cs typeface="Arial"/>
              </a:rPr>
              <a:t>other </a:t>
            </a:r>
            <a:r>
              <a:rPr lang="en-US" sz="1600" i="1" spc="-5" dirty="0">
                <a:latin typeface="+mj-lt"/>
                <a:cs typeface="Arial"/>
              </a:rPr>
              <a:t>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</a:t>
            </a:r>
            <a:r>
              <a:rPr lang="en-US" sz="1600" i="1" spc="-5" dirty="0" smtClean="0">
                <a:latin typeface="+mj-lt"/>
                <a:cs typeface="Arial"/>
              </a:rPr>
              <a:t>their </a:t>
            </a:r>
            <a:r>
              <a:rPr lang="en-US" sz="1600" i="1" spc="-5" dirty="0">
                <a:latin typeface="+mj-lt"/>
                <a:cs typeface="Arial"/>
              </a:rPr>
              <a:t>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</a:t>
            </a:r>
            <a:r>
              <a:rPr lang="en-US" sz="1800" spc="-5" dirty="0" smtClean="0">
                <a:latin typeface="+mj-lt"/>
                <a:cs typeface="Arial"/>
              </a:rPr>
              <a:t>are </a:t>
            </a:r>
            <a:r>
              <a:rPr lang="en-US" sz="1800" spc="-5" dirty="0">
                <a:latin typeface="+mj-lt"/>
                <a:cs typeface="Arial"/>
              </a:rPr>
              <a:t>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</a:t>
            </a:r>
            <a:r>
              <a:rPr lang="en-US" sz="1800" spc="-5" dirty="0" smtClean="0">
                <a:latin typeface="+mj-lt"/>
                <a:cs typeface="Arial"/>
              </a:rPr>
              <a:t>these </a:t>
            </a:r>
            <a:r>
              <a:rPr lang="en-US" sz="1800" spc="-5" dirty="0">
                <a:latin typeface="+mj-lt"/>
                <a:cs typeface="Arial"/>
              </a:rPr>
              <a:t>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participation 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(and would ask you to please leave the call or meeting.)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</a:t>
            </a:r>
            <a:r>
              <a:rPr lang="en-US" dirty="0"/>
              <a:t>2022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IEEE-SA 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by  reason of superior leverage, strength, or representation to the exclusion of </a:t>
            </a:r>
            <a:r>
              <a:rPr lang="en-US" sz="1600" b="0" i="1" spc="-5" dirty="0" smtClean="0">
                <a:latin typeface="+mj-lt"/>
                <a:cs typeface="Arial"/>
              </a:rPr>
              <a:t>fair </a:t>
            </a:r>
            <a:r>
              <a:rPr lang="en-US" sz="1600" b="0" i="1" spc="-5" dirty="0">
                <a:latin typeface="+mj-lt"/>
                <a:cs typeface="Arial"/>
              </a:rPr>
              <a:t>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</a:t>
            </a:r>
            <a:r>
              <a:rPr lang="en-US" dirty="0"/>
              <a:t>2022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Housekeeping reminder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Weekly meeting reminders: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IMAT is </a:t>
            </a:r>
            <a:r>
              <a:rPr lang="en-US" sz="1600" spc="-5" dirty="0">
                <a:latin typeface="+mj-lt"/>
                <a:cs typeface="Arial"/>
              </a:rPr>
              <a:t>NOT being used for this </a:t>
            </a:r>
            <a:r>
              <a:rPr lang="en-US" sz="1600" spc="-5" dirty="0" smtClean="0">
                <a:latin typeface="+mj-lt"/>
                <a:cs typeface="Arial"/>
              </a:rPr>
              <a:t>session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Please ensure </a:t>
            </a:r>
            <a:r>
              <a:rPr lang="en-US" sz="1600" spc="-5" dirty="0">
                <a:latin typeface="+mj-lt"/>
                <a:cs typeface="Arial"/>
              </a:rPr>
              <a:t>that the following information is listed correctly when joining the call: </a:t>
            </a:r>
            <a:r>
              <a:rPr lang="en-US" sz="1600" spc="-5" dirty="0" smtClean="0">
                <a:latin typeface="+mj-lt"/>
                <a:cs typeface="Arial"/>
              </a:rPr>
              <a:t>“FIRST </a:t>
            </a:r>
            <a:r>
              <a:rPr lang="en-US" sz="1600" spc="-5" dirty="0">
                <a:latin typeface="+mj-lt"/>
                <a:cs typeface="Arial"/>
              </a:rPr>
              <a:t>NAME LAST NAME, </a:t>
            </a:r>
            <a:r>
              <a:rPr lang="en-US" sz="1600" spc="-5" dirty="0" smtClean="0">
                <a:latin typeface="+mj-lt"/>
                <a:cs typeface="Arial"/>
              </a:rPr>
              <a:t>Affiliation” (e.g., Stuart </a:t>
            </a:r>
            <a:r>
              <a:rPr lang="en-US" sz="1600" spc="-5" dirty="0">
                <a:latin typeface="+mj-lt"/>
                <a:cs typeface="Arial"/>
              </a:rPr>
              <a:t>Kerry, OK-Brit; </a:t>
            </a:r>
            <a:r>
              <a:rPr lang="en-US" sz="1600" spc="-5" dirty="0" smtClean="0">
                <a:latin typeface="+mj-lt"/>
                <a:cs typeface="Arial"/>
              </a:rPr>
              <a:t>Self)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Remember </a:t>
            </a:r>
            <a:r>
              <a:rPr lang="en-US" sz="1600" spc="-5" dirty="0">
                <a:latin typeface="+mj-lt"/>
                <a:cs typeface="Arial"/>
              </a:rPr>
              <a:t>to state your </a:t>
            </a:r>
            <a:r>
              <a:rPr lang="en-US" sz="1600" spc="-5" dirty="0" smtClean="0">
                <a:latin typeface="+mj-lt"/>
                <a:cs typeface="Arial"/>
              </a:rPr>
              <a:t>name and affiliation </a:t>
            </a:r>
            <a:r>
              <a:rPr lang="en-US" sz="1600" spc="-5" dirty="0">
                <a:latin typeface="+mj-lt"/>
                <a:cs typeface="Arial"/>
              </a:rPr>
              <a:t>the FIRST TIME </a:t>
            </a:r>
            <a:r>
              <a:rPr lang="en-US" sz="1600" spc="-5" dirty="0" smtClean="0">
                <a:latin typeface="+mj-lt"/>
                <a:cs typeface="Arial"/>
              </a:rPr>
              <a:t>you speak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When you want to be on the queue, please type “Q” or “q” in </a:t>
            </a:r>
            <a:r>
              <a:rPr lang="en-US" sz="1600" spc="-5" dirty="0">
                <a:latin typeface="+mj-lt"/>
                <a:cs typeface="Arial"/>
              </a:rPr>
              <a:t>the </a:t>
            </a:r>
            <a:r>
              <a:rPr lang="en-US" sz="1600" spc="-5" dirty="0" smtClean="0">
                <a:latin typeface="+mj-lt"/>
                <a:cs typeface="Arial"/>
              </a:rPr>
              <a:t>chat window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Remember </a:t>
            </a:r>
            <a:r>
              <a:rPr lang="en-US" sz="1600" spc="-5" dirty="0">
                <a:latin typeface="+mj-lt"/>
                <a:cs typeface="Arial"/>
              </a:rPr>
              <a:t>to </a:t>
            </a:r>
            <a:r>
              <a:rPr lang="en-US" sz="1600" spc="-5" dirty="0" smtClean="0">
                <a:latin typeface="+mj-lt"/>
                <a:cs typeface="Arial"/>
              </a:rPr>
              <a:t>mute </a:t>
            </a:r>
            <a:r>
              <a:rPr lang="en-US" sz="1600" spc="-5" dirty="0">
                <a:latin typeface="+mj-lt"/>
                <a:cs typeface="Arial"/>
              </a:rPr>
              <a:t>when </a:t>
            </a:r>
            <a:r>
              <a:rPr lang="en-US" sz="1600" spc="-5" dirty="0" smtClean="0">
                <a:latin typeface="+mj-lt"/>
                <a:cs typeface="Arial"/>
              </a:rPr>
              <a:t>not speaking, </a:t>
            </a:r>
            <a:r>
              <a:rPr lang="en-US" sz="1600" spc="-5" dirty="0">
                <a:latin typeface="+mj-lt"/>
                <a:cs typeface="Arial"/>
              </a:rPr>
              <a:t>thank you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927000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</a:t>
            </a:r>
            <a:r>
              <a:rPr lang="en-US" sz="1800" spc="-5" dirty="0" smtClean="0">
                <a:latin typeface="+mj-lt"/>
                <a:cs typeface="Arial"/>
              </a:rPr>
              <a:t>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Housekeeping reminder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</a:t>
            </a:r>
            <a:r>
              <a:rPr lang="en-US" sz="1800" spc="-5" dirty="0" smtClean="0">
                <a:latin typeface="+mj-lt"/>
                <a:cs typeface="Arial"/>
              </a:rPr>
              <a:t>and </a:t>
            </a:r>
            <a:r>
              <a:rPr lang="en-US" sz="1800" spc="-5" dirty="0">
                <a:latin typeface="+mj-lt"/>
                <a:cs typeface="Arial"/>
              </a:rPr>
              <a:t>approve the </a:t>
            </a:r>
            <a:r>
              <a:rPr lang="en-US" sz="1800" spc="-5" dirty="0" smtClean="0">
                <a:latin typeface="+mj-lt"/>
                <a:cs typeface="Arial"/>
              </a:rPr>
              <a:t>weekly </a:t>
            </a:r>
            <a:r>
              <a:rPr lang="en-US" sz="1800" spc="-5" dirty="0">
                <a:latin typeface="+mj-lt"/>
                <a:cs typeface="Arial"/>
              </a:rPr>
              <a:t>meeting </a:t>
            </a:r>
            <a:r>
              <a:rPr lang="en-US" sz="1800" spc="-5" dirty="0" smtClean="0">
                <a:latin typeface="+mj-lt"/>
                <a:cs typeface="Arial"/>
              </a:rPr>
              <a:t>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Status of ongoing </a:t>
            </a:r>
            <a:r>
              <a:rPr lang="en-US" sz="1800" spc="-5" dirty="0" smtClean="0">
                <a:cs typeface="Arial"/>
              </a:rPr>
              <a:t>consultations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General </a:t>
            </a:r>
            <a:r>
              <a:rPr lang="en-US" sz="1800" spc="-5" dirty="0">
                <a:cs typeface="Arial"/>
              </a:rPr>
              <a:t>discussion </a:t>
            </a:r>
            <a:r>
              <a:rPr lang="en-US" sz="1800" spc="-5" dirty="0" smtClean="0">
                <a:cs typeface="Arial"/>
              </a:rPr>
              <a:t>items</a:t>
            </a:r>
            <a:endParaRPr lang="en-US" sz="1800" spc="-5" dirty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Reminder:  Meeting schedule next week (week of 10 October)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Reminder:  Meeting and hotel reservation for the 2022 November Plenary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Any 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69388</TotalTime>
  <Words>1749</Words>
  <Application>Microsoft Office PowerPoint</Application>
  <PresentationFormat>Widescreen</PresentationFormat>
  <Paragraphs>322</Paragraphs>
  <Slides>20</Slides>
  <Notes>17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9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Document</vt:lpstr>
      <vt:lpstr>IEEE 802.18 RR-TAG Weekly Teleconference Agenda</vt:lpstr>
      <vt:lpstr>Meeting called to order</vt:lpstr>
      <vt:lpstr>IEEE 802 required notices</vt:lpstr>
      <vt:lpstr>Other Guidelines for IEEE WG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IEEE-SA standards activities shall allow  the fair &amp; equitable consideration of all viewpoints</vt:lpstr>
      <vt:lpstr>Housekeeping reminder</vt:lpstr>
      <vt:lpstr>Agenda</vt:lpstr>
      <vt:lpstr>Administrative motions</vt:lpstr>
      <vt:lpstr>Status of ongoing consultations</vt:lpstr>
      <vt:lpstr>General discussion items (1)</vt:lpstr>
      <vt:lpstr>General discussion items (2)</vt:lpstr>
      <vt:lpstr>General discussion items (3)</vt:lpstr>
      <vt:lpstr>General discussion items (4)</vt:lpstr>
      <vt:lpstr>Meeting schedule:  next week</vt:lpstr>
      <vt:lpstr>Meeting and hotel reservation for the 2022 November plenary (1)</vt:lpstr>
      <vt:lpstr>Meeting and hotel reservation for the 2022 November plenary (2)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22/0115r3</dc:title>
  <dc:creator/>
  <cp:keywords>29 September 2022</cp:keywords>
  <cp:lastModifiedBy>Edward Au</cp:lastModifiedBy>
  <cp:revision>4940</cp:revision>
  <cp:lastPrinted>1601-01-01T00:00:00Z</cp:lastPrinted>
  <dcterms:created xsi:type="dcterms:W3CDTF">2016-03-03T14:54:45Z</dcterms:created>
  <dcterms:modified xsi:type="dcterms:W3CDTF">2022-10-04T16:53:22Z</dcterms:modified>
  <cp:category>IEEE 802.18 RR-TAG agenda</cp:category>
</cp:coreProperties>
</file>