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9"/>
  </p:notesMasterIdLst>
  <p:handoutMasterIdLst>
    <p:handoutMasterId r:id="rId20"/>
  </p:handoutMasterIdLst>
  <p:sldIdLst>
    <p:sldId id="256" r:id="rId2"/>
    <p:sldId id="863" r:id="rId3"/>
    <p:sldId id="857" r:id="rId4"/>
    <p:sldId id="329" r:id="rId5"/>
    <p:sldId id="604" r:id="rId6"/>
    <p:sldId id="624" r:id="rId7"/>
    <p:sldId id="605" r:id="rId8"/>
    <p:sldId id="843" r:id="rId9"/>
    <p:sldId id="866" r:id="rId10"/>
    <p:sldId id="845" r:id="rId11"/>
    <p:sldId id="873" r:id="rId12"/>
    <p:sldId id="871" r:id="rId13"/>
    <p:sldId id="874" r:id="rId14"/>
    <p:sldId id="856" r:id="rId15"/>
    <p:sldId id="864" r:id="rId16"/>
    <p:sldId id="870" r:id="rId17"/>
    <p:sldId id="869"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86" d="100"/>
          <a:sy n="86" d="100"/>
        </p:scale>
        <p:origin x="797"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9/27/2022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9799873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626434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75800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53638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261453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September 2022</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802.18-22/0116r1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2/18-22-0105-00-0000-frequency-table-ad-hoc-minutes-23-august-2022.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09-01-0000-ieee-802-wireless-standards-table-of-frequency-ranges.xlsx%20."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cn/22/18-22-0050-03-0000-comment-spreadsheet-of-ieee-802-wireless-standards-table-of-frequency-ranges.xlsx" TargetMode="External"/><Relationship Id="rId4" Type="http://schemas.openxmlformats.org/officeDocument/2006/relationships/hyperlink" Target="https://mentor.ieee.org/802.18/dcn/22/18-22-0050-02-0000-comment-spreadsheet-of-ieee-802-wireless-standards-table-of-frequency-ranges.xlsx"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mentor.ieee.org/802.18/dcn/22/18-22-0009-01-0000-ieee-802-wireless-standards-table-of-frequency-ranges.xlsx" TargetMode="External"/><Relationship Id="rId4" Type="http://schemas.openxmlformats.org/officeDocument/2006/relationships/hyperlink" Target="https://mentor.ieee.org/802.18/dcn/22/18-22-0050-02-0000-comment-spreadsheet-of-ieee-802-wireless-standards-table-of-frequency-ranges.xlsx"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16/18-16-0038-26-0000-teleconference-call-in-info.ppt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September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133600" y="1435894"/>
            <a:ext cx="9291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Wireless </a:t>
            </a:r>
            <a:r>
              <a:rPr lang="en-US" dirty="0" err="1">
                <a:latin typeface="Times New Roman" charset="0"/>
              </a:rPr>
              <a:t>Stds</a:t>
            </a:r>
            <a:r>
              <a:rPr lang="en-US" dirty="0">
                <a:latin typeface="Times New Roman" charset="0"/>
              </a:rPr>
              <a:t> Frequency Table ad-hoc </a:t>
            </a:r>
            <a:br>
              <a:rPr lang="en-US" dirty="0">
                <a:latin typeface="Times New Roman" charset="0"/>
              </a:rPr>
            </a:br>
            <a:r>
              <a:rPr lang="en-US" dirty="0">
                <a:latin typeface="Times New Roman" charset="0"/>
              </a:rPr>
              <a:t>Monthly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27 September 2022</a:t>
            </a:r>
            <a:endParaRPr lang="en-GB" sz="2000" b="0" dirty="0"/>
          </a:p>
        </p:txBody>
      </p:sp>
      <p:sp>
        <p:nvSpPr>
          <p:cNvPr id="3076" name="Rectangle 4"/>
          <p:cNvSpPr>
            <a:spLocks noChangeArrowheads="1"/>
          </p:cNvSpPr>
          <p:nvPr/>
        </p:nvSpPr>
        <p:spPr bwMode="auto">
          <a:xfrm>
            <a:off x="3006571" y="405623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9" name="Object 11"/>
          <p:cNvGraphicFramePr>
            <a:graphicFrameLocks noChangeAspect="1"/>
          </p:cNvGraphicFramePr>
          <p:nvPr>
            <p:extLst>
              <p:ext uri="{D42A27DB-BD31-4B8C-83A1-F6EECF244321}">
                <p14:modId xmlns:p14="http://schemas.microsoft.com/office/powerpoint/2010/main" val="2985017113"/>
              </p:ext>
            </p:extLst>
          </p:nvPr>
        </p:nvGraphicFramePr>
        <p:xfrm>
          <a:off x="2971800" y="4559493"/>
          <a:ext cx="8734425" cy="1409700"/>
        </p:xfrm>
        <a:graphic>
          <a:graphicData uri="http://schemas.openxmlformats.org/presentationml/2006/ole">
            <mc:AlternateContent xmlns:mc="http://schemas.openxmlformats.org/markup-compatibility/2006">
              <mc:Choice xmlns:v="urn:schemas-microsoft-com:vml" Requires="v">
                <p:oleObj spid="_x0000_s1051" name="Document" r:id="rId5" imgW="8303874" imgH="1347970" progId="Word.Document.8">
                  <p:embed/>
                </p:oleObj>
              </mc:Choice>
              <mc:Fallback>
                <p:oleObj name="Document" r:id="rId5" imgW="8303874" imgH="1347970" progId="Word.Document.8">
                  <p:embed/>
                  <p:pic>
                    <p:nvPicPr>
                      <p:cNvPr id="0" name=""/>
                      <p:cNvPicPr>
                        <a:picLocks noChangeAspect="1" noChangeArrowheads="1"/>
                      </p:cNvPicPr>
                      <p:nvPr/>
                    </p:nvPicPr>
                    <p:blipFill>
                      <a:blip r:embed="rId6"/>
                      <a:srcRect/>
                      <a:stretch>
                        <a:fillRect/>
                      </a:stretch>
                    </p:blipFill>
                    <p:spPr bwMode="auto">
                      <a:xfrm>
                        <a:off x="2971800" y="4559493"/>
                        <a:ext cx="8734425" cy="14097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meeting minutes of the </a:t>
            </a:r>
            <a:r>
              <a:rPr lang="en-US" sz="1800" spc="-5" dirty="0" smtClean="0">
                <a:latin typeface="+mj-lt"/>
                <a:cs typeface="Arial"/>
              </a:rPr>
              <a:t>23 August 2022 </a:t>
            </a:r>
            <a:r>
              <a:rPr lang="en-US" sz="1800" spc="-5" dirty="0">
                <a:latin typeface="+mj-lt"/>
                <a:cs typeface="Arial"/>
              </a:rPr>
              <a:t>IEEE 802 Wireless </a:t>
            </a:r>
            <a:r>
              <a:rPr lang="en-US" sz="1800" spc="-5" dirty="0" err="1">
                <a:latin typeface="+mj-lt"/>
                <a:cs typeface="Arial"/>
              </a:rPr>
              <a:t>Stds</a:t>
            </a:r>
            <a:r>
              <a:rPr lang="en-US" sz="1800" spc="-5" dirty="0">
                <a:latin typeface="+mj-lt"/>
                <a:cs typeface="Arial"/>
              </a:rPr>
              <a:t> Frequency Table ad-hoc teleconference call as shown in the document </a:t>
            </a:r>
            <a:r>
              <a:rPr lang="en-US" sz="1800" spc="-5" dirty="0" smtClean="0">
                <a:latin typeface="+mj-lt"/>
                <a:cs typeface="Arial"/>
                <a:hlinkClick r:id="rId3"/>
              </a:rPr>
              <a:t>18-22/0105r0</a:t>
            </a:r>
            <a:r>
              <a:rPr lang="en-US" sz="1800" spc="-5" dirty="0">
                <a:latin typeface="+mj-lt"/>
                <a:cs typeface="Arial"/>
              </a:rPr>
              <a:t>, with editorial privilege for the 802.18 and 802.19 Chairs.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Ben Rolfe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Wireless Standards Table of Frequency </a:t>
            </a:r>
            <a:r>
              <a:rPr lang="en-US" sz="2800" dirty="0" smtClean="0">
                <a:solidFill>
                  <a:srgbClr val="0070C0"/>
                </a:solidFill>
              </a:rPr>
              <a:t>Ranges</a:t>
            </a:r>
            <a:endParaRPr lang="en-US" sz="2800" dirty="0">
              <a:solidFill>
                <a:srgbClr val="0070C0"/>
              </a:solidFill>
            </a:endParaRPr>
          </a:p>
        </p:txBody>
      </p:sp>
      <p:sp>
        <p:nvSpPr>
          <p:cNvPr id="10" name="Content Placeholder 2"/>
          <p:cNvSpPr>
            <a:spLocks noGrp="1"/>
          </p:cNvSpPr>
          <p:nvPr>
            <p:ph idx="1"/>
          </p:nvPr>
        </p:nvSpPr>
        <p:spPr>
          <a:xfrm>
            <a:off x="914400" y="1524000"/>
            <a:ext cx="101705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Current status</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The call for comments began on 21 March 2022 and closed on 30 April 2022 and 10 comments received.  2 late comments received on 2 May 2022.</a:t>
            </a:r>
          </a:p>
          <a:p>
            <a:pPr marL="1030288" marR="117475" lvl="2" indent="-230188" algn="just">
              <a:buFont typeface="Times New Roman" pitchFamily="16" charset="0"/>
              <a:buChar char="•"/>
              <a:tabLst>
                <a:tab pos="230188" algn="l"/>
              </a:tabLst>
            </a:pPr>
            <a:r>
              <a:rPr lang="en-US" sz="1400" spc="-5" dirty="0">
                <a:solidFill>
                  <a:schemeClr val="tx1"/>
                </a:solidFill>
                <a:latin typeface="+mj-lt"/>
                <a:cs typeface="Arial"/>
              </a:rPr>
              <a:t>Table of Frequency Range:  </a:t>
            </a:r>
            <a:r>
              <a:rPr lang="en-US" sz="1400" spc="-5" dirty="0" smtClean="0">
                <a:solidFill>
                  <a:schemeClr val="tx1"/>
                </a:solidFill>
                <a:latin typeface="+mj-lt"/>
                <a:cs typeface="Arial"/>
                <a:hlinkClick r:id="rId3"/>
              </a:rPr>
              <a:t>18-22/0009r1</a:t>
            </a:r>
            <a:endParaRPr lang="en-US" sz="1400" spc="-5" dirty="0">
              <a:solidFill>
                <a:schemeClr val="tx1"/>
              </a:solidFill>
              <a:latin typeface="+mj-lt"/>
              <a:cs typeface="Arial"/>
            </a:endParaRPr>
          </a:p>
          <a:p>
            <a:pPr marL="1030288" marR="117475" lvl="2" indent="-230188" algn="just">
              <a:buFont typeface="Times New Roman" pitchFamily="16" charset="0"/>
              <a:buChar char="•"/>
              <a:tabLst>
                <a:tab pos="230188" algn="l"/>
              </a:tabLst>
            </a:pPr>
            <a:r>
              <a:rPr lang="en-US" sz="1400" spc="-5" dirty="0">
                <a:solidFill>
                  <a:schemeClr val="tx1"/>
                </a:solidFill>
                <a:latin typeface="+mj-lt"/>
                <a:cs typeface="Arial"/>
              </a:rPr>
              <a:t>Comment spreadsheet:  </a:t>
            </a:r>
            <a:r>
              <a:rPr lang="en-US" sz="1400" spc="-5" dirty="0" smtClean="0">
                <a:solidFill>
                  <a:schemeClr val="tx1"/>
                </a:solidFill>
                <a:latin typeface="+mj-lt"/>
                <a:cs typeface="Arial"/>
                <a:hlinkClick r:id="rId4"/>
              </a:rPr>
              <a:t>18-22/0050r2</a:t>
            </a:r>
            <a:r>
              <a:rPr lang="en-US" sz="1400" spc="-5" dirty="0">
                <a:solidFill>
                  <a:schemeClr val="tx1"/>
                </a:solidFill>
                <a:latin typeface="+mj-lt"/>
                <a:cs typeface="Arial"/>
              </a:rPr>
              <a:t> </a:t>
            </a:r>
            <a:r>
              <a:rPr lang="en-US" sz="1400" spc="-5" dirty="0" smtClean="0">
                <a:solidFill>
                  <a:schemeClr val="tx1"/>
                </a:solidFill>
                <a:latin typeface="+mj-lt"/>
                <a:cs typeface="Arial"/>
              </a:rPr>
              <a:t>(with all comments resolved in August); </a:t>
            </a:r>
            <a:r>
              <a:rPr lang="en-US" sz="1400" spc="-5" dirty="0" smtClean="0">
                <a:solidFill>
                  <a:schemeClr val="tx1"/>
                </a:solidFill>
                <a:cs typeface="Arial"/>
                <a:hlinkClick r:id="rId5"/>
              </a:rPr>
              <a:t>18-22/0050r3</a:t>
            </a:r>
            <a:r>
              <a:rPr lang="en-US" sz="1400" spc="-5" dirty="0" smtClean="0">
                <a:solidFill>
                  <a:schemeClr val="tx1"/>
                </a:solidFill>
                <a:cs typeface="Arial"/>
              </a:rPr>
              <a:t> (update with editor’s notes); </a:t>
            </a:r>
            <a:endParaRPr lang="en-US" sz="14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cs typeface="Arial"/>
              </a:rPr>
              <a:t>During the last </a:t>
            </a:r>
            <a:r>
              <a:rPr lang="en-US" sz="1600" spc="-5" dirty="0" smtClean="0">
                <a:cs typeface="Arial"/>
              </a:rPr>
              <a:t>few ad-hoc meetings, </a:t>
            </a:r>
            <a:r>
              <a:rPr lang="en-US" sz="1600" spc="-5" dirty="0">
                <a:solidFill>
                  <a:schemeClr val="tx1"/>
                </a:solidFill>
                <a:latin typeface="+mj-lt"/>
                <a:cs typeface="Arial" panose="020B0604020202020204" pitchFamily="34" charset="0"/>
              </a:rPr>
              <a:t>all comments were </a:t>
            </a:r>
            <a:r>
              <a:rPr lang="en-US" sz="1600" spc="-5" dirty="0" smtClean="0">
                <a:solidFill>
                  <a:schemeClr val="tx1"/>
                </a:solidFill>
                <a:latin typeface="+mj-lt"/>
                <a:cs typeface="Arial" panose="020B0604020202020204" pitchFamily="34" charset="0"/>
              </a:rPr>
              <a:t>reviewed</a:t>
            </a:r>
            <a:r>
              <a:rPr lang="en-US" sz="1600" spc="-5" smtClean="0">
                <a:solidFill>
                  <a:schemeClr val="tx1"/>
                </a:solidFill>
                <a:latin typeface="+mj-lt"/>
                <a:cs typeface="Arial" panose="020B0604020202020204" pitchFamily="34" charset="0"/>
              </a:rPr>
              <a:t>, discussed, and finalized.</a:t>
            </a:r>
            <a:endParaRPr lang="en-US" sz="1600" spc="-5" dirty="0">
              <a:solidFill>
                <a:schemeClr val="tx1"/>
              </a:solidFill>
              <a:latin typeface="+mj-lt"/>
              <a:cs typeface="Arial" panose="020B0604020202020204" pitchFamily="34" charset="0"/>
            </a:endParaRPr>
          </a:p>
          <a:p>
            <a:pPr marL="630238" marR="117475" lvl="1" indent="-230188" algn="just">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Focus today: </a:t>
            </a:r>
            <a:r>
              <a:rPr lang="en-US" sz="1800" i="1" spc="-5" dirty="0" smtClean="0">
                <a:solidFill>
                  <a:srgbClr val="FF0000"/>
                </a:solidFill>
                <a:cs typeface="Arial"/>
              </a:rPr>
              <a:t>Review the updated table of frequency range based on the approved comment resolution, and proceed </a:t>
            </a:r>
            <a:r>
              <a:rPr lang="en-US" sz="1800" i="1" spc="-5" dirty="0">
                <a:solidFill>
                  <a:srgbClr val="FF0000"/>
                </a:solidFill>
                <a:cs typeface="Arial"/>
              </a:rPr>
              <a:t>for </a:t>
            </a:r>
            <a:r>
              <a:rPr lang="en-US" sz="1800" i="1" spc="-5" dirty="0" smtClean="0">
                <a:solidFill>
                  <a:srgbClr val="FF0000"/>
                </a:solidFill>
                <a:cs typeface="Arial"/>
              </a:rPr>
              <a:t>approval</a:t>
            </a:r>
            <a:endParaRPr lang="en-US" sz="1800" i="1"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400050" marR="117475" lvl="1" indent="0" algn="just">
              <a:tabLst>
                <a:tab pos="230188" algn="l"/>
              </a:tabLst>
            </a:pPr>
            <a:endParaRPr lang="en-US" spc="-5" dirty="0">
              <a:solidFill>
                <a:schemeClr val="tx1"/>
              </a:solidFill>
              <a:latin typeface="+mj-lt"/>
              <a:cs typeface="Arial"/>
            </a:endParaRPr>
          </a:p>
          <a:p>
            <a:pPr marL="1030288" marR="117475" lvl="2" indent="-230188" algn="just">
              <a:buFont typeface="Times New Roman" pitchFamily="16" charset="0"/>
              <a:buChar char="•"/>
              <a:tabLst>
                <a:tab pos="230188" algn="l"/>
              </a:tabLst>
            </a:pPr>
            <a:endParaRPr lang="en-US" sz="1400" spc="-5" dirty="0">
              <a:solidFill>
                <a:schemeClr val="tx1"/>
              </a:solidFill>
              <a:latin typeface="+mj-lt"/>
              <a:cs typeface="Arial"/>
            </a:endParaRPr>
          </a:p>
          <a:p>
            <a:pPr marL="400050" marR="117475" lvl="1" indent="0" algn="just">
              <a:tabLst>
                <a:tab pos="230188" algn="l"/>
              </a:tabLst>
            </a:pPr>
            <a:endParaRPr lang="en-US" sz="1600" spc="-5" dirty="0">
              <a:latin typeface="+mj-lt"/>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91580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Open </a:t>
            </a:r>
            <a:r>
              <a:rPr lang="en-US" sz="2800" dirty="0" smtClean="0">
                <a:solidFill>
                  <a:srgbClr val="0070C0"/>
                </a:solidFill>
              </a:rPr>
              <a:t>items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3758835746"/>
              </p:ext>
            </p:extLst>
          </p:nvPr>
        </p:nvGraphicFramePr>
        <p:xfrm>
          <a:off x="990600" y="1766889"/>
          <a:ext cx="10367426" cy="3119120"/>
        </p:xfrm>
        <a:graphic>
          <a:graphicData uri="http://schemas.openxmlformats.org/drawingml/2006/table">
            <a:tbl>
              <a:tblPr firstRow="1" bandRow="1">
                <a:tableStyleId>{21E4AEA4-8DFA-4A89-87EB-49C32662AFE0}</a:tableStyleId>
              </a:tblPr>
              <a:tblGrid>
                <a:gridCol w="6172200">
                  <a:extLst>
                    <a:ext uri="{9D8B030D-6E8A-4147-A177-3AD203B41FA5}">
                      <a16:colId xmlns:a16="http://schemas.microsoft.com/office/drawing/2014/main" xmlns="" val="20000"/>
                    </a:ext>
                  </a:extLst>
                </a:gridCol>
                <a:gridCol w="4195226">
                  <a:extLst>
                    <a:ext uri="{9D8B030D-6E8A-4147-A177-3AD203B41FA5}">
                      <a16:colId xmlns:a16="http://schemas.microsoft.com/office/drawing/2014/main" xmlns="" val="20001"/>
                    </a:ext>
                  </a:extLst>
                </a:gridCol>
              </a:tblGrid>
              <a:tr h="370840">
                <a:tc>
                  <a:txBody>
                    <a:bodyPr/>
                    <a:lstStyle/>
                    <a:p>
                      <a:r>
                        <a:rPr lang="en-US" sz="1600" dirty="0"/>
                        <a:t>Items</a:t>
                      </a:r>
                    </a:p>
                  </a:txBody>
                  <a:tcPr/>
                </a:tc>
                <a:tc>
                  <a:txBody>
                    <a:bodyPr/>
                    <a:lstStyle/>
                    <a:p>
                      <a:r>
                        <a:rPr lang="en-US" sz="1600" dirty="0"/>
                        <a:t>Status</a:t>
                      </a:r>
                    </a:p>
                  </a:txBody>
                  <a:tcPr/>
                </a:tc>
                <a:extLst>
                  <a:ext uri="{0D108BD9-81ED-4DB2-BD59-A6C34878D82A}">
                    <a16:rowId xmlns:a16="http://schemas.microsoft.com/office/drawing/2014/main" xmlns="" val="10000"/>
                  </a:ext>
                </a:extLst>
              </a:tr>
              <a:tr h="370840">
                <a:tc>
                  <a:txBody>
                    <a:bodyPr/>
                    <a:lstStyle/>
                    <a:p>
                      <a:r>
                        <a:rPr lang="en-US" sz="1600" dirty="0"/>
                        <a:t>Is a pro-forma approval of some sort at the EC level needed?  </a:t>
                      </a:r>
                    </a:p>
                    <a:p>
                      <a:pPr marL="285750" indent="-285750">
                        <a:buFont typeface="Arial" panose="020B0604020202020204" pitchFamily="34" charset="0"/>
                        <a:buChar char="•"/>
                      </a:pPr>
                      <a:r>
                        <a:rPr lang="en-US" sz="1600" dirty="0"/>
                        <a:t>In other words, how to formalize this? the revision updates</a:t>
                      </a:r>
                      <a:r>
                        <a:rPr lang="en-US" sz="1600" baseline="0" dirty="0"/>
                        <a:t> </a:t>
                      </a:r>
                      <a:r>
                        <a:rPr lang="en-US" sz="1600" dirty="0"/>
                        <a:t>will take effort of folks in IEEE 802 (wireless)  </a:t>
                      </a:r>
                    </a:p>
                    <a:p>
                      <a:pPr marL="285750" indent="-285750">
                        <a:buFont typeface="Arial" panose="020B0604020202020204" pitchFamily="34" charset="0"/>
                        <a:buChar char="•"/>
                      </a:pPr>
                      <a:r>
                        <a:rPr lang="en-US" sz="1600" dirty="0"/>
                        <a:t>Maybe this is at the WCSC?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Open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t>The ad-ho</a:t>
                      </a:r>
                      <a:r>
                        <a:rPr lang="en-US" sz="1600" baseline="0" dirty="0" smtClean="0"/>
                        <a:t>c chairs will bring the spreadsheet (18-22/0009r1) to the WCSC (5 October 2022) for review and consideration.</a:t>
                      </a:r>
                      <a:endParaRPr lang="en-US" sz="1600" dirty="0"/>
                    </a:p>
                  </a:txBody>
                  <a:tcPr/>
                </a:tc>
                <a:extLst>
                  <a:ext uri="{0D108BD9-81ED-4DB2-BD59-A6C34878D82A}">
                    <a16:rowId xmlns:a16="http://schemas.microsoft.com/office/drawing/2014/main" xmlns="" val="10001"/>
                  </a:ext>
                </a:extLst>
              </a:tr>
              <a:tr h="370840">
                <a:tc>
                  <a:txBody>
                    <a:bodyPr/>
                    <a:lstStyle/>
                    <a:p>
                      <a:r>
                        <a:rPr lang="en-US" sz="1600" dirty="0"/>
                        <a:t>Should hold a vote across all groups so groups adopt reference in standards?</a:t>
                      </a:r>
                    </a:p>
                    <a:p>
                      <a:pPr marL="285750" indent="-285750">
                        <a:buFont typeface="Arial" panose="020B0604020202020204" pitchFamily="34" charset="0"/>
                        <a:buChar char="•"/>
                      </a:pPr>
                      <a:r>
                        <a:rPr lang="en-US" sz="1600" dirty="0"/>
                        <a:t>It would build confidence having WGs approval </a:t>
                      </a:r>
                    </a:p>
                  </a:txBody>
                  <a:tcPr/>
                </a:tc>
                <a:tc>
                  <a:txBody>
                    <a:bodyPr/>
                    <a:lstStyle/>
                    <a:p>
                      <a:r>
                        <a:rPr lang="en-US" sz="1600" dirty="0"/>
                        <a:t>Open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spc="-5" dirty="0">
                          <a:solidFill>
                            <a:schemeClr val="dk1"/>
                          </a:solidFill>
                          <a:latin typeface="+mn-lt"/>
                          <a:ea typeface="+mn-ea"/>
                          <a:cs typeface="Arial"/>
                        </a:rPr>
                        <a:t>Remaining (forward looking) question from the monthly ad-hoc call in March 2022.  To be </a:t>
                      </a:r>
                      <a:r>
                        <a:rPr lang="en-US" sz="1600" kern="1200" spc="-5" dirty="0" smtClean="0">
                          <a:solidFill>
                            <a:schemeClr val="dk1"/>
                          </a:solidFill>
                          <a:latin typeface="+mn-lt"/>
                          <a:ea typeface="+mn-ea"/>
                          <a:cs typeface="Arial"/>
                        </a:rPr>
                        <a:t>discussed again after th</a:t>
                      </a:r>
                      <a:r>
                        <a:rPr lang="en-US" sz="1600" kern="1200" spc="-5" baseline="0" dirty="0" smtClean="0">
                          <a:solidFill>
                            <a:schemeClr val="dk1"/>
                          </a:solidFill>
                          <a:latin typeface="+mn-lt"/>
                          <a:ea typeface="+mn-ea"/>
                          <a:cs typeface="Arial"/>
                        </a:rPr>
                        <a:t>e WCSC’s consideration.</a:t>
                      </a:r>
                      <a:endParaRPr lang="en-US" sz="1600" kern="1200" spc="-5" dirty="0">
                        <a:solidFill>
                          <a:schemeClr val="dk1"/>
                        </a:solidFill>
                        <a:latin typeface="+mn-lt"/>
                        <a:ea typeface="+mn-ea"/>
                        <a:cs typeface="Arial"/>
                      </a:endParaRPr>
                    </a:p>
                  </a:txBody>
                  <a:tcPr/>
                </a:tc>
                <a:extLst>
                  <a:ext uri="{0D108BD9-81ED-4DB2-BD59-A6C34878D82A}">
                    <a16:rowId xmlns:a16="http://schemas.microsoft.com/office/drawing/2014/main" xmlns="" val="10002"/>
                  </a:ext>
                </a:extLst>
              </a:tr>
              <a:tr h="370840">
                <a:tc>
                  <a:txBody>
                    <a:bodyPr/>
                    <a:lstStyle/>
                    <a:p>
                      <a:pPr marL="0" indent="0">
                        <a:buFont typeface="Arial" panose="020B0604020202020204" pitchFamily="34" charset="0"/>
                        <a:buNone/>
                      </a:pPr>
                      <a:r>
                        <a:rPr lang="en-US" sz="1600" dirty="0"/>
                        <a:t>Timeline</a:t>
                      </a:r>
                      <a:r>
                        <a:rPr lang="en-US" sz="1600" baseline="0" dirty="0"/>
                        <a:t> for comment resolution and next steps</a:t>
                      </a:r>
                      <a:endParaRPr lang="en-US" sz="1600" dirty="0"/>
                    </a:p>
                  </a:txBody>
                  <a:tcPr/>
                </a:tc>
                <a:tc>
                  <a:txBody>
                    <a:bodyPr/>
                    <a:lstStyle/>
                    <a:p>
                      <a:r>
                        <a:rPr lang="en-US" sz="1600" dirty="0" smtClean="0"/>
                        <a:t>Closed</a:t>
                      </a:r>
                      <a:endParaRPr lang="en-US" sz="1600" dirty="0"/>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5237721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Open items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a:spLocks noGrp="1"/>
          </p:cNvSpPr>
          <p:nvPr>
            <p:ph idx="1"/>
          </p:nvPr>
        </p:nvSpPr>
        <p:spPr>
          <a:xfrm>
            <a:off x="914400" y="1525587"/>
            <a:ext cx="105515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dirty="0" smtClean="0"/>
              <a:t>Having </a:t>
            </a:r>
            <a:r>
              <a:rPr lang="en-US" sz="1800" dirty="0"/>
              <a:t>approved comment resolutions for all of the comments received </a:t>
            </a:r>
            <a:r>
              <a:rPr lang="en-US" sz="1800" dirty="0" smtClean="0"/>
              <a:t>from the comment collection on table of frequency range as </a:t>
            </a:r>
            <a:r>
              <a:rPr lang="en-US" sz="1800" dirty="0"/>
              <a:t>contained in document</a:t>
            </a:r>
            <a:r>
              <a:rPr lang="en-US" sz="1800" dirty="0" smtClean="0"/>
              <a:t> </a:t>
            </a:r>
            <a:r>
              <a:rPr lang="en-US" sz="1800" spc="-5" dirty="0" smtClean="0">
                <a:solidFill>
                  <a:schemeClr val="tx1"/>
                </a:solidFill>
                <a:cs typeface="Arial"/>
                <a:hlinkClick r:id="rId4"/>
              </a:rPr>
              <a:t>18-22/0050r2</a:t>
            </a:r>
            <a:r>
              <a:rPr lang="en-US" sz="1800" spc="-5" dirty="0" smtClean="0">
                <a:solidFill>
                  <a:schemeClr val="tx1"/>
                </a:solidFill>
                <a:cs typeface="Arial"/>
              </a:rPr>
              <a:t>, move to approve the </a:t>
            </a:r>
            <a:r>
              <a:rPr lang="en-US" sz="1800" spc="-5" dirty="0" smtClean="0">
                <a:cs typeface="Arial"/>
              </a:rPr>
              <a:t>spreadsheet </a:t>
            </a:r>
            <a:r>
              <a:rPr lang="en-US" sz="1800" spc="-5" dirty="0" smtClean="0">
                <a:solidFill>
                  <a:srgbClr val="3333CC"/>
                </a:solidFill>
                <a:cs typeface="Arial"/>
                <a:hlinkClick r:id="rId5"/>
              </a:rPr>
              <a:t>18-22/0009r1</a:t>
            </a:r>
            <a:r>
              <a:rPr lang="en-US" sz="1800" spc="-5" dirty="0" smtClean="0">
                <a:solidFill>
                  <a:srgbClr val="3333CC"/>
                </a:solidFill>
                <a:cs typeface="Arial"/>
              </a:rPr>
              <a:t> </a:t>
            </a:r>
            <a:r>
              <a:rPr lang="en-US" sz="1800" spc="-5" dirty="0" smtClean="0">
                <a:cs typeface="Arial"/>
              </a:rPr>
              <a:t>for </a:t>
            </a:r>
            <a:r>
              <a:rPr lang="en-US" sz="1800" spc="-5" dirty="0" smtClean="0">
                <a:cs typeface="Arial"/>
              </a:rPr>
              <a:t>consideration </a:t>
            </a:r>
            <a:r>
              <a:rPr lang="en-US" sz="1800" spc="-5" dirty="0" smtClean="0">
                <a:cs typeface="Arial"/>
              </a:rPr>
              <a:t>by </a:t>
            </a:r>
            <a:r>
              <a:rPr lang="en-US" sz="1800" spc="-5" dirty="0">
                <a:cs typeface="Arial"/>
              </a:rPr>
              <a:t>the </a:t>
            </a:r>
            <a:r>
              <a:rPr lang="en-US" sz="1800" spc="-5" dirty="0" smtClean="0">
                <a:cs typeface="Arial"/>
              </a:rPr>
              <a:t>IEEE 802 EC Wireless Chairs Standing Committee. </a:t>
            </a:r>
            <a:r>
              <a:rPr lang="en-US" sz="1800" spc="-5" dirty="0">
                <a:cs typeface="Arial"/>
              </a:rPr>
              <a:t>The IEEE 802.18 </a:t>
            </a:r>
            <a:r>
              <a:rPr lang="en-US" sz="1800" spc="-5" dirty="0" smtClean="0">
                <a:cs typeface="Arial"/>
              </a:rPr>
              <a:t>and 802.19 Chairs are </a:t>
            </a:r>
            <a:r>
              <a:rPr lang="en-US" sz="1800" spc="-5" dirty="0">
                <a:cs typeface="Arial"/>
              </a:rPr>
              <a:t>authorized to make editorial changes as necessary</a:t>
            </a:r>
            <a:r>
              <a:rPr lang="en-US" sz="1800" spc="-5" dirty="0" smtClean="0">
                <a:cs typeface="Arial"/>
              </a:rPr>
              <a:t>.</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Amelia </a:t>
            </a:r>
            <a:r>
              <a:rPr lang="en-US" sz="1600" spc="-5" dirty="0" err="1" smtClean="0">
                <a:latin typeface="+mj-lt"/>
                <a:cs typeface="Arial"/>
              </a:rPr>
              <a:t>Andersdotter</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Ben Rolfe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a:cs typeface="Arial"/>
              </a:rPr>
              <a:t>Attendees</a:t>
            </a:r>
            <a:r>
              <a:rPr lang="en-US" sz="1600" spc="-5" dirty="0" smtClean="0">
                <a:cs typeface="Arial"/>
              </a:rPr>
              <a:t>:  7</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(5 Yes, 0 No, 0 Abstain, 2 Do not vote)</a:t>
            </a:r>
          </a:p>
          <a:p>
            <a:pPr marL="630238" marR="117475" lvl="1" indent="-230188" algn="just">
              <a:buChar char="•"/>
              <a:tabLst>
                <a:tab pos="230188" algn="l"/>
              </a:tabLst>
            </a:pPr>
            <a:r>
              <a:rPr lang="en-US" sz="1600" spc="-5" dirty="0" smtClean="0">
                <a:solidFill>
                  <a:schemeClr val="tx1"/>
                </a:solidFill>
                <a:latin typeface="+mj-lt"/>
                <a:cs typeface="Arial"/>
              </a:rPr>
              <a:t>Remarks:  The two ad-hoc chairs did not vote</a:t>
            </a:r>
            <a:endParaRPr lang="en-US" sz="1600" spc="-5" dirty="0">
              <a:solidFill>
                <a:schemeClr val="tx1"/>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8740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On-line:  </a:t>
            </a:r>
            <a:r>
              <a:rPr lang="en-US" sz="1600" spc="-5" dirty="0" smtClean="0">
                <a:solidFill>
                  <a:srgbClr val="FF0000"/>
                </a:solidFill>
                <a:latin typeface="+mj-lt"/>
                <a:cs typeface="Arial"/>
              </a:rPr>
              <a:t>7</a:t>
            </a:r>
            <a:endParaRPr lang="en-US" sz="1600" spc="-5" dirty="0">
              <a:solidFill>
                <a:srgbClr val="FF0000"/>
              </a:solidFill>
              <a:latin typeface="+mj-lt"/>
              <a:cs typeface="Arial"/>
            </a:endParaRPr>
          </a:p>
          <a:p>
            <a:pPr marL="630238" marR="117475" lvl="1" indent="-230188" algn="just">
              <a:buFont typeface="Times New Roman" pitchFamily="16" charset="0"/>
              <a:buChar char="•"/>
              <a:tabLst>
                <a:tab pos="230188" algn="l"/>
              </a:tabLst>
            </a:pPr>
            <a:r>
              <a:rPr lang="en-US" sz="1600" spc="-5" dirty="0">
                <a:solidFill>
                  <a:srgbClr val="FF0000"/>
                </a:solidFill>
                <a:latin typeface="+mj-lt"/>
                <a:cs typeface="Arial"/>
              </a:rPr>
              <a:t>802.18 voters</a:t>
            </a:r>
            <a:r>
              <a:rPr lang="en-US" sz="1600" spc="-5" dirty="0" smtClean="0">
                <a:solidFill>
                  <a:srgbClr val="FF0000"/>
                </a:solidFill>
                <a:latin typeface="+mj-lt"/>
                <a:cs typeface="Arial"/>
              </a:rPr>
              <a:t>:  7  </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r>
              <a:rPr lang="en-US" sz="1800" spc="-5" dirty="0">
                <a:latin typeface="+mj-lt"/>
                <a:cs typeface="Arial"/>
              </a:rPr>
              <a:t>Next teleconference:</a:t>
            </a:r>
          </a:p>
          <a:p>
            <a:pPr marL="630238" marR="117475" lvl="1" indent="-230188" algn="just">
              <a:buFont typeface="Times New Roman" pitchFamily="16" charset="0"/>
              <a:buChar char="•"/>
              <a:tabLst>
                <a:tab pos="230188" algn="l"/>
              </a:tabLst>
            </a:pPr>
            <a:r>
              <a:rPr lang="en-US" sz="1600" spc="-5" dirty="0">
                <a:latin typeface="+mj-lt"/>
                <a:cs typeface="Arial"/>
              </a:rPr>
              <a:t>15:00 ET to 16:00 ET, Tuesday, </a:t>
            </a:r>
            <a:r>
              <a:rPr lang="en-US" sz="1600" spc="-5" dirty="0" smtClean="0">
                <a:latin typeface="+mj-lt"/>
                <a:cs typeface="Arial"/>
              </a:rPr>
              <a:t>25 October </a:t>
            </a:r>
            <a:r>
              <a:rPr lang="en-US" sz="1600" spc="-5" dirty="0">
                <a:latin typeface="+mj-lt"/>
                <a:cs typeface="Arial"/>
              </a:rPr>
              <a:t>2022</a:t>
            </a: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a:solidFill>
                  <a:schemeClr val="tx1"/>
                </a:solidFill>
                <a:cs typeface="Arial" panose="020B0604020202020204" pitchFamily="34" charset="0"/>
                <a:hlinkClick r:id="rId3"/>
              </a:rPr>
              <a:t>18-16/0038r26</a:t>
            </a:r>
            <a:r>
              <a:rPr lang="en-US" sz="1600" dirty="0">
                <a:solidFill>
                  <a:schemeClr val="tx1"/>
                </a:solidFill>
                <a:cs typeface="Arial" panose="020B0604020202020204" pitchFamily="34" charset="0"/>
              </a:rPr>
              <a:t> and the 802.18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t>
            </a:r>
            <a:r>
              <a:rPr lang="en-US" sz="1600" spc="-5" dirty="0" smtClean="0">
                <a:latin typeface="+mj-lt"/>
                <a:cs typeface="Arial"/>
              </a:rPr>
              <a:t>15:45 ET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Supplementary Information:  </a:t>
            </a:r>
            <a:br>
              <a:rPr lang="en-US" sz="2800" dirty="0">
                <a:solidFill>
                  <a:srgbClr val="0070C0"/>
                </a:solidFill>
              </a:rPr>
            </a:br>
            <a:r>
              <a:rPr lang="en-US" sz="2800" dirty="0">
                <a:solidFill>
                  <a:srgbClr val="0070C0"/>
                </a:solidFill>
              </a:rPr>
              <a:t>Problem statement and initial audience</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Problem statement:</a:t>
            </a:r>
          </a:p>
          <a:p>
            <a:pPr marL="685800" lvl="1">
              <a:spcAft>
                <a:spcPts val="0"/>
              </a:spcAft>
              <a:buFont typeface="Arial" panose="020B0604020202020204" pitchFamily="34" charset="0"/>
              <a:buChar char="•"/>
            </a:pPr>
            <a:r>
              <a:rPr lang="en-US" sz="1600" dirty="0">
                <a:solidFill>
                  <a:schemeClr val="tx1"/>
                </a:solidFill>
                <a:latin typeface="+mj-lt"/>
                <a:ea typeface="Calibri" panose="020F0502020204030204" pitchFamily="34" charset="0"/>
              </a:rPr>
              <a:t>It is difficult for 802 wireless standards developers to quickly and accurately identify all the frequency bands by the family of 802 wireless standards in a regularly maintained database. </a:t>
            </a:r>
          </a:p>
          <a:p>
            <a:pPr marL="685800" lvl="1">
              <a:spcAft>
                <a:spcPts val="0"/>
              </a:spcAft>
              <a:buFont typeface="Arial" panose="020B0604020202020204" pitchFamily="34" charset="0"/>
              <a:buChar char="•"/>
            </a:pPr>
            <a:r>
              <a:rPr lang="en-US" sz="1600" dirty="0">
                <a:solidFill>
                  <a:schemeClr val="tx1"/>
                </a:solidFill>
                <a:latin typeface="+mj-lt"/>
                <a:ea typeface="Calibri" panose="020F0502020204030204" pitchFamily="34" charset="0"/>
              </a:rPr>
              <a:t>The primary application is to simplify identification of potential frequency bands for coexistence assessment.</a:t>
            </a:r>
          </a:p>
          <a:p>
            <a:pPr marL="685800" lvl="1">
              <a:spcAft>
                <a:spcPts val="0"/>
              </a:spcAft>
              <a:buFont typeface="Arial" panose="020B0604020202020204" pitchFamily="34" charset="0"/>
              <a:buChar char="•"/>
            </a:pPr>
            <a:r>
              <a:rPr lang="en-US" sz="1600" dirty="0">
                <a:solidFill>
                  <a:schemeClr val="tx1"/>
                </a:solidFill>
                <a:latin typeface="+mj-lt"/>
                <a:ea typeface="Calibri" panose="020F0502020204030204" pitchFamily="34" charset="0"/>
              </a:rPr>
              <a:t>Key: simple to start, there are many things that can be added over time after that. </a:t>
            </a:r>
            <a:endParaRPr lang="en-US" sz="1600" spc="-5" dirty="0">
              <a:solidFill>
                <a:schemeClr val="tx1"/>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Initial audience:</a:t>
            </a:r>
            <a:endParaRPr lang="en-US" sz="1600" spc="-5" dirty="0">
              <a:latin typeface="+mj-lt"/>
              <a:cs typeface="Arial"/>
            </a:endParaRPr>
          </a:p>
          <a:p>
            <a:pPr marL="685800" lvl="1">
              <a:spcAft>
                <a:spcPts val="0"/>
              </a:spcAft>
              <a:buFont typeface="Arial" panose="020B0604020202020204" pitchFamily="34" charset="0"/>
              <a:buChar char="•"/>
            </a:pPr>
            <a:r>
              <a:rPr lang="en-US" sz="1600" dirty="0">
                <a:ea typeface="Calibri" panose="020F0502020204030204" pitchFamily="34" charset="0"/>
              </a:rPr>
              <a:t>802 wireless standards developers	 </a:t>
            </a:r>
          </a:p>
          <a:p>
            <a:pPr marL="685800" lvl="1">
              <a:spcAft>
                <a:spcPts val="0"/>
              </a:spcAft>
              <a:buFont typeface="Arial" panose="020B0604020202020204" pitchFamily="34" charset="0"/>
              <a:buChar char="•"/>
            </a:pPr>
            <a:r>
              <a:rPr lang="en-US" sz="1600" dirty="0">
                <a:ea typeface="Calibri" panose="020F0502020204030204" pitchFamily="34" charset="0"/>
              </a:rPr>
              <a:t>802.19 wireless coexistence working group	</a:t>
            </a: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spTree>
    <p:extLst>
      <p:ext uri="{BB962C8B-B14F-4D97-AF65-F5344CB8AC3E}">
        <p14:creationId xmlns:p14="http://schemas.microsoft.com/office/powerpoint/2010/main" val="123804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Supplementary Information:  </a:t>
            </a:r>
            <a:br>
              <a:rPr lang="en-US" sz="2800" dirty="0">
                <a:solidFill>
                  <a:srgbClr val="0070C0"/>
                </a:solidFill>
              </a:rPr>
            </a:br>
            <a:r>
              <a:rPr lang="en-US" sz="2800" dirty="0">
                <a:solidFill>
                  <a:srgbClr val="0070C0"/>
                </a:solidFill>
              </a:rPr>
              <a:t>Ad-hoc membership list</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solidFill>
                  <a:srgbClr val="333333"/>
                </a:solidFill>
                <a:ea typeface="Times New Roman" panose="02020603050405020304" pitchFamily="18" charset="0"/>
              </a:rPr>
              <a:t>802.18 and 802.19 chairs to lead the joint 802.18 and 802.19 joint effort with all the wireless groups participating.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a:t>
            </a:r>
            <a:r>
              <a:rPr lang="en-US" sz="1600" dirty="0" err="1">
                <a:solidFill>
                  <a:srgbClr val="333333"/>
                </a:solidFill>
                <a:ea typeface="Times New Roman" panose="02020603050405020304" pitchFamily="18" charset="0"/>
              </a:rPr>
              <a:t>tbd</a:t>
            </a:r>
            <a:r>
              <a:rPr lang="en-US" sz="1600" dirty="0">
                <a:solidFill>
                  <a:srgbClr val="333333"/>
                </a:solidFill>
                <a:ea typeface="Times New Roman" panose="02020603050405020304" pitchFamily="18" charset="0"/>
              </a:rPr>
              <a:t> – could just point to </a:t>
            </a:r>
            <a:r>
              <a:rPr lang="en-GB" sz="1600" dirty="0">
                <a:solidFill>
                  <a:srgbClr val="1F497D"/>
                </a:solidFill>
                <a:ea typeface="Calibri" panose="020F0502020204030204" pitchFamily="34" charset="0"/>
              </a:rPr>
              <a:t>Annex E in IEEE </a:t>
            </a:r>
            <a:r>
              <a:rPr lang="en-GB" sz="1600" dirty="0" err="1">
                <a:solidFill>
                  <a:srgbClr val="1F497D"/>
                </a:solidFill>
                <a:ea typeface="Calibri" panose="020F0502020204030204" pitchFamily="34" charset="0"/>
              </a:rPr>
              <a:t>Std</a:t>
            </a:r>
            <a:r>
              <a:rPr lang="en-GB" sz="1600" dirty="0">
                <a:solidFill>
                  <a:srgbClr val="1F497D"/>
                </a:solidFill>
                <a:ea typeface="Calibri" panose="020F0502020204030204" pitchFamily="34" charset="0"/>
              </a:rPr>
              <a:t> 802.11™-2020</a:t>
            </a:r>
          </a:p>
          <a:p>
            <a:pPr marL="685800" lvl="1">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802.15 		Ben Rolfe			</a:t>
            </a:r>
            <a:r>
              <a:rPr lang="en-GB" sz="1600" dirty="0">
                <a:solidFill>
                  <a:srgbClr val="1F497D"/>
                </a:solidFill>
                <a:ea typeface="Calibri" panose="020F0502020204030204" pitchFamily="34" charset="0"/>
              </a:rPr>
              <a:t>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802.16		Roger Marks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802.18		Jay Holcomb, Ben Rolfe, Edward Au</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802.19		Steve </a:t>
            </a:r>
            <a:r>
              <a:rPr lang="en-US" sz="1600" dirty="0" err="1">
                <a:solidFill>
                  <a:srgbClr val="333333"/>
                </a:solidFill>
                <a:ea typeface="Times New Roman" panose="02020603050405020304" pitchFamily="18" charset="0"/>
              </a:rPr>
              <a:t>Shellhammer</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802.22		reached out (</a:t>
            </a:r>
            <a:r>
              <a:rPr lang="en-US" sz="1600" dirty="0" err="1">
                <a:solidFill>
                  <a:srgbClr val="333333"/>
                </a:solidFill>
                <a:ea typeface="Times New Roman" panose="02020603050405020304" pitchFamily="18" charset="0"/>
              </a:rPr>
              <a:t>Tuncer</a:t>
            </a:r>
            <a:r>
              <a:rPr lang="en-US" sz="1600" dirty="0">
                <a:solidFill>
                  <a:srgbClr val="333333"/>
                </a:solidFill>
                <a:ea typeface="Times New Roman" panose="02020603050405020304" pitchFamily="18" charset="0"/>
              </a:rPr>
              <a:t> </a:t>
            </a:r>
            <a:r>
              <a:rPr lang="en-US" sz="1600" dirty="0" err="1">
                <a:solidFill>
                  <a:srgbClr val="333333"/>
                </a:solidFill>
                <a:ea typeface="Times New Roman" panose="02020603050405020304" pitchFamily="18" charset="0"/>
              </a:rPr>
              <a:t>Baykas</a:t>
            </a: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802.24		Tim Godfrey</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EC		Paul </a:t>
            </a:r>
            <a:r>
              <a:rPr lang="en-US" sz="1600" dirty="0" err="1">
                <a:solidFill>
                  <a:srgbClr val="333333"/>
                </a:solidFill>
                <a:ea typeface="Times New Roman" panose="02020603050405020304" pitchFamily="18" charset="0"/>
              </a:rPr>
              <a:t>Nikolich</a:t>
            </a:r>
            <a:r>
              <a:rPr lang="en-US" sz="1600" dirty="0">
                <a:solidFill>
                  <a:srgbClr val="333333"/>
                </a:solidFill>
                <a:ea typeface="Times New Roman" panose="02020603050405020304" pitchFamily="18" charset="0"/>
              </a:rPr>
              <a:t>, Geoff Thompson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Steve, Edward, and Al </a:t>
            </a:r>
            <a:r>
              <a:rPr lang="en-US" sz="1600" dirty="0" err="1">
                <a:solidFill>
                  <a:srgbClr val="333333"/>
                </a:solidFill>
                <a:ea typeface="Times New Roman" panose="02020603050405020304" pitchFamily="18" charset="0"/>
              </a:rPr>
              <a:t>Petrick</a:t>
            </a:r>
            <a:r>
              <a:rPr lang="en-US" sz="1600" dirty="0">
                <a:solidFill>
                  <a:srgbClr val="333333"/>
                </a:solidFill>
                <a:ea typeface="Times New Roman" panose="02020603050405020304" pitchFamily="18" charset="0"/>
              </a:rPr>
              <a:t> helping on 802.11. </a:t>
            </a:r>
            <a:endParaRPr lang="en-US" sz="1800" dirty="0">
              <a:solidFill>
                <a:srgbClr val="333333"/>
              </a:solidFill>
              <a:ea typeface="Times New Roman" panose="02020603050405020304" pitchFamily="18" charset="0"/>
            </a:endParaRPr>
          </a:p>
          <a:p>
            <a:pPr marL="285750">
              <a:spcBef>
                <a:spcPts val="180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Anyone interested is welcome to join!</a:t>
            </a: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7251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Ad hoc leaders: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Steve </a:t>
            </a:r>
            <a:r>
              <a:rPr lang="en-US" altLang="en-US" sz="1600" dirty="0" err="1">
                <a:solidFill>
                  <a:schemeClr val="tx1"/>
                </a:solidFill>
                <a:latin typeface="+mj-lt"/>
                <a:cs typeface="Arial" panose="020B0604020202020204" pitchFamily="34" charset="0"/>
              </a:rPr>
              <a:t>Shellhammer</a:t>
            </a:r>
            <a:r>
              <a:rPr lang="en-US" altLang="en-US" sz="1600" dirty="0">
                <a:solidFill>
                  <a:schemeClr val="tx1"/>
                </a:solidFill>
                <a:latin typeface="+mj-lt"/>
                <a:cs typeface="Arial" panose="020B0604020202020204" pitchFamily="34" charset="0"/>
              </a:rPr>
              <a:t> (Qualcomm)</a:t>
            </a:r>
          </a:p>
          <a:p>
            <a:pPr marL="285750">
              <a:spcBef>
                <a:spcPts val="300"/>
              </a:spcBef>
              <a:spcAft>
                <a:spcPts val="0"/>
              </a:spcAft>
              <a:defRPr/>
            </a:pPr>
            <a:endParaRPr lang="en-US" altLang="en-US" sz="1800" b="1" dirty="0">
              <a:solidFill>
                <a:schemeClr val="tx1"/>
              </a:solidFill>
              <a:latin typeface="+mj-lt"/>
              <a:cs typeface="Arial" panose="020B0604020202020204"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Ad-hoc secretary:</a:t>
            </a:r>
            <a:r>
              <a:rPr lang="en-US" altLang="en-US" sz="2000" b="1" dirty="0">
                <a:solidFill>
                  <a:schemeClr val="tx1"/>
                </a:solidFill>
                <a:cs typeface="Arial" panose="020B0604020202020204" pitchFamily="34" charset="0"/>
              </a:rPr>
              <a:t>				</a:t>
            </a: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(Sky Group/Comcast)</a:t>
            </a:r>
            <a:endParaRPr lang="en-US" altLang="en-US" sz="1600" dirty="0">
              <a:solidFill>
                <a:schemeClr val="tx1"/>
              </a:solidFill>
              <a:cs typeface="Arial" panose="020B0604020202020204" pitchFamily="34" charset="0"/>
            </a:endParaRPr>
          </a:p>
          <a:p>
            <a:pPr marL="285750">
              <a:spcBef>
                <a:spcPts val="300"/>
              </a:spcBef>
              <a:spcAft>
                <a:spcPts val="0"/>
              </a:spcAft>
              <a:defRPr/>
            </a:pP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Attendance:</a:t>
            </a:r>
          </a:p>
          <a:p>
            <a:pPr marL="285750">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Stuart Kerry (OK-brit / Self)</a:t>
            </a:r>
          </a:p>
          <a:p>
            <a:pPr marL="285750" indent="-285750">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3"/>
          <a:stretch>
            <a:fillRect/>
          </a:stretch>
        </p:blipFill>
        <p:spPr>
          <a:xfrm>
            <a:off x="7162800" y="6452587"/>
            <a:ext cx="4334632" cy="329213"/>
          </a:xfrm>
          <a:prstGeom prst="rect">
            <a:avLst/>
          </a:prstGeom>
        </p:spPr>
      </p:pic>
      <p:sp>
        <p:nvSpPr>
          <p:cNvPr id="5" name="Rectangle 1"/>
          <p:cNvSpPr>
            <a:spLocks noChangeArrowheads="1"/>
          </p:cNvSpPr>
          <p:nvPr/>
        </p:nvSpPr>
        <p:spPr bwMode="auto">
          <a:xfrm>
            <a:off x="914400" y="39004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7228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monthly ad-hoc meeting minutes</a:t>
            </a:r>
            <a:endParaRPr lang="en-US" sz="1800" spc="-5" dirty="0">
              <a:cs typeface="Arial"/>
            </a:endParaRPr>
          </a:p>
          <a:p>
            <a:pPr marL="230188" marR="117475" indent="-230188" algn="just">
              <a:buChar char="•"/>
              <a:tabLst>
                <a:tab pos="230188" algn="l"/>
              </a:tabLst>
            </a:pPr>
            <a:r>
              <a:rPr lang="en-US" sz="1800" i="1" spc="-5" dirty="0">
                <a:solidFill>
                  <a:schemeClr val="accent6"/>
                </a:solidFill>
                <a:latin typeface="+mj-lt"/>
                <a:cs typeface="Arial"/>
              </a:rPr>
              <a:t>Comment review/resolution</a:t>
            </a:r>
          </a:p>
          <a:p>
            <a:pPr marL="230188" marR="117475" indent="-230188" algn="just">
              <a:buFont typeface="Times New Roman" pitchFamily="16" charset="0"/>
              <a:buChar char="•"/>
              <a:tabLst>
                <a:tab pos="230188" algn="l"/>
              </a:tabLst>
            </a:pPr>
            <a:r>
              <a:rPr lang="en-US" sz="1800" spc="-5" dirty="0">
                <a:cs typeface="Arial"/>
              </a:rPr>
              <a:t>Open items</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66892</TotalTime>
  <Words>1594</Words>
  <Application>Microsoft Office PowerPoint</Application>
  <PresentationFormat>Widescreen</PresentationFormat>
  <Paragraphs>263</Paragraphs>
  <Slides>17</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6" baseType="lpstr">
      <vt:lpstr>Arial Unicode MS</vt:lpstr>
      <vt:lpstr>Monotype Sorts</vt:lpstr>
      <vt:lpstr>MS Gothic</vt:lpstr>
      <vt:lpstr>MS PGothic</vt:lpstr>
      <vt:lpstr>Arial</vt:lpstr>
      <vt:lpstr>Calibri</vt:lpstr>
      <vt:lpstr>Times New Roman</vt:lpstr>
      <vt:lpstr>Office Theme</vt:lpstr>
      <vt:lpstr>Document</vt:lpstr>
      <vt:lpstr>IEEE 802.18 Wireless Stds Frequency Table ad-hoc  Monthly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IEEE 802 Wireless Standards Table of Frequency Ranges</vt:lpstr>
      <vt:lpstr>Open items (1)</vt:lpstr>
      <vt:lpstr>Open items (2)</vt:lpstr>
      <vt:lpstr>Any other business</vt:lpstr>
      <vt:lpstr>Adjourn</vt:lpstr>
      <vt:lpstr>Supplementary Information:   Problem statement and initial audience</vt:lpstr>
      <vt:lpstr>Supplementary Information:   Ad-hoc membership list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22/0116r1</dc:title>
  <dc:creator/>
  <cp:keywords>27 September 2022</cp:keywords>
  <cp:lastModifiedBy>Edward Au</cp:lastModifiedBy>
  <cp:revision>4553</cp:revision>
  <cp:lastPrinted>1601-01-01T00:00:00Z</cp:lastPrinted>
  <dcterms:created xsi:type="dcterms:W3CDTF">2016-03-03T14:54:45Z</dcterms:created>
  <dcterms:modified xsi:type="dcterms:W3CDTF">2022-09-27T19:45:58Z</dcterms:modified>
  <cp:category>IEEE 802 Wireless Stds Frequency Table ad-hoc</cp:category>
</cp:coreProperties>
</file>