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876" r:id="rId3"/>
    <p:sldId id="857" r:id="rId4"/>
    <p:sldId id="329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896" r:id="rId13"/>
    <p:sldId id="897" r:id="rId14"/>
    <p:sldId id="898" r:id="rId15"/>
    <p:sldId id="882" r:id="rId16"/>
    <p:sldId id="869" r:id="rId17"/>
    <p:sldId id="878" r:id="rId18"/>
    <p:sldId id="868" r:id="rId19"/>
    <p:sldId id="880" r:id="rId20"/>
    <p:sldId id="881" r:id="rId21"/>
    <p:sldId id="894" r:id="rId22"/>
    <p:sldId id="895" r:id="rId23"/>
    <p:sldId id="856" r:id="rId24"/>
    <p:sldId id="864" r:id="rId2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5405" autoAdjust="0"/>
  </p:normalViewPr>
  <p:slideViewPr>
    <p:cSldViewPr>
      <p:cViewPr varScale="1">
        <p:scale>
          <a:sx n="86" d="100"/>
          <a:sy n="86" d="100"/>
        </p:scale>
        <p:origin x="806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96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3034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2283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4605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643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9316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6825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3533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2294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881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38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305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802.18-22/0109r1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Document1.doc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108-00-0000-weekly-teleconference-minutes-1-september-2022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35-33-0000-status-of-ongoing-consultations-and-tag-documents-for-approval.docx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soumu.go.jp/menu_news/s-news/01kiban09_02000443.html" TargetMode="External"/><Relationship Id="rId5" Type="http://schemas.openxmlformats.org/officeDocument/2006/relationships/hyperlink" Target="https://www.ofcom.org.uk/consultations-and-statements/category-1/call-for-input-uk-preparations-for-wrc23" TargetMode="External"/><Relationship Id="rId4" Type="http://schemas.openxmlformats.org/officeDocument/2006/relationships/hyperlink" Target="http://www.arcep.fr/actualites/les-communiques-de-presse/detail/n/frequences-230522.html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rcep.fr/actualites/actualites-et-communiques/detail/n/frequences-230522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.18/dcn/22/18-22-0111-00-0000-proposed-response-to-france-arcep-on-preparing-for-the-future-of-mobile-networks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111-00-0000-proposed-response-to-france-arcep-on-preparing-for-the-future-of-mobile-networks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1398-04-0uhr-rr-tag-mmwave-spectrum-survey.pptx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2/09/september-2022-open-commission-meeting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t.int/sites/default/files/2022/04/CALENDAR_OF_APT_ACTIVITIES_FOR_THE_YEAR_2022-v1.6b.pdf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kanpou.npb.go.jp/20220902/20220902g00190/20220902g001900000f.html" TargetMode="External"/><Relationship Id="rId4" Type="http://schemas.openxmlformats.org/officeDocument/2006/relationships/hyperlink" Target="https://www.acma.gov.au/publications/2022-09/plan/five-year-spectrum-outlook-2022-27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PvDkQV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ilton.com/en/attend-my-event/ieee802wireless2022earlybird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0Vk4Qq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rriott.com/event-reservations/reservation-link.mi?id=1657872654535&amp;key=GRP&amp;app=resvlink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cvent.com/event/ae5c1e5a-6074-492a-9cd7-16b5ddc15864/summary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wp-content/uploads/2022/02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September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8 September 2022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0291374"/>
              </p:ext>
            </p:extLst>
          </p:nvPr>
        </p:nvGraphicFramePr>
        <p:xfrm>
          <a:off x="2971801" y="4191000"/>
          <a:ext cx="8686799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38" name="Document" r:id="rId6" imgW="8284803" imgH="4485542" progId="Word.Document.8">
                  <p:embed/>
                </p:oleObj>
              </mc:Choice>
              <mc:Fallback>
                <p:oleObj name="Document" r:id="rId6" imgW="8284803" imgH="448554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1" y="4191000"/>
                        <a:ext cx="8686799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</a:t>
            </a:r>
            <a:r>
              <a:rPr lang="en-US" sz="2800" dirty="0" smtClean="0">
                <a:solidFill>
                  <a:srgbClr val="0070C0"/>
                </a:solidFill>
              </a:rPr>
              <a:t>motions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</a:t>
            </a:r>
            <a:r>
              <a:rPr lang="en-US" sz="1800" spc="-5" dirty="0" smtClean="0">
                <a:latin typeface="+mj-lt"/>
                <a:cs typeface="Arial"/>
              </a:rPr>
              <a:t>1 (Internal):  </a:t>
            </a:r>
            <a:r>
              <a:rPr lang="en-US" sz="1800" spc="-5" dirty="0">
                <a:latin typeface="+mj-lt"/>
                <a:cs typeface="Arial"/>
              </a:rPr>
              <a:t>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 smtClean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Motion </a:t>
            </a:r>
            <a:r>
              <a:rPr lang="en-US" sz="1800" spc="-5" dirty="0">
                <a:latin typeface="+mj-lt"/>
                <a:cs typeface="Arial"/>
              </a:rPr>
              <a:t>#</a:t>
            </a:r>
            <a:r>
              <a:rPr lang="en-US" sz="1800" spc="-5" dirty="0" smtClean="0">
                <a:latin typeface="+mj-lt"/>
                <a:cs typeface="Arial"/>
              </a:rPr>
              <a:t>2 (Internal):  </a:t>
            </a:r>
            <a:r>
              <a:rPr lang="en-US" sz="1800" spc="-5" dirty="0">
                <a:latin typeface="+mj-lt"/>
                <a:cs typeface="Arial"/>
              </a:rPr>
              <a:t>To approve the </a:t>
            </a:r>
            <a:r>
              <a:rPr lang="en-US" sz="1800" spc="-5" dirty="0" smtClean="0">
                <a:latin typeface="+mj-lt"/>
                <a:cs typeface="Arial"/>
              </a:rPr>
              <a:t>weekly meeting </a:t>
            </a:r>
            <a:r>
              <a:rPr lang="en-US" sz="1800" spc="-5" dirty="0">
                <a:latin typeface="+mj-lt"/>
                <a:cs typeface="Arial"/>
              </a:rPr>
              <a:t>minutes of the </a:t>
            </a:r>
            <a:r>
              <a:rPr lang="en-US" sz="1800" spc="-5" dirty="0" smtClean="0">
                <a:latin typeface="+mj-lt"/>
                <a:cs typeface="Arial"/>
              </a:rPr>
              <a:t>1 September 2022 RR-TAG </a:t>
            </a:r>
            <a:r>
              <a:rPr lang="en-US" sz="1800" spc="-5" dirty="0">
                <a:latin typeface="+mj-lt"/>
                <a:cs typeface="Arial"/>
              </a:rPr>
              <a:t>call as shown in the document </a:t>
            </a:r>
            <a:r>
              <a:rPr lang="en-US" sz="1800" spc="-5" dirty="0" smtClean="0">
                <a:latin typeface="+mj-lt"/>
                <a:cs typeface="Arial"/>
                <a:hlinkClick r:id="rId3"/>
              </a:rPr>
              <a:t>18-22/0108r0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</a:t>
            </a:r>
            <a:r>
              <a:rPr lang="en-US" sz="280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18-22/0035r33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</a:t>
            </a:r>
            <a:r>
              <a:rPr lang="en-US" sz="1800" spc="-5" dirty="0">
                <a:cs typeface="Arial"/>
              </a:rPr>
              <a:t>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 for the next three weeks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Internal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8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September 2022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France ARCEP:  </a:t>
            </a:r>
            <a:r>
              <a:rPr lang="en-GB" sz="1400" u="sng" dirty="0">
                <a:hlinkClick r:id="rId4"/>
              </a:rPr>
              <a:t>Preparing for the future of mobile </a:t>
            </a:r>
            <a:r>
              <a:rPr lang="en-GB" sz="1400" u="sng" dirty="0" smtClean="0">
                <a:hlinkClick r:id="rId4"/>
              </a:rPr>
              <a:t>networks</a:t>
            </a:r>
            <a:r>
              <a:rPr lang="en-GB" sz="1400" u="sng" dirty="0" smtClean="0"/>
              <a:t> 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Internal 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15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September 2022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UK </a:t>
            </a:r>
            <a:r>
              <a:rPr lang="en-US" sz="1400" spc="-5" dirty="0" err="1" smtClean="0">
                <a:solidFill>
                  <a:schemeClr val="tx1"/>
                </a:solidFill>
                <a:cs typeface="Arial"/>
              </a:rPr>
              <a:t>Ofcom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: 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5"/>
              </a:rPr>
              <a:t>Call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5"/>
              </a:rPr>
              <a:t>for input: UK preparations for the World </a:t>
            </a:r>
            <a:r>
              <a:rPr lang="en-US" sz="1400" spc="-5" dirty="0" err="1">
                <a:solidFill>
                  <a:schemeClr val="tx1"/>
                </a:solidFill>
                <a:cs typeface="Arial"/>
                <a:hlinkClick r:id="rId5"/>
              </a:rPr>
              <a:t>Radiocommunication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5"/>
              </a:rPr>
              <a:t> Conference 2023 (WRC-23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5"/>
              </a:rPr>
              <a:t>)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Japan MIC:  </a:t>
            </a:r>
            <a:r>
              <a:rPr lang="en-GB" sz="1400" u="sng" dirty="0" smtClean="0">
                <a:hlinkClick r:id="rId6"/>
              </a:rPr>
              <a:t>Call </a:t>
            </a:r>
            <a:r>
              <a:rPr lang="en-GB" sz="1400" u="sng" dirty="0">
                <a:hlinkClick r:id="rId6"/>
              </a:rPr>
              <a:t>for opinions on the frequency restructuring action plan (FY2022 version)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France ARCEP’s consultation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GB" sz="1800" dirty="0" smtClean="0"/>
              <a:t>Consultation “</a:t>
            </a:r>
            <a:r>
              <a:rPr lang="en-GB" sz="1800" dirty="0"/>
              <a:t>Preparing for the future of mobile </a:t>
            </a:r>
            <a:r>
              <a:rPr lang="en-GB" sz="1800" dirty="0" smtClean="0"/>
              <a:t>networks”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Publication date:  23 May 2022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Closing date for response:  23 September 2022 </a:t>
            </a:r>
          </a:p>
          <a:p>
            <a:pPr marL="1030288" marR="117475" lvl="2" indent="-230188" algn="just"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latin typeface="+mj-lt"/>
                <a:cs typeface="Arial"/>
              </a:rPr>
              <a:t>Internal 802.18 deadline t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o allow for 10 day EC ballot</a:t>
            </a:r>
            <a:r>
              <a:rPr lang="en-US" sz="1400" spc="-5" dirty="0" smtClean="0">
                <a:solidFill>
                  <a:srgbClr val="FF0000"/>
                </a:solidFill>
                <a:latin typeface="+mj-lt"/>
                <a:cs typeface="Arial"/>
              </a:rPr>
              <a:t>:  8 September 2022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www.arcep.fr/actualites/actualites-et-communiques/detail/n/frequences-230522.html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Proposed IEEE 802 response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>
                <a:solidFill>
                  <a:srgbClr val="3333CC"/>
                </a:solidFill>
                <a:cs typeface="Arial"/>
                <a:hlinkClick r:id="rId4"/>
              </a:rPr>
              <a:t>18-22/0111r0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051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</a:t>
            </a:r>
            <a:r>
              <a:rPr lang="en-US" sz="1800" spc="-5" dirty="0" smtClean="0">
                <a:latin typeface="+mj-lt"/>
                <a:cs typeface="Arial"/>
              </a:rPr>
              <a:t>3 (External):  </a:t>
            </a:r>
            <a:r>
              <a:rPr lang="en-US" sz="1800" spc="-5" dirty="0">
                <a:latin typeface="+mj-lt"/>
                <a:cs typeface="Arial"/>
              </a:rPr>
              <a:t>Move to approve document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  <a:hlinkClick r:id="rId3"/>
              </a:rPr>
              <a:t>18-22/0111r0</a:t>
            </a:r>
            <a:r>
              <a:rPr lang="en-US" sz="1800" spc="-5" dirty="0" smtClean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in response to </a:t>
            </a:r>
            <a:r>
              <a:rPr lang="en-US" sz="1800" spc="-5" dirty="0" smtClean="0">
                <a:latin typeface="+mj-lt"/>
                <a:cs typeface="Arial"/>
              </a:rPr>
              <a:t>France ARCEP’s </a:t>
            </a:r>
            <a:r>
              <a:rPr lang="en-GB" sz="1800" dirty="0" smtClean="0"/>
              <a:t>consultation </a:t>
            </a:r>
            <a:r>
              <a:rPr lang="en-US" sz="1800" dirty="0" smtClean="0"/>
              <a:t>“</a:t>
            </a:r>
            <a:r>
              <a:rPr lang="en-GB" sz="1800" dirty="0" smtClean="0"/>
              <a:t>Preparing </a:t>
            </a:r>
            <a:r>
              <a:rPr lang="en-GB" sz="1800" dirty="0"/>
              <a:t>for the future of mobile </a:t>
            </a:r>
            <a:r>
              <a:rPr lang="en-GB" sz="1800" dirty="0" smtClean="0"/>
              <a:t>networks”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for </a:t>
            </a:r>
            <a:r>
              <a:rPr lang="en-US" sz="1800" spc="-5" dirty="0">
                <a:latin typeface="+mj-lt"/>
                <a:cs typeface="Arial"/>
              </a:rPr>
              <a:t>review and approval by the IEEE LMSC (802 EC) for submission to </a:t>
            </a:r>
            <a:r>
              <a:rPr lang="en-US" sz="1800" spc="-5" dirty="0" smtClean="0">
                <a:latin typeface="+mj-lt"/>
                <a:cs typeface="Arial"/>
              </a:rPr>
              <a:t>France ARCEP by </a:t>
            </a:r>
            <a:r>
              <a:rPr lang="en-US" sz="1800" spc="-5" dirty="0">
                <a:latin typeface="+mj-lt"/>
                <a:cs typeface="Arial"/>
              </a:rPr>
              <a:t>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Attendees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Voters (present</a:t>
            </a:r>
            <a:r>
              <a:rPr lang="en-US" sz="1600" spc="-5" dirty="0" smtClean="0">
                <a:latin typeface="+mj-lt"/>
                <a:cs typeface="Arial"/>
              </a:rPr>
              <a:t>):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</a:t>
            </a: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France ARCEP’s consultation 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5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Report from the </a:t>
            </a:r>
            <a:r>
              <a:rPr lang="en-US" sz="2800" dirty="0" err="1" smtClean="0">
                <a:solidFill>
                  <a:srgbClr val="0070C0"/>
                </a:solidFill>
              </a:rPr>
              <a:t>mmWave</a:t>
            </a:r>
            <a:r>
              <a:rPr lang="en-US" sz="2800" dirty="0" smtClean="0">
                <a:solidFill>
                  <a:srgbClr val="0070C0"/>
                </a:solidFill>
              </a:rPr>
              <a:t> ad-hoc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914400" y="1525587"/>
            <a:ext cx="105515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>
                <a:latin typeface="+mj-lt"/>
                <a:cs typeface="Arial"/>
              </a:rPr>
              <a:t>P</a:t>
            </a:r>
            <a:r>
              <a:rPr lang="en-US" sz="1800" kern="0" spc="-5" dirty="0" smtClean="0">
                <a:latin typeface="+mj-lt"/>
                <a:cs typeface="Arial"/>
              </a:rPr>
              <a:t>resented by Rich Kennedy (</a:t>
            </a:r>
            <a:r>
              <a:rPr lang="en-US" sz="1800" kern="0" spc="-5" dirty="0" err="1" smtClean="0">
                <a:latin typeface="+mj-lt"/>
                <a:cs typeface="Arial"/>
              </a:rPr>
              <a:t>mmWave</a:t>
            </a:r>
            <a:r>
              <a:rPr lang="en-US" sz="1800" kern="0" spc="-5" dirty="0" smtClean="0">
                <a:latin typeface="+mj-lt"/>
                <a:cs typeface="Arial"/>
              </a:rPr>
              <a:t> ad-hoc chair)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>
                <a:latin typeface="+mj-lt"/>
                <a:cs typeface="Arial"/>
              </a:rPr>
              <a:t>Motion </a:t>
            </a:r>
            <a:r>
              <a:rPr lang="en-US" sz="1800" kern="0" spc="-5" dirty="0" smtClean="0">
                <a:latin typeface="+mj-lt"/>
                <a:cs typeface="Arial"/>
              </a:rPr>
              <a:t>#4 (External</a:t>
            </a:r>
            <a:r>
              <a:rPr lang="en-US" sz="1800" kern="0" spc="-5" dirty="0">
                <a:latin typeface="+mj-lt"/>
                <a:cs typeface="Arial"/>
              </a:rPr>
              <a:t>): </a:t>
            </a:r>
            <a:r>
              <a:rPr lang="en-US" sz="1800" spc="-5" dirty="0">
                <a:cs typeface="Arial"/>
              </a:rPr>
              <a:t>Move to approve </a:t>
            </a:r>
            <a:r>
              <a:rPr lang="en-US" sz="1800" spc="-5" dirty="0" smtClean="0">
                <a:cs typeface="Arial"/>
              </a:rPr>
              <a:t>forwarding the document </a:t>
            </a:r>
            <a:r>
              <a:rPr lang="en-US" sz="1800" spc="-5" dirty="0" smtClean="0">
                <a:solidFill>
                  <a:srgbClr val="0070C0"/>
                </a:solidFill>
                <a:cs typeface="Arial"/>
                <a:hlinkClick r:id="rId4"/>
              </a:rPr>
              <a:t>11-22/1398r4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 to the IEEE 802.11 Ultra High Reliability Study Group for presentation and discussion. </a:t>
            </a:r>
            <a:endParaRPr lang="en-US" sz="1800" kern="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12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Moved</a:t>
            </a:r>
            <a:r>
              <a:rPr lang="en-US" sz="1600" spc="-5" dirty="0" smtClean="0"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Seconded: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Discussion: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Attendees</a:t>
            </a:r>
            <a:r>
              <a:rPr lang="en-US" sz="1600" spc="-5" dirty="0" smtClean="0"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Voters (present</a:t>
            </a:r>
            <a:r>
              <a:rPr lang="en-US" sz="1600" spc="-5" dirty="0" smtClean="0">
                <a:cs typeface="Arial"/>
              </a:rPr>
              <a:t>):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Vote</a:t>
            </a:r>
            <a:r>
              <a:rPr lang="en-US" sz="1600" spc="-5" dirty="0" smtClean="0">
                <a:cs typeface="Arial"/>
              </a:rPr>
              <a:t>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Remarks:  Straw poll results conducted on the 7 September 2022 ad-hoc call:  7 Yes, 0 No, 2 Abstain, 1 Do not vote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336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EU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Americas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September Open Commission Meeting is </a:t>
            </a:r>
            <a:r>
              <a:rPr lang="en-US" sz="1600" dirty="0" smtClean="0">
                <a:hlinkClick r:id="rId3"/>
              </a:rPr>
              <a:t>scheduled</a:t>
            </a:r>
            <a:r>
              <a:rPr lang="en-US" sz="1600" dirty="0" smtClean="0"/>
              <a:t> at 10:30am ET on 29 September 2022.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ISED and Canada RABC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Other countries/regions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12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Asia Pacific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APT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Future meetings of interest: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The </a:t>
            </a:r>
            <a:r>
              <a:rPr lang="en-US" sz="1400" dirty="0"/>
              <a:t>30th Meeting of APT Wireless Group (AWG-30</a:t>
            </a:r>
            <a:r>
              <a:rPr lang="en-US" sz="1400" dirty="0" smtClean="0"/>
              <a:t>) is </a:t>
            </a:r>
            <a:r>
              <a:rPr lang="en-US" sz="1400" dirty="0" smtClean="0">
                <a:hlinkClick r:id="rId3"/>
              </a:rPr>
              <a:t>scheduled</a:t>
            </a:r>
            <a:r>
              <a:rPr lang="en-US" sz="1400" dirty="0" smtClean="0"/>
              <a:t> as a hybrid event from 5 to 9 September 2022, in Bangkok, Thailand.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Australia ACMA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hlinkClick r:id="rId4"/>
              </a:rPr>
              <a:t>Outcome</a:t>
            </a:r>
            <a:r>
              <a:rPr lang="en-US" sz="1400" dirty="0" smtClean="0">
                <a:solidFill>
                  <a:schemeClr val="tx1"/>
                </a:solidFill>
              </a:rPr>
              <a:t> of the 5-year spectrum outlook published following the consultation in the early of this year.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Japan MIC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</a:rPr>
              <a:t>On 2 September 2022, the </a:t>
            </a:r>
            <a:r>
              <a:rPr lang="en-US" sz="1400" dirty="0" smtClean="0">
                <a:hlinkClick r:id="rId5"/>
              </a:rPr>
              <a:t>regulation</a:t>
            </a:r>
            <a:r>
              <a:rPr lang="en-US" sz="1400" dirty="0" smtClean="0"/>
              <a:t> to </a:t>
            </a:r>
            <a:r>
              <a:rPr lang="en-US" sz="1400" dirty="0"/>
              <a:t>enable LPI and VLP </a:t>
            </a:r>
            <a:r>
              <a:rPr lang="en-US" sz="1400" dirty="0" smtClean="0"/>
              <a:t>in the 5925~6425 MHz frequency band became effective.</a:t>
            </a:r>
          </a:p>
          <a:p>
            <a:pPr marL="800100" marR="117475" lvl="2" indent="0" algn="just">
              <a:buClrTx/>
              <a:tabLst>
                <a:tab pos="230188" algn="l"/>
              </a:tabLst>
            </a:pPr>
            <a:endParaRPr lang="en-US" dirty="0" smtClean="0">
              <a:solidFill>
                <a:schemeClr val="tx1"/>
              </a:solidFill>
            </a:endParaRP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dirty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dirty="0" smtClean="0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93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(4)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 </a:t>
            </a:r>
            <a:r>
              <a:rPr lang="en-US" sz="1800" spc="-5" smtClean="0">
                <a:solidFill>
                  <a:schemeClr val="tx1"/>
                </a:solidFill>
                <a:latin typeface="+mj-lt"/>
                <a:cs typeface="Arial"/>
              </a:rPr>
              <a:t>and 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37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September Interim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Meeting reservation begins on 17 May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hlinkClick r:id="rId3"/>
              </a:rPr>
              <a:t>https://cvent.me/PvDkQV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It is an credited 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A</a:t>
            </a:r>
            <a:r>
              <a:rPr lang="en-US" sz="1400" dirty="0" smtClean="0"/>
              <a:t>ttendance </a:t>
            </a:r>
            <a:r>
              <a:rPr lang="en-US" sz="1400" dirty="0"/>
              <a:t>at the session will count towards voting </a:t>
            </a:r>
            <a:r>
              <a:rPr lang="en-US" sz="1400" dirty="0" smtClean="0"/>
              <a:t>rights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Thursday, 30 June 2022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US$950.00</a:t>
            </a:r>
            <a:endParaRPr lang="en-US" sz="16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strike="sngStrike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Monday, 15 August </a:t>
            </a:r>
            <a:r>
              <a:rPr lang="en-US" sz="1400" strike="sngStrike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strike="sngStrike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US$1200.00</a:t>
            </a:r>
            <a:endParaRPr lang="en-US" sz="1600" strike="sngStrike" dirty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Monday, 15 August 2022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US$1450.00</a:t>
            </a:r>
            <a:endParaRPr lang="en-US" sz="12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2022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30 June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 August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incur a US$150.00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 August 2022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863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RR-TAG: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 / Self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Secretary:  Amelia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Statement Update on Spectrum (ISUS) ad-hoc chair: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(Comcast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mmWave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mmW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) ad-hoc chair:  Rich Kennedy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(Unlicensed Spectrum Advocates)</a:t>
            </a:r>
            <a:endParaRPr lang="en-US" altLang="en-US" sz="1600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22 July 2022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47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0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9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September Interim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Hotel reservation begins on 17 May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kern="1200" dirty="0" smtClean="0">
                <a:latin typeface="Times New Roman" pitchFamily="16" charset="0"/>
                <a:hlinkClick r:id="rId3"/>
              </a:rPr>
              <a:t>https</a:t>
            </a:r>
            <a:r>
              <a:rPr lang="en-US" sz="1600" kern="1200" dirty="0">
                <a:latin typeface="Times New Roman" pitchFamily="16" charset="0"/>
                <a:hlinkClick r:id="rId3"/>
              </a:rPr>
              <a:t>://www.hilton.com/en/attend-my-event/ieee802wireless2022earlybird</a:t>
            </a:r>
            <a:r>
              <a:rPr lang="en-US" sz="1600" kern="1200" dirty="0" smtClean="0">
                <a:latin typeface="Times New Roman" pitchFamily="16" charset="0"/>
                <a:hlinkClick r:id="rId3"/>
              </a:rPr>
              <a:t>/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Cut off date: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b="1" strike="sngStrike" dirty="0" smtClean="0">
                <a:solidFill>
                  <a:schemeClr val="tx1"/>
                </a:solidFill>
              </a:rPr>
              <a:t>Early </a:t>
            </a:r>
            <a:r>
              <a:rPr lang="en-US" sz="1400" b="1" strike="sngStrike" dirty="0">
                <a:solidFill>
                  <a:schemeClr val="tx1"/>
                </a:solidFill>
              </a:rPr>
              <a:t>Bird: When the Early Bird Guest Room Block is sold out or 5:00 PM Hawaii Time </a:t>
            </a:r>
            <a:r>
              <a:rPr lang="en-US" sz="1400" b="1" strike="sngStrike" dirty="0" smtClean="0">
                <a:solidFill>
                  <a:schemeClr val="tx1"/>
                </a:solidFill>
              </a:rPr>
              <a:t>13 June 2022</a:t>
            </a:r>
            <a:r>
              <a:rPr lang="en-US" sz="1400" b="1" strike="sngStrike" dirty="0">
                <a:solidFill>
                  <a:schemeClr val="tx1"/>
                </a:solidFill>
              </a:rPr>
              <a:t> whichever comes </a:t>
            </a:r>
            <a:r>
              <a:rPr lang="en-US" sz="1400" b="1" strike="sngStrike" dirty="0" smtClean="0">
                <a:solidFill>
                  <a:schemeClr val="tx1"/>
                </a:solidFill>
              </a:rPr>
              <a:t>first.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</a:rPr>
              <a:t>Standard</a:t>
            </a:r>
            <a:r>
              <a:rPr lang="en-US" sz="1400" strike="sngStrike" dirty="0">
                <a:solidFill>
                  <a:schemeClr val="tx1"/>
                </a:solidFill>
              </a:rPr>
              <a:t>: When the Standard Guest Room Block is sold out or 5:00 PM Hawaii Time </a:t>
            </a:r>
            <a:r>
              <a:rPr lang="en-US" sz="1400" strike="sngStrike" dirty="0" smtClean="0">
                <a:solidFill>
                  <a:schemeClr val="tx1"/>
                </a:solidFill>
              </a:rPr>
              <a:t>15 August</a:t>
            </a:r>
            <a:r>
              <a:rPr lang="en-US" sz="1400" strike="sngStrike" dirty="0">
                <a:solidFill>
                  <a:schemeClr val="tx1"/>
                </a:solidFill>
              </a:rPr>
              <a:t> 2022 whichever comes first.</a:t>
            </a:r>
            <a:endParaRPr lang="en-GB" sz="1400" strike="sngStrike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080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November plenary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Meeting reservation begins on 5 August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3"/>
              </a:rPr>
              <a:t>https</a:t>
            </a:r>
            <a:r>
              <a:rPr lang="en-US" sz="1600" dirty="0">
                <a:hlinkClick r:id="rId3"/>
              </a:rPr>
              <a:t>://cvent.me/0Vk4Qq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Friday, 16 September 2022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US$600.00</a:t>
            </a:r>
            <a:endParaRPr lang="en-US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Monday, 31 October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US$800.00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Monday, 31 October 2022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US$1000.00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16 September 2022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16 September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31 October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incur a US$150.00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31 October 2022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197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November plenary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Hotel reservation begins on 5 August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</a:t>
            </a:r>
            <a:r>
              <a:rPr lang="en-GB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://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www.marriott.com/event-reservations/reservation-link.mi?id=1657872654535&amp;key=GRP&amp;app=resvlink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Cut off date: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</a:rPr>
              <a:t>Early </a:t>
            </a:r>
            <a:r>
              <a:rPr lang="en-US" sz="1400" dirty="0">
                <a:solidFill>
                  <a:schemeClr val="tx1"/>
                </a:solidFill>
              </a:rPr>
              <a:t>Bird: </a:t>
            </a:r>
            <a:r>
              <a:rPr lang="en-US" sz="1400" dirty="0" smtClean="0">
                <a:solidFill>
                  <a:schemeClr val="tx1"/>
                </a:solidFill>
              </a:rPr>
              <a:t>6:00 </a:t>
            </a:r>
            <a:r>
              <a:rPr lang="en-US" sz="1400" dirty="0">
                <a:solidFill>
                  <a:schemeClr val="tx1"/>
                </a:solidFill>
              </a:rPr>
              <a:t>PM </a:t>
            </a:r>
            <a:r>
              <a:rPr lang="en-US" sz="1400" dirty="0" smtClean="0">
                <a:solidFill>
                  <a:schemeClr val="tx1"/>
                </a:solidFill>
              </a:rPr>
              <a:t>Bangkok local time 19 October 2022.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315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Anything?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On-line: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Voters: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802.18 interim/plenary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September 2022 IEEE 802 wireless interim</a:t>
            </a:r>
            <a:r>
              <a:rPr lang="en-US" sz="1600" spc="-5" dirty="0" smtClean="0">
                <a:cs typeface="Arial"/>
              </a:rPr>
              <a:t> </a:t>
            </a:r>
            <a:r>
              <a:rPr lang="en-US" sz="1600" spc="-5" dirty="0">
                <a:cs typeface="Arial"/>
              </a:rPr>
              <a:t>from </a:t>
            </a:r>
            <a:r>
              <a:rPr lang="en-US" sz="1600" spc="-5" dirty="0" smtClean="0">
                <a:cs typeface="Arial"/>
              </a:rPr>
              <a:t>11 September </a:t>
            </a:r>
            <a:r>
              <a:rPr lang="en-US" sz="1600" spc="-5" dirty="0">
                <a:cs typeface="Arial"/>
              </a:rPr>
              <a:t>2022 to </a:t>
            </a:r>
            <a:r>
              <a:rPr lang="en-US" sz="1600" spc="-5" dirty="0" smtClean="0">
                <a:cs typeface="Arial"/>
              </a:rPr>
              <a:t>16 September </a:t>
            </a:r>
            <a:r>
              <a:rPr lang="en-US" sz="1600" spc="-5" dirty="0">
                <a:cs typeface="Arial"/>
              </a:rPr>
              <a:t>2022</a:t>
            </a: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</a:t>
            </a:r>
            <a:r>
              <a:rPr lang="en-US" altLang="en-US" sz="1600" i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employer,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Other Guidelines for IEEE WG Meetings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</a:t>
            </a:r>
            <a:r>
              <a:rPr lang="en-US" altLang="en-US" sz="1600" b="1" u="sng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https://standards.ieee.org/wp-content/uploads/2022/02/antitrust.pdf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87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</a:t>
            </a:r>
            <a:r>
              <a:rPr lang="en-US" sz="1800" b="1" spc="-5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core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</a:t>
            </a:r>
            <a:r>
              <a:rPr lang="en-US" sz="1800" i="1" spc="-5" dirty="0" smtClean="0">
                <a:latin typeface="+mj-lt"/>
                <a:cs typeface="Arial"/>
              </a:rPr>
              <a:t>IEEE </a:t>
            </a:r>
            <a:r>
              <a:rPr lang="en-US" sz="1800" i="1" spc="-5" dirty="0">
                <a:latin typeface="+mj-lt"/>
                <a:cs typeface="Arial"/>
              </a:rPr>
              <a:t>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</a:t>
            </a:r>
            <a:r>
              <a:rPr lang="en-US" sz="1800" i="1" spc="-5" dirty="0" smtClean="0">
                <a:latin typeface="+mj-lt"/>
                <a:cs typeface="Arial"/>
              </a:rPr>
              <a:t>qualifications </a:t>
            </a:r>
            <a:r>
              <a:rPr lang="en-US" sz="1800" i="1" spc="-5" dirty="0">
                <a:latin typeface="+mj-lt"/>
                <a:cs typeface="Arial"/>
              </a:rPr>
              <a:t>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</a:t>
            </a:r>
            <a:r>
              <a:rPr lang="en-US" sz="1600" i="1" spc="-5" dirty="0" smtClean="0">
                <a:latin typeface="+mj-lt"/>
                <a:cs typeface="Arial"/>
              </a:rPr>
              <a:t>person </a:t>
            </a:r>
            <a:r>
              <a:rPr lang="en-US" sz="1600" i="1" spc="-5" dirty="0">
                <a:latin typeface="+mj-lt"/>
                <a:cs typeface="Arial"/>
              </a:rPr>
              <a:t>or organization, including an employer or client, regardless of any </a:t>
            </a:r>
            <a:r>
              <a:rPr lang="en-US" sz="1600" i="1" spc="-5" dirty="0" smtClean="0">
                <a:latin typeface="+mj-lt"/>
                <a:cs typeface="Arial"/>
              </a:rPr>
              <a:t>external </a:t>
            </a:r>
            <a:r>
              <a:rPr lang="en-US" sz="1600" i="1" spc="-5" dirty="0">
                <a:latin typeface="+mj-lt"/>
                <a:cs typeface="Arial"/>
              </a:rPr>
              <a:t>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</a:t>
            </a:r>
            <a:r>
              <a:rPr lang="en-US" sz="1600" i="1" spc="-5" dirty="0" smtClean="0">
                <a:latin typeface="+mj-lt"/>
                <a:cs typeface="Arial"/>
              </a:rPr>
              <a:t>other </a:t>
            </a:r>
            <a:r>
              <a:rPr lang="en-US" sz="1600" i="1" spc="-5" dirty="0">
                <a:latin typeface="+mj-lt"/>
                <a:cs typeface="Arial"/>
              </a:rPr>
              <a:t>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</a:t>
            </a:r>
            <a:r>
              <a:rPr lang="en-US" sz="1600" i="1" spc="-5" dirty="0" smtClean="0">
                <a:latin typeface="+mj-lt"/>
                <a:cs typeface="Arial"/>
              </a:rPr>
              <a:t>their </a:t>
            </a:r>
            <a:r>
              <a:rPr lang="en-US" sz="1600" i="1" spc="-5" dirty="0">
                <a:latin typeface="+mj-lt"/>
                <a:cs typeface="Arial"/>
              </a:rPr>
              <a:t>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</a:t>
            </a:r>
            <a:r>
              <a:rPr lang="en-US" sz="1800" spc="-5" dirty="0" smtClean="0">
                <a:latin typeface="+mj-lt"/>
                <a:cs typeface="Arial"/>
              </a:rPr>
              <a:t>are </a:t>
            </a:r>
            <a:r>
              <a:rPr lang="en-US" sz="1800" spc="-5" dirty="0">
                <a:latin typeface="+mj-lt"/>
                <a:cs typeface="Arial"/>
              </a:rPr>
              <a:t>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</a:t>
            </a:r>
            <a:r>
              <a:rPr lang="en-US" sz="1800" spc="-5" dirty="0" smtClean="0">
                <a:latin typeface="+mj-lt"/>
                <a:cs typeface="Arial"/>
              </a:rPr>
              <a:t>these </a:t>
            </a:r>
            <a:r>
              <a:rPr lang="en-US" sz="1800" spc="-5" dirty="0">
                <a:latin typeface="+mj-lt"/>
                <a:cs typeface="Arial"/>
              </a:rPr>
              <a:t>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participation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(and would ask you to please leave the call or meeting.)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by  reason of superior leverage, strength, or representation to the exclusion of </a:t>
            </a:r>
            <a:r>
              <a:rPr lang="en-US" sz="1600" b="0" i="1" spc="-5" dirty="0" smtClean="0">
                <a:latin typeface="+mj-lt"/>
                <a:cs typeface="Arial"/>
              </a:rPr>
              <a:t>fair </a:t>
            </a:r>
            <a:r>
              <a:rPr lang="en-US" sz="1600" b="0" i="1" spc="-5" dirty="0">
                <a:latin typeface="+mj-lt"/>
                <a:cs typeface="Arial"/>
              </a:rPr>
              <a:t>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Housekeeping reminder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Weekly meeting reminders: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IMAT is </a:t>
            </a:r>
            <a:r>
              <a:rPr lang="en-US" sz="1600" spc="-5" dirty="0">
                <a:latin typeface="+mj-lt"/>
                <a:cs typeface="Arial"/>
              </a:rPr>
              <a:t>NOT being used for this </a:t>
            </a:r>
            <a:r>
              <a:rPr lang="en-US" sz="1600" spc="-5" dirty="0" smtClean="0">
                <a:latin typeface="+mj-lt"/>
                <a:cs typeface="Arial"/>
              </a:rPr>
              <a:t>session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Please ensure </a:t>
            </a:r>
            <a:r>
              <a:rPr lang="en-US" sz="1600" spc="-5" dirty="0">
                <a:latin typeface="+mj-lt"/>
                <a:cs typeface="Arial"/>
              </a:rPr>
              <a:t>that the following information is listed correctly when joining the call: </a:t>
            </a:r>
            <a:r>
              <a:rPr lang="en-US" sz="1600" spc="-5" dirty="0" smtClean="0">
                <a:latin typeface="+mj-lt"/>
                <a:cs typeface="Arial"/>
              </a:rPr>
              <a:t>“FIRST </a:t>
            </a:r>
            <a:r>
              <a:rPr lang="en-US" sz="1600" spc="-5" dirty="0">
                <a:latin typeface="+mj-lt"/>
                <a:cs typeface="Arial"/>
              </a:rPr>
              <a:t>NAME LAST NAME, </a:t>
            </a:r>
            <a:r>
              <a:rPr lang="en-US" sz="1600" spc="-5" dirty="0" smtClean="0">
                <a:latin typeface="+mj-lt"/>
                <a:cs typeface="Arial"/>
              </a:rPr>
              <a:t>Affiliation” (e.g., Stuart </a:t>
            </a:r>
            <a:r>
              <a:rPr lang="en-US" sz="1600" spc="-5" dirty="0">
                <a:latin typeface="+mj-lt"/>
                <a:cs typeface="Arial"/>
              </a:rPr>
              <a:t>Kerry, OK-Brit; </a:t>
            </a:r>
            <a:r>
              <a:rPr lang="en-US" sz="1600" spc="-5" dirty="0" smtClean="0">
                <a:latin typeface="+mj-lt"/>
                <a:cs typeface="Arial"/>
              </a:rPr>
              <a:t>Self)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state your </a:t>
            </a:r>
            <a:r>
              <a:rPr lang="en-US" sz="1600" spc="-5" dirty="0" smtClean="0">
                <a:latin typeface="+mj-lt"/>
                <a:cs typeface="Arial"/>
              </a:rPr>
              <a:t>name and affiliation </a:t>
            </a:r>
            <a:r>
              <a:rPr lang="en-US" sz="1600" spc="-5" dirty="0">
                <a:latin typeface="+mj-lt"/>
                <a:cs typeface="Arial"/>
              </a:rPr>
              <a:t>the FIRST TIME </a:t>
            </a:r>
            <a:r>
              <a:rPr lang="en-US" sz="1600" spc="-5" dirty="0" smtClean="0">
                <a:latin typeface="+mj-lt"/>
                <a:cs typeface="Arial"/>
              </a:rPr>
              <a:t>you speak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you want to be on the queue, please type “Q” or “q” in </a:t>
            </a:r>
            <a:r>
              <a:rPr lang="en-US" sz="1600" spc="-5" dirty="0">
                <a:latin typeface="+mj-lt"/>
                <a:cs typeface="Arial"/>
              </a:rPr>
              <a:t>the </a:t>
            </a:r>
            <a:r>
              <a:rPr lang="en-US" sz="1600" spc="-5" dirty="0" smtClean="0">
                <a:latin typeface="+mj-lt"/>
                <a:cs typeface="Arial"/>
              </a:rPr>
              <a:t>chat window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</a:t>
            </a:r>
            <a:r>
              <a:rPr lang="en-US" sz="1600" spc="-5" dirty="0" smtClean="0">
                <a:latin typeface="+mj-lt"/>
                <a:cs typeface="Arial"/>
              </a:rPr>
              <a:t>mute </a:t>
            </a:r>
            <a:r>
              <a:rPr lang="en-US" sz="1600" spc="-5" dirty="0">
                <a:latin typeface="+mj-lt"/>
                <a:cs typeface="Arial"/>
              </a:rPr>
              <a:t>when </a:t>
            </a:r>
            <a:r>
              <a:rPr lang="en-US" sz="1600" spc="-5" dirty="0" smtClean="0">
                <a:latin typeface="+mj-lt"/>
                <a:cs typeface="Arial"/>
              </a:rPr>
              <a:t>not speaking, </a:t>
            </a:r>
            <a:r>
              <a:rPr lang="en-US" sz="1600" spc="-5" dirty="0">
                <a:latin typeface="+mj-lt"/>
                <a:cs typeface="Arial"/>
              </a:rPr>
              <a:t>thank you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</a:t>
            </a:r>
            <a:r>
              <a:rPr lang="en-US" sz="1800" spc="-5" dirty="0" smtClean="0">
                <a:latin typeface="+mj-lt"/>
                <a:cs typeface="Arial"/>
              </a:rPr>
              <a:t>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Housekeeping reminder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</a:t>
            </a:r>
            <a:r>
              <a:rPr lang="en-US" sz="1800" spc="-5" dirty="0" smtClean="0">
                <a:latin typeface="+mj-lt"/>
                <a:cs typeface="Arial"/>
              </a:rPr>
              <a:t>and </a:t>
            </a:r>
            <a:r>
              <a:rPr lang="en-US" sz="1800" spc="-5" dirty="0">
                <a:latin typeface="+mj-lt"/>
                <a:cs typeface="Arial"/>
              </a:rPr>
              <a:t>approve the </a:t>
            </a:r>
            <a:r>
              <a:rPr lang="en-US" sz="1800" spc="-5" dirty="0" smtClean="0">
                <a:latin typeface="+mj-lt"/>
                <a:cs typeface="Arial"/>
              </a:rPr>
              <a:t>weekly </a:t>
            </a:r>
            <a:r>
              <a:rPr lang="en-US" sz="1800" spc="-5" dirty="0">
                <a:latin typeface="+mj-lt"/>
                <a:cs typeface="Arial"/>
              </a:rPr>
              <a:t>meeting </a:t>
            </a:r>
            <a:r>
              <a:rPr lang="en-US" sz="1800" spc="-5" dirty="0" smtClean="0">
                <a:latin typeface="+mj-lt"/>
                <a:cs typeface="Arial"/>
              </a:rPr>
              <a:t>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Status 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Discussion and Motion:  Response to France ARCEP’s consultation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Discussion and Motion:  Report from the </a:t>
            </a:r>
            <a:r>
              <a:rPr lang="en-US" sz="1800" i="1" spc="-5" dirty="0" err="1" smtClean="0">
                <a:solidFill>
                  <a:srgbClr val="00B050"/>
                </a:solidFill>
                <a:cs typeface="Arial"/>
              </a:rPr>
              <a:t>mmWave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 </a:t>
            </a:r>
            <a:r>
              <a:rPr lang="en-US" sz="1800" i="1" spc="-5" dirty="0">
                <a:solidFill>
                  <a:srgbClr val="00B050"/>
                </a:solidFill>
                <a:cs typeface="Arial"/>
              </a:rPr>
              <a:t>ad-hoc (if time permits)</a:t>
            </a:r>
            <a:endParaRPr lang="en-US" sz="1800" i="1" spc="-5" dirty="0" smtClean="0">
              <a:solidFill>
                <a:srgbClr val="00B050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  <a:endParaRPr lang="en-US" sz="1800" spc="-5" dirty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</a:t>
            </a:r>
            <a:r>
              <a:rPr lang="en-US" sz="1800" spc="-5" dirty="0">
                <a:cs typeface="Arial"/>
              </a:rPr>
              <a:t>:  Meeting and hotel reservation for the 2022 September </a:t>
            </a:r>
            <a:r>
              <a:rPr lang="en-US" sz="1800" spc="-5" dirty="0" smtClean="0">
                <a:cs typeface="Arial"/>
              </a:rPr>
              <a:t>Interim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Reminder:  Meeting and hotel reservation for the 2022 November Plenary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69032</TotalTime>
  <Words>1976</Words>
  <Application>Microsoft Office PowerPoint</Application>
  <PresentationFormat>Widescreen</PresentationFormat>
  <Paragraphs>384</Paragraphs>
  <Slides>24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Document</vt:lpstr>
      <vt:lpstr>IEEE 802.18 RR-TAG Weekly Teleconference Agenda</vt:lpstr>
      <vt:lpstr>Meeting called to order</vt:lpstr>
      <vt:lpstr>IEEE 802 required notices</vt:lpstr>
      <vt:lpstr>Other Guidelines for IEEE WG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France ARCEP’s consultation (1)</vt:lpstr>
      <vt:lpstr>France ARCEP’s consultation (2)</vt:lpstr>
      <vt:lpstr>Report from the mmWave ad-hoc</vt:lpstr>
      <vt:lpstr>General discussion items (1)</vt:lpstr>
      <vt:lpstr>General discussion items (2)</vt:lpstr>
      <vt:lpstr>General discussion items (3)</vt:lpstr>
      <vt:lpstr>General discussion items (4)</vt:lpstr>
      <vt:lpstr>Meeting and hotel reservation for the 2022 September Interim (1)</vt:lpstr>
      <vt:lpstr>Meeting and hotel reservation for the 2022 September Interim (2)</vt:lpstr>
      <vt:lpstr>Meeting and hotel reservation for the 2022 November plenary (1)</vt:lpstr>
      <vt:lpstr>Meeting and hotel reservation for the 2022 November plenary (2)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22/0109r1</dc:title>
  <dc:creator/>
  <cp:keywords>8 September 2022</cp:keywords>
  <cp:lastModifiedBy>Edward Au</cp:lastModifiedBy>
  <cp:revision>4873</cp:revision>
  <cp:lastPrinted>1601-01-01T00:00:00Z</cp:lastPrinted>
  <dcterms:created xsi:type="dcterms:W3CDTF">2016-03-03T14:54:45Z</dcterms:created>
  <dcterms:modified xsi:type="dcterms:W3CDTF">2022-09-08T18:41:29Z</dcterms:modified>
  <cp:category>IEEE 802.18 RR-TAG agenda</cp:category>
</cp:coreProperties>
</file>