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9"/>
  </p:notesMasterIdLst>
  <p:handoutMasterIdLst>
    <p:handoutMasterId r:id="rId30"/>
  </p:handoutMasterIdLst>
  <p:sldIdLst>
    <p:sldId id="331" r:id="rId5"/>
    <p:sldId id="394" r:id="rId6"/>
    <p:sldId id="257" r:id="rId7"/>
    <p:sldId id="258" r:id="rId8"/>
    <p:sldId id="259" r:id="rId9"/>
    <p:sldId id="260" r:id="rId10"/>
    <p:sldId id="261" r:id="rId11"/>
    <p:sldId id="262" r:id="rId12"/>
    <p:sldId id="263" r:id="rId13"/>
    <p:sldId id="682" r:id="rId14"/>
    <p:sldId id="685" r:id="rId15"/>
    <p:sldId id="697" r:id="rId16"/>
    <p:sldId id="698" r:id="rId17"/>
    <p:sldId id="691" r:id="rId18"/>
    <p:sldId id="699" r:id="rId19"/>
    <p:sldId id="705" r:id="rId20"/>
    <p:sldId id="700" r:id="rId21"/>
    <p:sldId id="702" r:id="rId22"/>
    <p:sldId id="701" r:id="rId23"/>
    <p:sldId id="703" r:id="rId24"/>
    <p:sldId id="692" r:id="rId25"/>
    <p:sldId id="696" r:id="rId26"/>
    <p:sldId id="704" r:id="rId27"/>
    <p:sldId id="684" r:id="rId28"/>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Lansfo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98" autoAdjust="0"/>
  </p:normalViewPr>
  <p:slideViewPr>
    <p:cSldViewPr snapToGrid="0">
      <p:cViewPr varScale="1">
        <p:scale>
          <a:sx n="153" d="100"/>
          <a:sy n="153" d="100"/>
        </p:scale>
        <p:origin x="552" y="1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312"/>
        <p:guide pos="28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 Kennedy" userId="365e0a31cecd9040" providerId="LiveId" clId="{2A448795-6640-4926-B99C-2E882BBE7D05}"/>
    <pc:docChg chg="custSel modSld">
      <pc:chgData name="Rich Kennedy" userId="365e0a31cecd9040" providerId="LiveId" clId="{2A448795-6640-4926-B99C-2E882BBE7D05}" dt="2022-08-31T20:00:44.178" v="244" actId="20577"/>
      <pc:docMkLst>
        <pc:docMk/>
      </pc:docMkLst>
      <pc:sldChg chg="modSp mod">
        <pc:chgData name="Rich Kennedy" userId="365e0a31cecd9040" providerId="LiveId" clId="{2A448795-6640-4926-B99C-2E882BBE7D05}" dt="2022-08-31T20:00:44.178" v="244" actId="20577"/>
        <pc:sldMkLst>
          <pc:docMk/>
          <pc:sldMk cId="2402731995" sldId="696"/>
        </pc:sldMkLst>
        <pc:spChg chg="mod">
          <ac:chgData name="Rich Kennedy" userId="365e0a31cecd9040" providerId="LiveId" clId="{2A448795-6640-4926-B99C-2E882BBE7D05}" dt="2022-08-31T20:00:44.178" v="244" actId="20577"/>
          <ac:spMkLst>
            <pc:docMk/>
            <pc:sldMk cId="2402731995" sldId="696"/>
            <ac:spMk id="3" creationId="{29E14765-E687-5973-C3A1-04BC6DF66BF6}"/>
          </ac:spMkLst>
        </pc:spChg>
      </pc:sldChg>
      <pc:sldChg chg="modSp mod">
        <pc:chgData name="Rich Kennedy" userId="365e0a31cecd9040" providerId="LiveId" clId="{2A448795-6640-4926-B99C-2E882BBE7D05}" dt="2022-08-31T19:56:44.763" v="194" actId="20577"/>
        <pc:sldMkLst>
          <pc:docMk/>
          <pc:sldMk cId="1109819298" sldId="704"/>
        </pc:sldMkLst>
        <pc:spChg chg="mod">
          <ac:chgData name="Rich Kennedy" userId="365e0a31cecd9040" providerId="LiveId" clId="{2A448795-6640-4926-B99C-2E882BBE7D05}" dt="2022-08-31T19:56:44.763" v="194" actId="20577"/>
          <ac:spMkLst>
            <pc:docMk/>
            <pc:sldMk cId="1109819298" sldId="704"/>
            <ac:spMk id="3" creationId="{99A14034-5A03-83D1-7806-4EC02590C0D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Clint Chaplin, Chair (Samsung)</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57FCF0B3-7731-4F1D-B8C3-11FBCE2C469A}" type="slidenum">
              <a:rPr lang="en-GB" altLang="en-US"/>
              <a:pPr>
                <a:defRPr/>
              </a:pPr>
              <a:t>‹#›</a:t>
            </a:fld>
            <a:endParaRPr lang="en-GB" altLang="en-US"/>
          </a:p>
        </p:txBody>
      </p:sp>
      <p:sp>
        <p:nvSpPr>
          <p:cNvPr id="14342" name="Line 6">
            <a:extLst>
              <a:ext uri="{FF2B5EF4-FFF2-40B4-BE49-F238E27FC236}">
                <a16:creationId xmlns:a16="http://schemas.microsoft.com/office/drawing/2014/main" id="{641CFDED-7E2E-4575-8988-82AD3DFF59E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1F70B89B-C42B-4632-971C-B4FBC7A790DD}"/>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187CA89A-6CFC-4CD6-A115-29A0939E37FC}"/>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Clint Chaplin, Chair (Samsung)</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DF0BDB8A-338A-47B7-8BD3-8ABAE343A782}"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1FBD192C-DBBB-44D7-9ACD-C05E8D1BDA64}"/>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84C20D1D-C99C-4F5B-8BB7-121273774E7A}"/>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2294244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0072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9C9E238A-B3DA-4A2A-9843-8D43208A7AB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8435" name="Rectangle 2">
            <a:extLst>
              <a:ext uri="{FF2B5EF4-FFF2-40B4-BE49-F238E27FC236}">
                <a16:creationId xmlns:a16="http://schemas.microsoft.com/office/drawing/2014/main" id="{2535F0A0-4AE1-4E15-86B9-4156DDD21D03}"/>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8436" name="Rectangle 3">
            <a:extLst>
              <a:ext uri="{FF2B5EF4-FFF2-40B4-BE49-F238E27FC236}">
                <a16:creationId xmlns:a16="http://schemas.microsoft.com/office/drawing/2014/main" id="{090917A8-CEE8-419E-8AE3-3086C2462331}"/>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8437" name="Rectangle 6">
            <a:extLst>
              <a:ext uri="{FF2B5EF4-FFF2-40B4-BE49-F238E27FC236}">
                <a16:creationId xmlns:a16="http://schemas.microsoft.com/office/drawing/2014/main" id="{08F4C553-FCA7-48D1-A136-2E9D4A7C23E1}"/>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8438" name="Rectangle 7">
            <a:extLst>
              <a:ext uri="{FF2B5EF4-FFF2-40B4-BE49-F238E27FC236}">
                <a16:creationId xmlns:a16="http://schemas.microsoft.com/office/drawing/2014/main" id="{02FD81E7-6F16-44DD-9AA5-A7CBE5724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9510DE34-0704-4661-A137-F78C4757F757}" type="slidenum">
              <a:rPr lang="en-GB" altLang="en-US" smtClean="0"/>
              <a:pPr>
                <a:spcBef>
                  <a:spcPct val="0"/>
                </a:spcBef>
              </a:pPr>
              <a:t>2</a:t>
            </a:fld>
            <a:endParaRPr lang="en-GB" altLang="en-US"/>
          </a:p>
        </p:txBody>
      </p:sp>
      <p:sp>
        <p:nvSpPr>
          <p:cNvPr id="18439" name="Rectangle 2">
            <a:extLst>
              <a:ext uri="{FF2B5EF4-FFF2-40B4-BE49-F238E27FC236}">
                <a16:creationId xmlns:a16="http://schemas.microsoft.com/office/drawing/2014/main" id="{2B944605-9154-4809-BF43-66E58962A416}"/>
              </a:ext>
            </a:extLst>
          </p:cNvPr>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18440" name="Rectangle 3">
            <a:extLst>
              <a:ext uri="{FF2B5EF4-FFF2-40B4-BE49-F238E27FC236}">
                <a16:creationId xmlns:a16="http://schemas.microsoft.com/office/drawing/2014/main" id="{CBA38F2A-4A38-42A4-BB63-7C7E454833E7}"/>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18441" name="Rectangle 6">
            <a:extLst>
              <a:ext uri="{FF2B5EF4-FFF2-40B4-BE49-F238E27FC236}">
                <a16:creationId xmlns:a16="http://schemas.microsoft.com/office/drawing/2014/main" id="{1512C1E9-6E8C-47FA-9E61-22F42DD9532C}"/>
              </a:ext>
            </a:extLst>
          </p:cNvPr>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18442" name="Rectangle 7">
            <a:extLst>
              <a:ext uri="{FF2B5EF4-FFF2-40B4-BE49-F238E27FC236}">
                <a16:creationId xmlns:a16="http://schemas.microsoft.com/office/drawing/2014/main" id="{2678206F-1437-4BED-8E8E-88F1E0FFF811}"/>
              </a:ext>
            </a:extLst>
          </p:cNvPr>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74C64DB-5872-4201-BE5B-D93072CDD5A5}" type="slidenum">
              <a:rPr lang="en-GB" altLang="en-US"/>
              <a:pPr algn="r">
                <a:spcBef>
                  <a:spcPct val="0"/>
                </a:spcBef>
              </a:pPr>
              <a:t>2</a:t>
            </a:fld>
            <a:endParaRPr lang="en-GB" altLang="en-US"/>
          </a:p>
        </p:txBody>
      </p:sp>
      <p:sp>
        <p:nvSpPr>
          <p:cNvPr id="18443" name="Rectangle 2">
            <a:extLst>
              <a:ext uri="{FF2B5EF4-FFF2-40B4-BE49-F238E27FC236}">
                <a16:creationId xmlns:a16="http://schemas.microsoft.com/office/drawing/2014/main" id="{8F559DA4-1F23-4203-A3EC-F3D02A1ED762}"/>
              </a:ext>
            </a:extLst>
          </p:cNvPr>
          <p:cNvSpPr>
            <a:spLocks noGrp="1" noRot="1" noChangeAspect="1" noChangeArrowheads="1" noTextEdit="1"/>
          </p:cNvSpPr>
          <p:nvPr>
            <p:ph type="sldImg"/>
          </p:nvPr>
        </p:nvSpPr>
        <p:spPr>
          <a:xfrm>
            <a:off x="98425" y="750888"/>
            <a:ext cx="6597650" cy="3711575"/>
          </a:xfrm>
          <a:ln cap="flat"/>
        </p:spPr>
      </p:sp>
      <p:sp>
        <p:nvSpPr>
          <p:cNvPr id="18444" name="Rectangle 3">
            <a:extLst>
              <a:ext uri="{FF2B5EF4-FFF2-40B4-BE49-F238E27FC236}">
                <a16:creationId xmlns:a16="http://schemas.microsoft.com/office/drawing/2014/main" id="{3A8B036A-7B55-44BD-A8B1-EBA404A88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a:p>
        </p:txBody>
      </p:sp>
    </p:spTree>
    <p:extLst>
      <p:ext uri="{BB962C8B-B14F-4D97-AF65-F5344CB8AC3E}">
        <p14:creationId xmlns:p14="http://schemas.microsoft.com/office/powerpoint/2010/main" val="125791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75"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76"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77"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3ACB3E50-0A90-4E85-8B19-3AF63B7D9B36}"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78"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01157E4F-3FDE-42DE-BCEF-5BF193CC9DC6}" type="slidenum">
              <a:rPr lang="en-US" sz="2400" b="0" strike="noStrike" spc="-1">
                <a:solidFill>
                  <a:srgbClr val="000000"/>
                </a:solidFill>
                <a:latin typeface="Times New Roman"/>
                <a:ea typeface="MS Gothic"/>
              </a:rPr>
              <a:t>3</a:t>
            </a:fld>
            <a:endParaRPr lang="sv-SE" sz="2400" b="0" strike="noStrike" spc="-1">
              <a:latin typeface="Arial"/>
            </a:endParaRPr>
          </a:p>
        </p:txBody>
      </p:sp>
      <p:sp>
        <p:nvSpPr>
          <p:cNvPr id="179" name="PlaceHolder 5"/>
          <p:cNvSpPr>
            <a:spLocks noGrp="1" noRot="1" noChangeAspect="1"/>
          </p:cNvSpPr>
          <p:nvPr>
            <p:ph type="sldImg"/>
          </p:nvPr>
        </p:nvSpPr>
        <p:spPr>
          <a:xfrm>
            <a:off x="334963" y="698500"/>
            <a:ext cx="6188075" cy="3481388"/>
          </a:xfrm>
          <a:prstGeom prst="rect">
            <a:avLst/>
          </a:prstGeom>
          <a:ln w="0">
            <a:noFill/>
          </a:ln>
        </p:spPr>
      </p:sp>
      <p:sp>
        <p:nvSpPr>
          <p:cNvPr id="180"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2"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83"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84"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EC3348CE-D47B-4E80-BFA0-AB67AC16CFEA}"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85"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5515B21-3049-4418-887E-1BDA9771933B}" type="slidenum">
              <a:rPr lang="en-US" sz="2400" b="0" strike="noStrike" spc="-1">
                <a:solidFill>
                  <a:srgbClr val="000000"/>
                </a:solidFill>
                <a:latin typeface="Times New Roman"/>
                <a:ea typeface="MS Gothic"/>
              </a:rPr>
              <a:t>4</a:t>
            </a:fld>
            <a:endParaRPr lang="sv-SE" sz="2400" b="0" strike="noStrike" spc="-1">
              <a:latin typeface="Arial"/>
            </a:endParaRPr>
          </a:p>
        </p:txBody>
      </p:sp>
      <p:sp>
        <p:nvSpPr>
          <p:cNvPr id="186" name="PlaceHolder 5"/>
          <p:cNvSpPr>
            <a:spLocks noGrp="1" noRot="1" noChangeAspect="1"/>
          </p:cNvSpPr>
          <p:nvPr>
            <p:ph type="sldImg"/>
          </p:nvPr>
        </p:nvSpPr>
        <p:spPr>
          <a:xfrm>
            <a:off x="334963" y="698500"/>
            <a:ext cx="6188075" cy="3481388"/>
          </a:xfrm>
          <a:prstGeom prst="rect">
            <a:avLst/>
          </a:prstGeom>
          <a:ln w="0">
            <a:noFill/>
          </a:ln>
        </p:spPr>
      </p:sp>
      <p:sp>
        <p:nvSpPr>
          <p:cNvPr id="187"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9"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90"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91"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50CADE2A-F581-4CDF-B58A-F46CDFC2CB51}"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92"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2E09BF0-C8BD-4250-BF09-C18DFD683C9F}" type="slidenum">
              <a:rPr lang="en-US" sz="2400" b="0" strike="noStrike" spc="-1">
                <a:solidFill>
                  <a:srgbClr val="000000"/>
                </a:solidFill>
                <a:latin typeface="Times New Roman"/>
                <a:ea typeface="MS Gothic"/>
              </a:rPr>
              <a:t>5</a:t>
            </a:fld>
            <a:endParaRPr lang="sv-SE" sz="2400" b="0" strike="noStrike" spc="-1">
              <a:latin typeface="Arial"/>
            </a:endParaRPr>
          </a:p>
        </p:txBody>
      </p:sp>
      <p:sp>
        <p:nvSpPr>
          <p:cNvPr id="193" name="PlaceHolder 5"/>
          <p:cNvSpPr>
            <a:spLocks noGrp="1" noRot="1" noChangeAspect="1"/>
          </p:cNvSpPr>
          <p:nvPr>
            <p:ph type="sldImg"/>
          </p:nvPr>
        </p:nvSpPr>
        <p:spPr>
          <a:xfrm>
            <a:off x="334963" y="698500"/>
            <a:ext cx="6188075" cy="3481388"/>
          </a:xfrm>
          <a:prstGeom prst="rect">
            <a:avLst/>
          </a:prstGeom>
          <a:ln w="0">
            <a:noFill/>
          </a:ln>
        </p:spPr>
      </p:sp>
      <p:sp>
        <p:nvSpPr>
          <p:cNvPr id="194"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385763" y="701675"/>
            <a:ext cx="6159500" cy="3465513"/>
          </a:xfrm>
          <a:prstGeom prst="rect">
            <a:avLst/>
          </a:prstGeom>
          <a:ln w="0">
            <a:noFill/>
          </a:ln>
        </p:spPr>
      </p:sp>
      <p:sp>
        <p:nvSpPr>
          <p:cNvPr id="196" name="PlaceHolder 2"/>
          <p:cNvSpPr>
            <a:spLocks noGrp="1"/>
          </p:cNvSpPr>
          <p:nvPr>
            <p:ph type="body"/>
          </p:nvPr>
        </p:nvSpPr>
        <p:spPr>
          <a:xfrm>
            <a:off x="923760" y="4408560"/>
            <a:ext cx="5082120" cy="4172760"/>
          </a:xfrm>
          <a:prstGeom prst="rect">
            <a:avLst/>
          </a:prstGeom>
          <a:noFill/>
          <a:ln w="9360">
            <a:noFill/>
          </a:ln>
        </p:spPr>
        <p:txBody>
          <a:bodyPr lIns="93600" tIns="46080" rIns="93600" bIns="46080" numCol="1" spcCol="0" anchor="t">
            <a:noAutofit/>
          </a:bodyPr>
          <a:lstStyle/>
          <a:p>
            <a:endParaRPr lang="sv-SE" sz="2000" b="0" strike="noStrike" spc="-1">
              <a:latin typeface="Arial"/>
            </a:endParaRPr>
          </a:p>
        </p:txBody>
      </p:sp>
      <p:sp>
        <p:nvSpPr>
          <p:cNvPr id="197" name="PlaceHolder 3"/>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802.11-yy/xxxxr0</a:t>
            </a:r>
            <a:endParaRPr lang="sv-SE" sz="1400" b="0" strike="noStrike" spc="-1">
              <a:latin typeface="Times New Roman"/>
            </a:endParaRPr>
          </a:p>
        </p:txBody>
      </p:sp>
      <p:sp>
        <p:nvSpPr>
          <p:cNvPr id="198" name="PlaceHolder 4"/>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Month Year</a:t>
            </a:r>
            <a:endParaRPr lang="sv-SE" sz="1400" b="0" strike="noStrike" spc="-1">
              <a:latin typeface="Times New Roman"/>
            </a:endParaRPr>
          </a:p>
        </p:txBody>
      </p:sp>
      <p:sp>
        <p:nvSpPr>
          <p:cNvPr id="199" name="PlaceHolder 5"/>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algn="r">
              <a:lnSpc>
                <a:spcPct val="100000"/>
              </a:lnSpc>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200" b="0" strike="noStrike" spc="-1">
                <a:solidFill>
                  <a:srgbClr val="000000"/>
                </a:solidFill>
                <a:latin typeface="Times New Roman"/>
                <a:ea typeface="MS Gothic"/>
              </a:rPr>
              <a:t>John Doe, Some Company</a:t>
            </a:r>
            <a:endParaRPr lang="sv-SE" sz="1200" b="0" strike="noStrike" spc="-1">
              <a:latin typeface="Times New Roman"/>
            </a:endParaRPr>
          </a:p>
        </p:txBody>
      </p:sp>
      <p:sp>
        <p:nvSpPr>
          <p:cNvPr id="200" name="PlaceHolder 6"/>
          <p:cNvSpPr>
            <a:spLocks noGrp="1"/>
          </p:cNvSpPr>
          <p:nvPr>
            <p:ph type="sldNum"/>
          </p:nvPr>
        </p:nvSpPr>
        <p:spPr>
          <a:xfrm>
            <a:off x="3222720" y="8985240"/>
            <a:ext cx="508680" cy="36108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9895E17D-A954-4A57-9708-E624C91B42AF}" type="slidenum">
              <a:rPr lang="en-US" sz="1200" b="0" strike="noStrike" spc="-1">
                <a:solidFill>
                  <a:srgbClr val="000000"/>
                </a:solidFill>
                <a:latin typeface="Times New Roman"/>
                <a:ea typeface="MS Gothic"/>
              </a:rPr>
              <a:t>9</a:t>
            </a:fld>
            <a:endParaRPr lang="sv-S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8162BB5-2F43-4C93-A65F-DE6CD46E77E8}"/>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5" name="Rectangle 5">
            <a:extLst>
              <a:ext uri="{FF2B5EF4-FFF2-40B4-BE49-F238E27FC236}">
                <a16:creationId xmlns:a16="http://schemas.microsoft.com/office/drawing/2014/main" id="{5C5295A9-EA8A-498A-BD6F-FB29FDF0A47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2391E083-D178-43A6-B7CC-C07C3A9389C2}"/>
              </a:ext>
            </a:extLst>
          </p:cNvPr>
          <p:cNvSpPr>
            <a:spLocks noGrp="1" noChangeArrowheads="1"/>
          </p:cNvSpPr>
          <p:nvPr>
            <p:ph type="sldNum" sz="quarter" idx="12"/>
          </p:nvPr>
        </p:nvSpPr>
        <p:spPr/>
        <p:txBody>
          <a:bodyPr/>
          <a:lstStyle>
            <a:lvl1pPr>
              <a:defRPr/>
            </a:lvl1pPr>
          </a:lstStyle>
          <a:p>
            <a:pPr>
              <a:defRPr/>
            </a:pPr>
            <a:r>
              <a:rPr lang="en-GB" altLang="en-US"/>
              <a:t>Slide </a:t>
            </a:r>
            <a:fld id="{C90FC3A3-301E-4F8D-8839-43598ECC5F75}" type="slidenum">
              <a:rPr lang="en-GB" altLang="en-US"/>
              <a:pPr>
                <a:defRPr/>
              </a:pPr>
              <a:t>‹#›</a:t>
            </a:fld>
            <a:endParaRPr lang="en-GB" altLang="en-US"/>
          </a:p>
        </p:txBody>
      </p:sp>
    </p:spTree>
    <p:extLst>
      <p:ext uri="{BB962C8B-B14F-4D97-AF65-F5344CB8AC3E}">
        <p14:creationId xmlns:p14="http://schemas.microsoft.com/office/powerpoint/2010/main" val="331839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14D9B2-19E2-4D39-B902-C7695CA5DA69}"/>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5" name="Rectangle 5">
            <a:extLst>
              <a:ext uri="{FF2B5EF4-FFF2-40B4-BE49-F238E27FC236}">
                <a16:creationId xmlns:a16="http://schemas.microsoft.com/office/drawing/2014/main" id="{A795563E-A754-441A-B624-E05B0D0CBD8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053993DB-068F-48A7-ACFE-E922D57F09DA}"/>
              </a:ext>
            </a:extLst>
          </p:cNvPr>
          <p:cNvSpPr>
            <a:spLocks noGrp="1" noChangeArrowheads="1"/>
          </p:cNvSpPr>
          <p:nvPr>
            <p:ph type="sldNum" sz="quarter" idx="12"/>
          </p:nvPr>
        </p:nvSpPr>
        <p:spPr/>
        <p:txBody>
          <a:bodyPr/>
          <a:lstStyle>
            <a:lvl1pPr>
              <a:defRPr/>
            </a:lvl1pPr>
          </a:lstStyle>
          <a:p>
            <a:pPr>
              <a:defRPr/>
            </a:pPr>
            <a:r>
              <a:rPr lang="en-GB" altLang="en-US"/>
              <a:t>Slide </a:t>
            </a:r>
            <a:fld id="{A45D35EB-F145-4DCE-B653-E0E78232D041}" type="slidenum">
              <a:rPr lang="en-GB" altLang="en-US"/>
              <a:pPr>
                <a:defRPr/>
              </a:pPr>
              <a:t>‹#›</a:t>
            </a:fld>
            <a:endParaRPr lang="en-GB" altLang="en-US"/>
          </a:p>
        </p:txBody>
      </p:sp>
    </p:spTree>
    <p:extLst>
      <p:ext uri="{BB962C8B-B14F-4D97-AF65-F5344CB8AC3E}">
        <p14:creationId xmlns:p14="http://schemas.microsoft.com/office/powerpoint/2010/main" val="157951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55944A-7797-439F-86E7-EE09F6FC9493}"/>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5" name="Rectangle 5">
            <a:extLst>
              <a:ext uri="{FF2B5EF4-FFF2-40B4-BE49-F238E27FC236}">
                <a16:creationId xmlns:a16="http://schemas.microsoft.com/office/drawing/2014/main" id="{9C615415-EB2D-4B72-A5C2-33558C2B2377}"/>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C4D87681-822D-4A90-AB45-BEB1A3401CF6}"/>
              </a:ext>
            </a:extLst>
          </p:cNvPr>
          <p:cNvSpPr>
            <a:spLocks noGrp="1" noChangeArrowheads="1"/>
          </p:cNvSpPr>
          <p:nvPr>
            <p:ph type="sldNum" sz="quarter" idx="12"/>
          </p:nvPr>
        </p:nvSpPr>
        <p:spPr/>
        <p:txBody>
          <a:bodyPr/>
          <a:lstStyle>
            <a:lvl1pPr>
              <a:defRPr/>
            </a:lvl1pPr>
          </a:lstStyle>
          <a:p>
            <a:pPr>
              <a:defRPr/>
            </a:pPr>
            <a:r>
              <a:rPr lang="en-GB" altLang="en-US"/>
              <a:t>Slide </a:t>
            </a:r>
            <a:fld id="{C9234C9D-468D-4AD0-9264-55B858844790}" type="slidenum">
              <a:rPr lang="en-GB" altLang="en-US"/>
              <a:pPr>
                <a:defRPr/>
              </a:pPr>
              <a:t>‹#›</a:t>
            </a:fld>
            <a:endParaRPr lang="en-GB" altLang="en-US"/>
          </a:p>
        </p:txBody>
      </p:sp>
    </p:spTree>
    <p:extLst>
      <p:ext uri="{BB962C8B-B14F-4D97-AF65-F5344CB8AC3E}">
        <p14:creationId xmlns:p14="http://schemas.microsoft.com/office/powerpoint/2010/main" val="256463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9014E-E29C-478D-8CDE-9A88027343E0}"/>
              </a:ext>
            </a:extLst>
          </p:cNvPr>
          <p:cNvSpPr>
            <a:spLocks noGrp="1" noChangeArrowheads="1"/>
          </p:cNvSpPr>
          <p:nvPr>
            <p:ph type="dt" sz="half" idx="10"/>
          </p:nvPr>
        </p:nvSpPr>
        <p:spPr>
          <a:xfrm>
            <a:off x="928688" y="332601"/>
            <a:ext cx="1224694" cy="276999"/>
          </a:xfrm>
        </p:spPr>
        <p:txBody>
          <a:bodyPr/>
          <a:lstStyle>
            <a:lvl1pPr>
              <a:spcBef>
                <a:spcPct val="0"/>
              </a:spcBef>
              <a:buFontTx/>
              <a:buNone/>
              <a:defRPr/>
            </a:lvl1pPr>
          </a:lstStyle>
          <a:p>
            <a:pPr>
              <a:defRPr/>
            </a:pPr>
            <a:r>
              <a:rPr lang="en-US" altLang="en-US"/>
              <a:t>August 2022</a:t>
            </a:r>
            <a:endParaRPr lang="en-GB" altLang="en-US"/>
          </a:p>
        </p:txBody>
      </p:sp>
      <p:sp>
        <p:nvSpPr>
          <p:cNvPr id="5" name="Rectangle 5">
            <a:extLst>
              <a:ext uri="{FF2B5EF4-FFF2-40B4-BE49-F238E27FC236}">
                <a16:creationId xmlns:a16="http://schemas.microsoft.com/office/drawing/2014/main" id="{4EC967E2-6E9B-4605-BBEA-7F2E8AD12B77}"/>
              </a:ext>
            </a:extLst>
          </p:cNvPr>
          <p:cNvSpPr>
            <a:spLocks noGrp="1" noChangeArrowheads="1"/>
          </p:cNvSpPr>
          <p:nvPr>
            <p:ph type="ftr" sz="quarter" idx="11"/>
          </p:nvPr>
        </p:nvSpPr>
        <p:spPr>
          <a:xfrm>
            <a:off x="9538828" y="6475413"/>
            <a:ext cx="1853072" cy="184666"/>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FE179BE3-BB4B-42FD-BB33-650F5C57BAB7}"/>
              </a:ext>
            </a:extLst>
          </p:cNvPr>
          <p:cNvSpPr>
            <a:spLocks noGrp="1" noChangeArrowheads="1"/>
          </p:cNvSpPr>
          <p:nvPr>
            <p:ph type="sldNum" sz="quarter" idx="12"/>
          </p:nvPr>
        </p:nvSpPr>
        <p:spPr/>
        <p:txBody>
          <a:bodyPr/>
          <a:lstStyle>
            <a:lvl1pPr>
              <a:defRPr/>
            </a:lvl1pPr>
          </a:lstStyle>
          <a:p>
            <a:pPr>
              <a:defRPr/>
            </a:pPr>
            <a:r>
              <a:rPr lang="en-GB" altLang="en-US"/>
              <a:t>Slide </a:t>
            </a:r>
            <a:fld id="{70BDA19C-3406-4C3B-948D-B5367C004F37}" type="slidenum">
              <a:rPr lang="en-GB" altLang="en-US"/>
              <a:pPr>
                <a:defRPr/>
              </a:pPr>
              <a:t>‹#›</a:t>
            </a:fld>
            <a:endParaRPr lang="en-GB" altLang="en-US"/>
          </a:p>
        </p:txBody>
      </p:sp>
    </p:spTree>
    <p:extLst>
      <p:ext uri="{BB962C8B-B14F-4D97-AF65-F5344CB8AC3E}">
        <p14:creationId xmlns:p14="http://schemas.microsoft.com/office/powerpoint/2010/main" val="289771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3326DC-8A0D-407E-94EB-FA2128590767}"/>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5" name="Rectangle 5">
            <a:extLst>
              <a:ext uri="{FF2B5EF4-FFF2-40B4-BE49-F238E27FC236}">
                <a16:creationId xmlns:a16="http://schemas.microsoft.com/office/drawing/2014/main" id="{10F3188F-38BE-4A83-A7D3-192944DBE9A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960F9A85-4476-48DE-AC4B-C30C4CCDA011}"/>
              </a:ext>
            </a:extLst>
          </p:cNvPr>
          <p:cNvSpPr>
            <a:spLocks noGrp="1" noChangeArrowheads="1"/>
          </p:cNvSpPr>
          <p:nvPr>
            <p:ph type="sldNum" sz="quarter" idx="12"/>
          </p:nvPr>
        </p:nvSpPr>
        <p:spPr/>
        <p:txBody>
          <a:bodyPr/>
          <a:lstStyle>
            <a:lvl1pPr>
              <a:defRPr/>
            </a:lvl1pPr>
          </a:lstStyle>
          <a:p>
            <a:pPr>
              <a:defRPr/>
            </a:pPr>
            <a:r>
              <a:rPr lang="en-GB" altLang="en-US"/>
              <a:t>Slide </a:t>
            </a:r>
            <a:fld id="{C3D88D79-446B-4CF6-8697-1DE1636A63DF}" type="slidenum">
              <a:rPr lang="en-GB" altLang="en-US"/>
              <a:pPr>
                <a:defRPr/>
              </a:pPr>
              <a:t>‹#›</a:t>
            </a:fld>
            <a:endParaRPr lang="en-GB" altLang="en-US"/>
          </a:p>
        </p:txBody>
      </p:sp>
    </p:spTree>
    <p:extLst>
      <p:ext uri="{BB962C8B-B14F-4D97-AF65-F5344CB8AC3E}">
        <p14:creationId xmlns:p14="http://schemas.microsoft.com/office/powerpoint/2010/main" val="227215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BDD650-2424-47E3-98F1-A149E38BB68F}"/>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6" name="Footer Placeholder 5">
            <a:extLst>
              <a:ext uri="{FF2B5EF4-FFF2-40B4-BE49-F238E27FC236}">
                <a16:creationId xmlns:a16="http://schemas.microsoft.com/office/drawing/2014/main" id="{373F1FFB-4951-41EA-8164-B5F446A4B40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E7E7CA41-1F38-4130-8B42-CCD72E7B1525}"/>
              </a:ext>
            </a:extLst>
          </p:cNvPr>
          <p:cNvSpPr>
            <a:spLocks noGrp="1" noChangeArrowheads="1"/>
          </p:cNvSpPr>
          <p:nvPr>
            <p:ph type="sldNum" sz="quarter" idx="12"/>
          </p:nvPr>
        </p:nvSpPr>
        <p:spPr/>
        <p:txBody>
          <a:bodyPr/>
          <a:lstStyle>
            <a:lvl1pPr>
              <a:defRPr/>
            </a:lvl1pPr>
          </a:lstStyle>
          <a:p>
            <a:pPr>
              <a:defRPr/>
            </a:pPr>
            <a:r>
              <a:rPr lang="en-GB" altLang="en-US"/>
              <a:t>Slide </a:t>
            </a:r>
            <a:fld id="{3E2B3D2A-5CCD-4B5E-83C7-76A5672704EC}" type="slidenum">
              <a:rPr lang="en-GB" altLang="en-US"/>
              <a:pPr>
                <a:defRPr/>
              </a:pPr>
              <a:t>‹#›</a:t>
            </a:fld>
            <a:endParaRPr lang="en-GB" altLang="en-US"/>
          </a:p>
        </p:txBody>
      </p:sp>
    </p:spTree>
    <p:extLst>
      <p:ext uri="{BB962C8B-B14F-4D97-AF65-F5344CB8AC3E}">
        <p14:creationId xmlns:p14="http://schemas.microsoft.com/office/powerpoint/2010/main" val="25506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2AB8B3-1849-4863-89AE-FD02F24DAE68}"/>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8" name="Rectangle 5">
            <a:extLst>
              <a:ext uri="{FF2B5EF4-FFF2-40B4-BE49-F238E27FC236}">
                <a16:creationId xmlns:a16="http://schemas.microsoft.com/office/drawing/2014/main" id="{5F52CA75-157C-44C6-A594-8F14F5B25EAD}"/>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9" name="Rectangle 6">
            <a:extLst>
              <a:ext uri="{FF2B5EF4-FFF2-40B4-BE49-F238E27FC236}">
                <a16:creationId xmlns:a16="http://schemas.microsoft.com/office/drawing/2014/main" id="{ED40E0BD-BC0C-432B-9EFD-E2D02D4717F6}"/>
              </a:ext>
            </a:extLst>
          </p:cNvPr>
          <p:cNvSpPr>
            <a:spLocks noGrp="1" noChangeArrowheads="1"/>
          </p:cNvSpPr>
          <p:nvPr>
            <p:ph type="sldNum" sz="quarter" idx="12"/>
          </p:nvPr>
        </p:nvSpPr>
        <p:spPr/>
        <p:txBody>
          <a:bodyPr/>
          <a:lstStyle>
            <a:lvl1pPr>
              <a:defRPr/>
            </a:lvl1pPr>
          </a:lstStyle>
          <a:p>
            <a:pPr>
              <a:defRPr/>
            </a:pPr>
            <a:r>
              <a:rPr lang="en-GB" altLang="en-US"/>
              <a:t>Slide </a:t>
            </a:r>
            <a:fld id="{F52BE4A7-3B50-4AF2-A21C-B57AF6278BAB}" type="slidenum">
              <a:rPr lang="en-GB" altLang="en-US"/>
              <a:pPr>
                <a:defRPr/>
              </a:pPr>
              <a:t>‹#›</a:t>
            </a:fld>
            <a:endParaRPr lang="en-GB" altLang="en-US"/>
          </a:p>
        </p:txBody>
      </p:sp>
    </p:spTree>
    <p:extLst>
      <p:ext uri="{BB962C8B-B14F-4D97-AF65-F5344CB8AC3E}">
        <p14:creationId xmlns:p14="http://schemas.microsoft.com/office/powerpoint/2010/main" val="107534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D44B1E-F24B-4165-96E9-8985EC077C7B}"/>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4" name="Rectangle 5">
            <a:extLst>
              <a:ext uri="{FF2B5EF4-FFF2-40B4-BE49-F238E27FC236}">
                <a16:creationId xmlns:a16="http://schemas.microsoft.com/office/drawing/2014/main" id="{A08EF126-47DF-4016-BC2A-3310AC418F18}"/>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5" name="Rectangle 6">
            <a:extLst>
              <a:ext uri="{FF2B5EF4-FFF2-40B4-BE49-F238E27FC236}">
                <a16:creationId xmlns:a16="http://schemas.microsoft.com/office/drawing/2014/main" id="{0D433F7D-B59D-46B5-B18E-26666A009B90}"/>
              </a:ext>
            </a:extLst>
          </p:cNvPr>
          <p:cNvSpPr>
            <a:spLocks noGrp="1" noChangeArrowheads="1"/>
          </p:cNvSpPr>
          <p:nvPr>
            <p:ph type="sldNum" sz="quarter" idx="12"/>
          </p:nvPr>
        </p:nvSpPr>
        <p:spPr/>
        <p:txBody>
          <a:bodyPr/>
          <a:lstStyle>
            <a:lvl1pPr>
              <a:defRPr/>
            </a:lvl1pPr>
          </a:lstStyle>
          <a:p>
            <a:pPr>
              <a:defRPr/>
            </a:pPr>
            <a:r>
              <a:rPr lang="en-GB" altLang="en-US"/>
              <a:t>Slide </a:t>
            </a:r>
            <a:fld id="{B0BD6BA7-8125-4068-88D7-758CD7708217}" type="slidenum">
              <a:rPr lang="en-GB" altLang="en-US"/>
              <a:pPr>
                <a:defRPr/>
              </a:pPr>
              <a:t>‹#›</a:t>
            </a:fld>
            <a:endParaRPr lang="en-GB" altLang="en-US"/>
          </a:p>
        </p:txBody>
      </p:sp>
    </p:spTree>
    <p:extLst>
      <p:ext uri="{BB962C8B-B14F-4D97-AF65-F5344CB8AC3E}">
        <p14:creationId xmlns:p14="http://schemas.microsoft.com/office/powerpoint/2010/main" val="181667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D9B33B-6031-41A7-9206-1D975EAE2A03}"/>
              </a:ext>
            </a:extLst>
          </p:cNvPr>
          <p:cNvSpPr>
            <a:spLocks noGrp="1" noChangeArrowheads="1"/>
          </p:cNvSpPr>
          <p:nvPr>
            <p:ph type="dt" sz="half" idx="10"/>
          </p:nvPr>
        </p:nvSpPr>
        <p:spPr>
          <a:xfrm>
            <a:off x="928688" y="333375"/>
            <a:ext cx="1579562" cy="276225"/>
          </a:xfrm>
        </p:spPr>
        <p:txBody>
          <a:bodyPr/>
          <a:lstStyle>
            <a:lvl1pPr>
              <a:defRPr/>
            </a:lvl1pPr>
          </a:lstStyle>
          <a:p>
            <a:pPr>
              <a:defRPr/>
            </a:pPr>
            <a:r>
              <a:rPr lang="en-US" altLang="en-US"/>
              <a:t>August 2022</a:t>
            </a:r>
            <a:endParaRPr lang="en-GB" altLang="en-US"/>
          </a:p>
        </p:txBody>
      </p:sp>
      <p:sp>
        <p:nvSpPr>
          <p:cNvPr id="3" name="Rectangle 5">
            <a:extLst>
              <a:ext uri="{FF2B5EF4-FFF2-40B4-BE49-F238E27FC236}">
                <a16:creationId xmlns:a16="http://schemas.microsoft.com/office/drawing/2014/main" id="{E76C83DC-7CE0-4364-9DE9-2BAF8FCA415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4" name="Rectangle 6">
            <a:extLst>
              <a:ext uri="{FF2B5EF4-FFF2-40B4-BE49-F238E27FC236}">
                <a16:creationId xmlns:a16="http://schemas.microsoft.com/office/drawing/2014/main" id="{E6DC9481-B806-4833-83F4-BD4F8717715F}"/>
              </a:ext>
            </a:extLst>
          </p:cNvPr>
          <p:cNvSpPr>
            <a:spLocks noGrp="1" noChangeArrowheads="1"/>
          </p:cNvSpPr>
          <p:nvPr>
            <p:ph type="sldNum" sz="quarter" idx="12"/>
          </p:nvPr>
        </p:nvSpPr>
        <p:spPr/>
        <p:txBody>
          <a:bodyPr/>
          <a:lstStyle>
            <a:lvl1pPr>
              <a:defRPr/>
            </a:lvl1pPr>
          </a:lstStyle>
          <a:p>
            <a:pPr>
              <a:defRPr/>
            </a:pPr>
            <a:r>
              <a:rPr lang="en-GB" altLang="en-US"/>
              <a:t>Slide </a:t>
            </a:r>
            <a:fld id="{CF441D77-599F-438E-93D4-2ABF912CE1B6}" type="slidenum">
              <a:rPr lang="en-GB" altLang="en-US"/>
              <a:pPr>
                <a:defRPr/>
              </a:pPr>
              <a:t>‹#›</a:t>
            </a:fld>
            <a:endParaRPr lang="en-GB" altLang="en-US"/>
          </a:p>
        </p:txBody>
      </p:sp>
    </p:spTree>
    <p:extLst>
      <p:ext uri="{BB962C8B-B14F-4D97-AF65-F5344CB8AC3E}">
        <p14:creationId xmlns:p14="http://schemas.microsoft.com/office/powerpoint/2010/main" val="3916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4671EC-64E2-4AFD-B525-CD2CF1FB5BFD}"/>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6" name="Footer Placeholder 5">
            <a:extLst>
              <a:ext uri="{FF2B5EF4-FFF2-40B4-BE49-F238E27FC236}">
                <a16:creationId xmlns:a16="http://schemas.microsoft.com/office/drawing/2014/main" id="{32AECCDC-152A-4934-97B0-AC6ED6A933BB}"/>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C11EFFC2-9D69-4191-AF36-168A39127C79}"/>
              </a:ext>
            </a:extLst>
          </p:cNvPr>
          <p:cNvSpPr>
            <a:spLocks noGrp="1" noChangeArrowheads="1"/>
          </p:cNvSpPr>
          <p:nvPr>
            <p:ph type="sldNum" sz="quarter" idx="12"/>
          </p:nvPr>
        </p:nvSpPr>
        <p:spPr/>
        <p:txBody>
          <a:bodyPr/>
          <a:lstStyle>
            <a:lvl1pPr>
              <a:defRPr/>
            </a:lvl1pPr>
          </a:lstStyle>
          <a:p>
            <a:pPr>
              <a:defRPr/>
            </a:pPr>
            <a:r>
              <a:rPr lang="en-GB" altLang="en-US"/>
              <a:t>Slide </a:t>
            </a:r>
            <a:fld id="{12F840D7-024E-4653-AFA7-60ED552D82B8}" type="slidenum">
              <a:rPr lang="en-GB" altLang="en-US"/>
              <a:pPr>
                <a:defRPr/>
              </a:pPr>
              <a:t>‹#›</a:t>
            </a:fld>
            <a:endParaRPr lang="en-GB" altLang="en-US"/>
          </a:p>
        </p:txBody>
      </p:sp>
    </p:spTree>
    <p:extLst>
      <p:ext uri="{BB962C8B-B14F-4D97-AF65-F5344CB8AC3E}">
        <p14:creationId xmlns:p14="http://schemas.microsoft.com/office/powerpoint/2010/main" val="174713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83C996-666C-4CDA-8E28-8FE98F636413}"/>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6" name="Footer Placeholder 5">
            <a:extLst>
              <a:ext uri="{FF2B5EF4-FFF2-40B4-BE49-F238E27FC236}">
                <a16:creationId xmlns:a16="http://schemas.microsoft.com/office/drawing/2014/main" id="{1F8BFBCF-4A28-436E-B4E2-9F8A24B2AFF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D25E9A10-9122-4DF6-934F-FE27C8E9DDF0}"/>
              </a:ext>
            </a:extLst>
          </p:cNvPr>
          <p:cNvSpPr>
            <a:spLocks noGrp="1" noChangeArrowheads="1"/>
          </p:cNvSpPr>
          <p:nvPr>
            <p:ph type="sldNum" sz="quarter" idx="12"/>
          </p:nvPr>
        </p:nvSpPr>
        <p:spPr/>
        <p:txBody>
          <a:bodyPr/>
          <a:lstStyle>
            <a:lvl1pPr>
              <a:defRPr/>
            </a:lvl1pPr>
          </a:lstStyle>
          <a:p>
            <a:pPr>
              <a:defRPr/>
            </a:pPr>
            <a:r>
              <a:rPr lang="en-GB" altLang="en-US"/>
              <a:t>Slide </a:t>
            </a:r>
            <a:fld id="{C2BF721C-17A9-4506-8341-59AC093A71F3}" type="slidenum">
              <a:rPr lang="en-GB" altLang="en-US"/>
              <a:pPr>
                <a:defRPr/>
              </a:pPr>
              <a:t>‹#›</a:t>
            </a:fld>
            <a:endParaRPr lang="en-GB" altLang="en-US"/>
          </a:p>
        </p:txBody>
      </p:sp>
    </p:spTree>
    <p:extLst>
      <p:ext uri="{BB962C8B-B14F-4D97-AF65-F5344CB8AC3E}">
        <p14:creationId xmlns:p14="http://schemas.microsoft.com/office/powerpoint/2010/main" val="164151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648E16-6CD0-443C-9B3E-841C3100682F}"/>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7176AA4-0BA9-4071-AD64-5207EBAFCEB6}"/>
              </a:ext>
            </a:extLst>
          </p:cNvPr>
          <p:cNvSpPr>
            <a:spLocks noGrp="1" noChangeArrowheads="1"/>
          </p:cNvSpPr>
          <p:nvPr>
            <p:ph type="body" idx="1"/>
          </p:nvPr>
        </p:nvSpPr>
        <p:spPr bwMode="auto">
          <a:xfrm>
            <a:off x="912813" y="1989138"/>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928688" y="332601"/>
            <a:ext cx="127888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spcBef>
                <a:spcPct val="0"/>
              </a:spcBef>
              <a:buFontTx/>
              <a:buNone/>
              <a:defRPr sz="1800" b="1"/>
            </a:lvl1pPr>
          </a:lstStyle>
          <a:p>
            <a:pPr>
              <a:defRPr/>
            </a:pPr>
            <a:r>
              <a:rPr lang="en-US" altLang="en-US"/>
              <a:t>August 2022</a:t>
            </a:r>
            <a:endParaRPr lang="en-GB" altLang="en-US"/>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9907903" y="6475413"/>
            <a:ext cx="148399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US"/>
              <a:t>Rich Kennedy (Unlicensed Spectrum Advocates)</a:t>
            </a:r>
            <a:endParaRPr lang="en-GB"/>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947C7220-C02C-4A77-A190-914EADC73986}"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7919913" y="331014"/>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802.18-22/0106r1</a:t>
            </a:r>
          </a:p>
        </p:txBody>
      </p:sp>
      <p:sp>
        <p:nvSpPr>
          <p:cNvPr id="1032" name="Line 8">
            <a:extLst>
              <a:ext uri="{FF2B5EF4-FFF2-40B4-BE49-F238E27FC236}">
                <a16:creationId xmlns:a16="http://schemas.microsoft.com/office/drawing/2014/main" id="{6E8180E1-2FE1-479A-8675-C118557E3971}"/>
              </a:ext>
            </a:extLst>
          </p:cNvPr>
          <p:cNvSpPr>
            <a:spLocks noChangeShapeType="1"/>
          </p:cNvSpPr>
          <p:nvPr/>
        </p:nvSpPr>
        <p:spPr bwMode="auto">
          <a:xfrm>
            <a:off x="912813" y="6080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9144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034" name="Line 10">
            <a:extLst>
              <a:ext uri="{FF2B5EF4-FFF2-40B4-BE49-F238E27FC236}">
                <a16:creationId xmlns:a16="http://schemas.microsoft.com/office/drawing/2014/main" id="{2E39F446-D11E-4C4C-AF64-BB43D4FD025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7014" r:id="rId1"/>
    <p:sldLayoutId id="2147487015" r:id="rId2"/>
    <p:sldLayoutId id="2147487016" r:id="rId3"/>
    <p:sldLayoutId id="2147487017" r:id="rId4"/>
    <p:sldLayoutId id="2147487018" r:id="rId5"/>
    <p:sldLayoutId id="2147487019" r:id="rId6"/>
    <p:sldLayoutId id="2147487020" r:id="rId7"/>
    <p:sldLayoutId id="2147487021" r:id="rId8"/>
    <p:sldLayoutId id="2147487022" r:id="rId9"/>
    <p:sldLayoutId id="2147487023" r:id="rId10"/>
    <p:sldLayoutId id="2147487024"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22/11-22-1398-00-0uhr-rr-tag-mmwave-spectrum-survey.pptx" TargetMode="External"/><Relationship Id="rId2" Type="http://schemas.openxmlformats.org/officeDocument/2006/relationships/hyperlink" Target="https://mentor.ieee.org/802.18/dcn/22/18-22-0104-01-0mmW-mmwave-ad-hoc-august-24th-minutes.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docs.live.net/365e0a31cecd9040/Huawei/Huawei%20work%20documents/IEEE%20documents/mmWave%20Ad%20Hoc/11-22-1398-00-0uhr-rr-tag-mmwave-spectrum-survey-intro.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ransition.fcc.gov/oet/spectrum/table/fcctable.docx" TargetMode="External"/><Relationship Id="rId2" Type="http://schemas.openxmlformats.org/officeDocument/2006/relationships/hyperlink" Target="https://www.itu.int/pub/R-REG-RR" TargetMode="External"/><Relationship Id="rId1" Type="http://schemas.openxmlformats.org/officeDocument/2006/relationships/slideLayout" Target="../slideLayouts/slideLayout2.xml"/><Relationship Id="rId6" Type="http://schemas.openxmlformats.org/officeDocument/2006/relationships/hyperlink" Target="https://efis.cept.org/views2/national_frequency_table.jsp" TargetMode="External"/><Relationship Id="rId5" Type="http://schemas.openxmlformats.org/officeDocument/2006/relationships/hyperlink" Target="https://efis.cept.org/sitecontent.jsp?sitecontent=ecatable" TargetMode="External"/><Relationship Id="rId4" Type="http://schemas.openxmlformats.org/officeDocument/2006/relationships/hyperlink" Target="https://efis.cept.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standards.ieee.org/about/policies/opman/" TargetMode="External"/><Relationship Id="rId3" Type="http://schemas.openxmlformats.org/officeDocument/2006/relationships/hyperlink" Target="https://standards.ieee.org/faqs/affiliation/" TargetMode="External"/><Relationship Id="rId7" Type="http://schemas.openxmlformats.org/officeDocument/2006/relationships/hyperlink" Target="https://standards.ieee.org/faqs/copyrights/#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standards.ieee.org/about/sasb/patcom/materials.html" TargetMode="External"/><Relationship Id="rId5" Type="http://schemas.openxmlformats.org/officeDocument/2006/relationships/hyperlink" Target="http://www.ieee802.org/devdocs.shtml" TargetMode="External"/><Relationship Id="rId4" Type="http://schemas.openxmlformats.org/officeDocument/2006/relationships/hyperlink" Target="https://standards.ieee.org/wp-content/uploads/2022/02/antitrus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wp-content/uploads/2022/02/antitrust.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patcom@iee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7.xml"/><Relationship Id="rId4" Type="http://schemas.openxmlformats.org/officeDocument/2006/relationships/hyperlink" Target="http://www.ieee.org/about/corporate/governanc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EB8D47FA-9379-4FE3-9170-9C2567C9530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15363" name="Slide Number Placeholder 5">
            <a:extLst>
              <a:ext uri="{FF2B5EF4-FFF2-40B4-BE49-F238E27FC236}">
                <a16:creationId xmlns:a16="http://schemas.microsoft.com/office/drawing/2014/main" id="{8E8CFAA6-1FA0-463F-B9B8-9821C8210C5D}"/>
              </a:ext>
            </a:extLst>
          </p:cNvPr>
          <p:cNvSpPr>
            <a:spLocks noGrp="1"/>
          </p:cNvSpPr>
          <p:nvPr>
            <p:ph type="sldNum" sz="quarter" idx="12"/>
          </p:nvPr>
        </p:nvSpPr>
        <p:spPr>
          <a:xfrm>
            <a:off x="5957888"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4E0BD71-6E2E-4B2B-8E7F-C2B4CAD04122}" type="slidenum">
              <a:rPr lang="en-GB" altLang="en-US" sz="1200" b="0" smtClean="0"/>
              <a:pPr>
                <a:spcBef>
                  <a:spcPct val="0"/>
                </a:spcBef>
                <a:buFontTx/>
                <a:buNone/>
              </a:pPr>
              <a:t>1</a:t>
            </a:fld>
            <a:endParaRPr lang="en-GB" altLang="en-US" sz="1200" b="0"/>
          </a:p>
        </p:txBody>
      </p:sp>
      <p:sp>
        <p:nvSpPr>
          <p:cNvPr id="15364" name="Rectangle 2">
            <a:extLst>
              <a:ext uri="{FF2B5EF4-FFF2-40B4-BE49-F238E27FC236}">
                <a16:creationId xmlns:a16="http://schemas.microsoft.com/office/drawing/2014/main" id="{4E8B2BB7-4429-43CC-96FE-B4AF112A9770}"/>
              </a:ext>
            </a:extLst>
          </p:cNvPr>
          <p:cNvSpPr>
            <a:spLocks noGrp="1" noChangeArrowheads="1"/>
          </p:cNvSpPr>
          <p:nvPr>
            <p:ph type="title"/>
          </p:nvPr>
        </p:nvSpPr>
        <p:spPr>
          <a:xfrm>
            <a:off x="914400" y="620688"/>
            <a:ext cx="10363200" cy="1066800"/>
          </a:xfrm>
          <a:noFill/>
        </p:spPr>
        <p:txBody>
          <a:bodyPr/>
          <a:lstStyle/>
          <a:p>
            <a:r>
              <a:rPr lang="en-GB" altLang="en-US" dirty="0"/>
              <a:t>IEEE 802.18 </a:t>
            </a:r>
            <a:r>
              <a:rPr lang="en-GB" altLang="en-US" dirty="0" err="1"/>
              <a:t>mmWave</a:t>
            </a:r>
            <a:r>
              <a:rPr lang="en-GB" altLang="en-US" dirty="0"/>
              <a:t> Ad Hoc Agenda</a:t>
            </a:r>
          </a:p>
        </p:txBody>
      </p:sp>
      <p:sp>
        <p:nvSpPr>
          <p:cNvPr id="15365" name="Rectangle 4">
            <a:extLst>
              <a:ext uri="{FF2B5EF4-FFF2-40B4-BE49-F238E27FC236}">
                <a16:creationId xmlns:a16="http://schemas.microsoft.com/office/drawing/2014/main" id="{3466BA2A-8613-4051-B457-B39178A6B2CB}"/>
              </a:ext>
            </a:extLst>
          </p:cNvPr>
          <p:cNvSpPr>
            <a:spLocks noGrp="1" noChangeArrowheads="1"/>
          </p:cNvSpPr>
          <p:nvPr>
            <p:ph type="body" idx="1"/>
          </p:nvPr>
        </p:nvSpPr>
        <p:spPr>
          <a:xfrm>
            <a:off x="2208213" y="1557338"/>
            <a:ext cx="7772400" cy="381000"/>
          </a:xfrm>
          <a:noFill/>
        </p:spPr>
        <p:txBody>
          <a:bodyPr/>
          <a:lstStyle/>
          <a:p>
            <a:pPr algn="ctr">
              <a:buFontTx/>
              <a:buNone/>
            </a:pPr>
            <a:r>
              <a:rPr lang="en-GB" altLang="en-US" sz="2000" dirty="0"/>
              <a:t>Date:</a:t>
            </a:r>
            <a:r>
              <a:rPr lang="en-GB" altLang="en-US" sz="2000" b="0" dirty="0"/>
              <a:t> 2022-08-30</a:t>
            </a:r>
          </a:p>
        </p:txBody>
      </p:sp>
      <p:sp>
        <p:nvSpPr>
          <p:cNvPr id="15366" name="Rectangle 6">
            <a:extLst>
              <a:ext uri="{FF2B5EF4-FFF2-40B4-BE49-F238E27FC236}">
                <a16:creationId xmlns:a16="http://schemas.microsoft.com/office/drawing/2014/main" id="{C9C6A8D3-4ECD-4F1E-9815-52E4EF192C6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15368" name="Object 5">
            <a:extLst>
              <a:ext uri="{FF2B5EF4-FFF2-40B4-BE49-F238E27FC236}">
                <a16:creationId xmlns:a16="http://schemas.microsoft.com/office/drawing/2014/main" id="{F5163E98-425C-4593-9D48-97ED102A4E30}"/>
              </a:ext>
            </a:extLst>
          </p:cNvPr>
          <p:cNvGraphicFramePr>
            <a:graphicFrameLocks noChangeAspect="1"/>
          </p:cNvGraphicFramePr>
          <p:nvPr>
            <p:extLst>
              <p:ext uri="{D42A27DB-BD31-4B8C-83A1-F6EECF244321}">
                <p14:modId xmlns:p14="http://schemas.microsoft.com/office/powerpoint/2010/main" val="2171940991"/>
              </p:ext>
            </p:extLst>
          </p:nvPr>
        </p:nvGraphicFramePr>
        <p:xfrm>
          <a:off x="1892300" y="2586038"/>
          <a:ext cx="8085138" cy="2330450"/>
        </p:xfrm>
        <a:graphic>
          <a:graphicData uri="http://schemas.openxmlformats.org/presentationml/2006/ole">
            <mc:AlternateContent xmlns:mc="http://schemas.openxmlformats.org/markup-compatibility/2006">
              <mc:Choice xmlns:v="urn:schemas-microsoft-com:vml" Requires="v">
                <p:oleObj name="Document" r:id="rId3" imgW="8127419" imgH="2348745" progId="Word.Document.8">
                  <p:embed/>
                </p:oleObj>
              </mc:Choice>
              <mc:Fallback>
                <p:oleObj name="Document" r:id="rId3" imgW="8127419" imgH="2348745" progId="Word.Document.8">
                  <p:embed/>
                  <p:pic>
                    <p:nvPicPr>
                      <p:cNvPr id="15368" name="Object 5">
                        <a:extLst>
                          <a:ext uri="{FF2B5EF4-FFF2-40B4-BE49-F238E27FC236}">
                            <a16:creationId xmlns:a16="http://schemas.microsoft.com/office/drawing/2014/main" id="{F5163E98-425C-4593-9D48-97ED102A4E30}"/>
                          </a:ext>
                        </a:extLst>
                      </p:cNvPr>
                      <p:cNvPicPr>
                        <a:picLocks noChangeAspect="1" noChangeArrowheads="1"/>
                      </p:cNvPicPr>
                      <p:nvPr/>
                    </p:nvPicPr>
                    <p:blipFill>
                      <a:blip r:embed="rId4"/>
                      <a:srcRect/>
                      <a:stretch>
                        <a:fillRect/>
                      </a:stretch>
                    </p:blipFill>
                    <p:spPr bwMode="auto">
                      <a:xfrm>
                        <a:off x="1892300" y="2586038"/>
                        <a:ext cx="8085138"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6A4B209A-A482-5315-1FB9-170404CD80AA}"/>
              </a:ext>
            </a:extLst>
          </p:cNvPr>
          <p:cNvSpPr>
            <a:spLocks noGrp="1"/>
          </p:cNvSpPr>
          <p:nvPr>
            <p:ph type="dt" sz="half" idx="10"/>
          </p:nvPr>
        </p:nvSpPr>
        <p:spPr/>
        <p:txBody>
          <a:bodyPr/>
          <a:lstStyle/>
          <a:p>
            <a:pPr>
              <a:defRPr/>
            </a:pPr>
            <a:r>
              <a:rPr lang="en-US" altLang="en-US"/>
              <a:t>August 2022</a:t>
            </a:r>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Agenda</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Approve the minutes from last week (posted August 29, 2022)</a:t>
            </a:r>
          </a:p>
          <a:p>
            <a:pPr lvl="1"/>
            <a:r>
              <a:rPr lang="en-US" altLang="en-US" dirty="0">
                <a:hlinkClick r:id="rId2"/>
              </a:rPr>
              <a:t>18-22/104r1</a:t>
            </a:r>
            <a:endParaRPr lang="en-US" altLang="en-US" dirty="0"/>
          </a:p>
          <a:p>
            <a:r>
              <a:rPr lang="en-US" sz="2400" dirty="0"/>
              <a:t>Review the results from last week</a:t>
            </a:r>
          </a:p>
          <a:p>
            <a:r>
              <a:rPr lang="en-US" altLang="en-US" dirty="0"/>
              <a:t>Review and edit presentation for the UHR SG meeting in Waikoloa</a:t>
            </a:r>
          </a:p>
          <a:p>
            <a:pPr lvl="1"/>
            <a:r>
              <a:rPr lang="en-US" altLang="en-US" dirty="0">
                <a:hlinkClick r:id="rId3"/>
              </a:rPr>
              <a:t>11-22/1398r0</a:t>
            </a:r>
            <a:endParaRPr lang="en-US" altLang="en-US" dirty="0"/>
          </a:p>
          <a:p>
            <a:pPr lvl="1"/>
            <a:r>
              <a:rPr lang="en-US" altLang="en-US" dirty="0"/>
              <a:t>45 GHz band First Look</a:t>
            </a:r>
          </a:p>
          <a:p>
            <a:r>
              <a:rPr lang="en-US" altLang="en-US" dirty="0"/>
              <a:t>Recommendations</a:t>
            </a:r>
          </a:p>
          <a:p>
            <a:r>
              <a:rPr lang="en-US" altLang="en-US" dirty="0"/>
              <a:t>Adjourn</a:t>
            </a:r>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10</a:t>
            </a:fld>
            <a:endParaRPr lang="en-US" altLang="en-US"/>
          </a:p>
        </p:txBody>
      </p:sp>
      <p:sp>
        <p:nvSpPr>
          <p:cNvPr id="2" name="Date Placeholder 1">
            <a:extLst>
              <a:ext uri="{FF2B5EF4-FFF2-40B4-BE49-F238E27FC236}">
                <a16:creationId xmlns:a16="http://schemas.microsoft.com/office/drawing/2014/main" id="{5F576F14-80B1-88E5-DD24-14FAE62C0057}"/>
              </a:ext>
            </a:extLst>
          </p:cNvPr>
          <p:cNvSpPr>
            <a:spLocks noGrp="1"/>
          </p:cNvSpPr>
          <p:nvPr>
            <p:ph type="dt" sz="half" idx="10"/>
          </p:nvPr>
        </p:nvSpPr>
        <p:spPr/>
        <p:txBody>
          <a:bodyPr/>
          <a:lstStyle/>
          <a:p>
            <a:pPr>
              <a:defRPr/>
            </a:pPr>
            <a:r>
              <a:rPr lang="en-US" altLang="en-US"/>
              <a:t>August 2022</a:t>
            </a:r>
            <a:endParaRPr lang="en-GB" altLang="en-US" dirty="0"/>
          </a:p>
        </p:txBody>
      </p:sp>
    </p:spTree>
    <p:extLst>
      <p:ext uri="{BB962C8B-B14F-4D97-AF65-F5344CB8AC3E}">
        <p14:creationId xmlns:p14="http://schemas.microsoft.com/office/powerpoint/2010/main" val="223414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Initial Meeting Review</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Introduced the plan, its purpose, the work involved and the outcomes</a:t>
            </a:r>
          </a:p>
          <a:p>
            <a:r>
              <a:rPr lang="en-US" altLang="en-US" dirty="0"/>
              <a:t>Separated the efforts in the two band to get started, with volunteers for the two major components:</a:t>
            </a:r>
          </a:p>
          <a:p>
            <a:pPr lvl="1"/>
            <a:r>
              <a:rPr lang="en-US" altLang="en-US" dirty="0"/>
              <a:t>45 GHz: Rich Kennedy (Unlicensed Spectrum Advocates)</a:t>
            </a:r>
          </a:p>
          <a:p>
            <a:pPr lvl="1"/>
            <a:r>
              <a:rPr lang="en-US" altLang="en-US" dirty="0"/>
              <a:t>60 GHz: Hassan Yaghoobi (Intel) </a:t>
            </a:r>
          </a:p>
          <a:p>
            <a:pPr lvl="1"/>
            <a:r>
              <a:rPr lang="en-US" altLang="en-US" dirty="0"/>
              <a:t>Other: Ben Rolfe (Blind Creek Associates) – notified via email</a:t>
            </a:r>
          </a:p>
          <a:p>
            <a:pPr lvl="2"/>
            <a:r>
              <a:rPr lang="en-US" altLang="en-US" dirty="0"/>
              <a:t>Ben has a timeslot conflict</a:t>
            </a:r>
          </a:p>
          <a:p>
            <a:pPr lvl="1"/>
            <a:r>
              <a:rPr lang="en-US" altLang="en-US" dirty="0"/>
              <a:t>Additional volunteers pending approval by employers</a:t>
            </a:r>
          </a:p>
          <a:p>
            <a:r>
              <a:rPr lang="en-US" altLang="en-US" dirty="0"/>
              <a:t>Discussed presenting information about this group to the UHR SG</a:t>
            </a:r>
          </a:p>
          <a:p>
            <a:pPr lvl="1"/>
            <a:r>
              <a:rPr lang="en-US" altLang="en-US" dirty="0"/>
              <a:t>In Waikoloa or Bangkok </a:t>
            </a:r>
          </a:p>
          <a:p>
            <a:pPr lvl="1"/>
            <a:endParaRPr lang="en-US" altLang="en-US" dirty="0"/>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11</a:t>
            </a:fld>
            <a:endParaRPr lang="en-US" altLang="en-US"/>
          </a:p>
        </p:txBody>
      </p:sp>
      <p:sp>
        <p:nvSpPr>
          <p:cNvPr id="2" name="Date Placeholder 1">
            <a:extLst>
              <a:ext uri="{FF2B5EF4-FFF2-40B4-BE49-F238E27FC236}">
                <a16:creationId xmlns:a16="http://schemas.microsoft.com/office/drawing/2014/main" id="{49B76297-13B9-FBB9-070A-384BA09B8440}"/>
              </a:ext>
            </a:extLst>
          </p:cNvPr>
          <p:cNvSpPr>
            <a:spLocks noGrp="1"/>
          </p:cNvSpPr>
          <p:nvPr>
            <p:ph type="dt" sz="half" idx="10"/>
          </p:nvPr>
        </p:nvSpPr>
        <p:spPr/>
        <p:txBody>
          <a:bodyPr/>
          <a:lstStyle/>
          <a:p>
            <a:pPr>
              <a:defRPr/>
            </a:pPr>
            <a:r>
              <a:rPr lang="en-US" altLang="en-US"/>
              <a:t>August 2022</a:t>
            </a:r>
            <a:endParaRPr lang="en-GB" altLang="en-US"/>
          </a:p>
        </p:txBody>
      </p:sp>
    </p:spTree>
    <p:extLst>
      <p:ext uri="{BB962C8B-B14F-4D97-AF65-F5344CB8AC3E}">
        <p14:creationId xmlns:p14="http://schemas.microsoft.com/office/powerpoint/2010/main" val="353674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349B-F68D-4D10-C0E0-9244E127E79F}"/>
              </a:ext>
            </a:extLst>
          </p:cNvPr>
          <p:cNvSpPr>
            <a:spLocks noGrp="1"/>
          </p:cNvSpPr>
          <p:nvPr>
            <p:ph type="title"/>
          </p:nvPr>
        </p:nvSpPr>
        <p:spPr/>
        <p:txBody>
          <a:bodyPr/>
          <a:lstStyle/>
          <a:p>
            <a:r>
              <a:rPr lang="en-US" dirty="0"/>
              <a:t>Proposed Intro to the UHR SG</a:t>
            </a:r>
          </a:p>
        </p:txBody>
      </p:sp>
      <p:sp>
        <p:nvSpPr>
          <p:cNvPr id="3" name="Content Placeholder 2">
            <a:extLst>
              <a:ext uri="{FF2B5EF4-FFF2-40B4-BE49-F238E27FC236}">
                <a16:creationId xmlns:a16="http://schemas.microsoft.com/office/drawing/2014/main" id="{1BDE0E5F-9C8B-0D7E-34CE-7648EAE524A1}"/>
              </a:ext>
            </a:extLst>
          </p:cNvPr>
          <p:cNvSpPr>
            <a:spLocks noGrp="1"/>
          </p:cNvSpPr>
          <p:nvPr>
            <p:ph idx="1"/>
          </p:nvPr>
        </p:nvSpPr>
        <p:spPr/>
        <p:txBody>
          <a:bodyPr/>
          <a:lstStyle/>
          <a:p>
            <a:r>
              <a:rPr lang="en-US" dirty="0"/>
              <a:t>Preliminary document in </a:t>
            </a:r>
            <a:r>
              <a:rPr lang="en-US" dirty="0">
                <a:hlinkClick r:id="rId2"/>
              </a:rPr>
              <a:t>11-22/1398r0</a:t>
            </a:r>
            <a:endParaRPr lang="en-US" dirty="0"/>
          </a:p>
          <a:p>
            <a:r>
              <a:rPr lang="en-US" dirty="0"/>
              <a:t>Once this group approves it, will request timeslot in September</a:t>
            </a:r>
          </a:p>
          <a:p>
            <a:r>
              <a:rPr lang="en-US" dirty="0"/>
              <a:t>Comments?</a:t>
            </a:r>
          </a:p>
          <a:p>
            <a:endParaRPr lang="en-US" dirty="0"/>
          </a:p>
        </p:txBody>
      </p:sp>
      <p:sp>
        <p:nvSpPr>
          <p:cNvPr id="4" name="Date Placeholder 3">
            <a:extLst>
              <a:ext uri="{FF2B5EF4-FFF2-40B4-BE49-F238E27FC236}">
                <a16:creationId xmlns:a16="http://schemas.microsoft.com/office/drawing/2014/main" id="{8264E83E-ECF8-7D19-FAB6-422AD103012A}"/>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88BE3AC4-BA8E-ED3C-A68A-AEEE774674ED}"/>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CF6AFF71-9644-9EFC-ECD5-BBB02DA5512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12</a:t>
            </a:fld>
            <a:endParaRPr lang="en-GB" altLang="en-US"/>
          </a:p>
        </p:txBody>
      </p:sp>
    </p:spTree>
    <p:extLst>
      <p:ext uri="{BB962C8B-B14F-4D97-AF65-F5344CB8AC3E}">
        <p14:creationId xmlns:p14="http://schemas.microsoft.com/office/powerpoint/2010/main" val="277568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9910-9454-187E-F743-A04CA9F8BDB2}"/>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8E3EFD39-BA6D-CB06-438B-16478FD7B5B4}"/>
              </a:ext>
            </a:extLst>
          </p:cNvPr>
          <p:cNvSpPr>
            <a:spLocks noGrp="1"/>
          </p:cNvSpPr>
          <p:nvPr>
            <p:ph idx="1"/>
          </p:nvPr>
        </p:nvSpPr>
        <p:spPr/>
        <p:txBody>
          <a:bodyPr/>
          <a:lstStyle/>
          <a:p>
            <a:r>
              <a:rPr lang="en-US" dirty="0"/>
              <a:t>The US FCC rules are typically followed all or in part by many other regulatory domains, especially in the Americas</a:t>
            </a:r>
          </a:p>
          <a:p>
            <a:r>
              <a:rPr lang="en-US" dirty="0"/>
              <a:t>ETSI rules are typically followed all or in part by much of EMEA and Australia/New Zealand</a:t>
            </a:r>
          </a:p>
        </p:txBody>
      </p:sp>
      <p:sp>
        <p:nvSpPr>
          <p:cNvPr id="4" name="Date Placeholder 3">
            <a:extLst>
              <a:ext uri="{FF2B5EF4-FFF2-40B4-BE49-F238E27FC236}">
                <a16:creationId xmlns:a16="http://schemas.microsoft.com/office/drawing/2014/main" id="{B8777F37-057B-6852-9219-B7E50034F63E}"/>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BAFF26DA-FCA2-0869-9AB7-CCDD5C913D23}"/>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6EE1AE8D-2EC5-9FC4-4A86-32B98526653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13</a:t>
            </a:fld>
            <a:endParaRPr lang="en-GB" altLang="en-US"/>
          </a:p>
        </p:txBody>
      </p:sp>
    </p:spTree>
    <p:extLst>
      <p:ext uri="{BB962C8B-B14F-4D97-AF65-F5344CB8AC3E}">
        <p14:creationId xmlns:p14="http://schemas.microsoft.com/office/powerpoint/2010/main" val="350259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9D27-BA9E-A878-7605-142A7F7D7A86}"/>
              </a:ext>
            </a:extLst>
          </p:cNvPr>
          <p:cNvSpPr>
            <a:spLocks noGrp="1"/>
          </p:cNvSpPr>
          <p:nvPr>
            <p:ph type="title"/>
          </p:nvPr>
        </p:nvSpPr>
        <p:spPr/>
        <p:txBody>
          <a:bodyPr/>
          <a:lstStyle/>
          <a:p>
            <a:r>
              <a:rPr lang="en-US" dirty="0"/>
              <a:t>First Look: 45 GHz (42.5 – 48 GHz) ITU-R</a:t>
            </a:r>
          </a:p>
        </p:txBody>
      </p:sp>
      <p:sp>
        <p:nvSpPr>
          <p:cNvPr id="4" name="Footer Placeholder 3">
            <a:extLst>
              <a:ext uri="{FF2B5EF4-FFF2-40B4-BE49-F238E27FC236}">
                <a16:creationId xmlns:a16="http://schemas.microsoft.com/office/drawing/2014/main" id="{FC911860-1399-39C4-C1BD-19379164FE3D}"/>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5136545C-1F07-7BD0-77D5-2E5D22E31C0E}"/>
              </a:ext>
            </a:extLst>
          </p:cNvPr>
          <p:cNvSpPr>
            <a:spLocks noGrp="1"/>
          </p:cNvSpPr>
          <p:nvPr>
            <p:ph type="sldNum" sz="quarter" idx="12"/>
          </p:nvPr>
        </p:nvSpPr>
        <p:spPr>
          <a:xfrm>
            <a:off x="4594001" y="6482500"/>
            <a:ext cx="449904" cy="150937"/>
          </a:xfrm>
        </p:spPr>
        <p:txBody>
          <a:bodyPr/>
          <a:lstStyle/>
          <a:p>
            <a:pPr>
              <a:defRPr/>
            </a:pPr>
            <a:r>
              <a:rPr lang="en-GB" altLang="en-US"/>
              <a:t>Slide </a:t>
            </a:r>
            <a:fld id="{70BDA19C-3406-4C3B-948D-B5367C004F37}" type="slidenum">
              <a:rPr lang="en-GB" altLang="en-US" smtClean="0"/>
              <a:pPr>
                <a:defRPr/>
              </a:pPr>
              <a:t>14</a:t>
            </a:fld>
            <a:endParaRPr lang="en-GB" altLang="en-US"/>
          </a:p>
        </p:txBody>
      </p:sp>
      <p:sp>
        <p:nvSpPr>
          <p:cNvPr id="6" name="Date Placeholder 5">
            <a:extLst>
              <a:ext uri="{FF2B5EF4-FFF2-40B4-BE49-F238E27FC236}">
                <a16:creationId xmlns:a16="http://schemas.microsoft.com/office/drawing/2014/main" id="{452C43C3-60F8-8D1E-3F70-5FDD613B3FD7}"/>
              </a:ext>
            </a:extLst>
          </p:cNvPr>
          <p:cNvSpPr>
            <a:spLocks noGrp="1"/>
          </p:cNvSpPr>
          <p:nvPr>
            <p:ph type="dt" sz="half" idx="10"/>
          </p:nvPr>
        </p:nvSpPr>
        <p:spPr/>
        <p:txBody>
          <a:bodyPr/>
          <a:lstStyle/>
          <a:p>
            <a:pPr>
              <a:defRPr/>
            </a:pPr>
            <a:r>
              <a:rPr lang="en-US" altLang="en-US"/>
              <a:t>August 2022</a:t>
            </a:r>
            <a:endParaRPr lang="en-GB" altLang="en-US"/>
          </a:p>
        </p:txBody>
      </p:sp>
      <p:pic>
        <p:nvPicPr>
          <p:cNvPr id="8" name="Picture 7">
            <a:extLst>
              <a:ext uri="{FF2B5EF4-FFF2-40B4-BE49-F238E27FC236}">
                <a16:creationId xmlns:a16="http://schemas.microsoft.com/office/drawing/2014/main" id="{DE445FEC-A8CA-41FF-1EED-17B8E68AC108}"/>
              </a:ext>
            </a:extLst>
          </p:cNvPr>
          <p:cNvPicPr>
            <a:picLocks noChangeAspect="1"/>
          </p:cNvPicPr>
          <p:nvPr/>
        </p:nvPicPr>
        <p:blipFill>
          <a:blip r:embed="rId2"/>
          <a:stretch>
            <a:fillRect/>
          </a:stretch>
        </p:blipFill>
        <p:spPr>
          <a:xfrm>
            <a:off x="1031967" y="1753537"/>
            <a:ext cx="6226629" cy="577908"/>
          </a:xfrm>
          <a:prstGeom prst="rect">
            <a:avLst/>
          </a:prstGeom>
        </p:spPr>
      </p:pic>
      <p:pic>
        <p:nvPicPr>
          <p:cNvPr id="10" name="Picture 9">
            <a:extLst>
              <a:ext uri="{FF2B5EF4-FFF2-40B4-BE49-F238E27FC236}">
                <a16:creationId xmlns:a16="http://schemas.microsoft.com/office/drawing/2014/main" id="{7E37E034-CD2E-C881-EAE6-834C3E771F0B}"/>
              </a:ext>
            </a:extLst>
          </p:cNvPr>
          <p:cNvPicPr>
            <a:picLocks noChangeAspect="1"/>
          </p:cNvPicPr>
          <p:nvPr/>
        </p:nvPicPr>
        <p:blipFill>
          <a:blip r:embed="rId3"/>
          <a:stretch>
            <a:fillRect/>
          </a:stretch>
        </p:blipFill>
        <p:spPr>
          <a:xfrm>
            <a:off x="1025434" y="2325199"/>
            <a:ext cx="6256165" cy="2997145"/>
          </a:xfrm>
          <a:prstGeom prst="rect">
            <a:avLst/>
          </a:prstGeom>
        </p:spPr>
      </p:pic>
      <p:pic>
        <p:nvPicPr>
          <p:cNvPr id="12" name="Picture 11">
            <a:extLst>
              <a:ext uri="{FF2B5EF4-FFF2-40B4-BE49-F238E27FC236}">
                <a16:creationId xmlns:a16="http://schemas.microsoft.com/office/drawing/2014/main" id="{BAC5DC24-D0F9-A6B1-DDA3-E913203453E8}"/>
              </a:ext>
            </a:extLst>
          </p:cNvPr>
          <p:cNvPicPr>
            <a:picLocks noChangeAspect="1"/>
          </p:cNvPicPr>
          <p:nvPr/>
        </p:nvPicPr>
        <p:blipFill>
          <a:blip r:embed="rId4"/>
          <a:stretch>
            <a:fillRect/>
          </a:stretch>
        </p:blipFill>
        <p:spPr>
          <a:xfrm>
            <a:off x="1025434" y="5303638"/>
            <a:ext cx="6233162" cy="1083840"/>
          </a:xfrm>
          <a:prstGeom prst="rect">
            <a:avLst/>
          </a:prstGeom>
        </p:spPr>
      </p:pic>
      <p:sp>
        <p:nvSpPr>
          <p:cNvPr id="13" name="TextBox 12">
            <a:extLst>
              <a:ext uri="{FF2B5EF4-FFF2-40B4-BE49-F238E27FC236}">
                <a16:creationId xmlns:a16="http://schemas.microsoft.com/office/drawing/2014/main" id="{DFFC58AB-8BD4-AAC5-3E1B-2499C941FA3E}"/>
              </a:ext>
            </a:extLst>
          </p:cNvPr>
          <p:cNvSpPr txBox="1"/>
          <p:nvPr/>
        </p:nvSpPr>
        <p:spPr>
          <a:xfrm>
            <a:off x="7631876" y="1693817"/>
            <a:ext cx="3941816" cy="4175502"/>
          </a:xfrm>
          <a:prstGeom prst="rect">
            <a:avLst/>
          </a:prstGeom>
          <a:noFill/>
        </p:spPr>
        <p:txBody>
          <a:bodyPr wrap="square" rtlCol="0">
            <a:spAutoFit/>
          </a:bodyPr>
          <a:lstStyle/>
          <a:p>
            <a:pPr marL="0" marR="0" algn="just" hangingPunct="0">
              <a:spcBef>
                <a:spcPts val="400"/>
              </a:spcBef>
              <a:spcAft>
                <a:spcPts val="0"/>
              </a:spcAft>
              <a:tabLst>
                <a:tab pos="180340" algn="l"/>
                <a:tab pos="720090" algn="l"/>
                <a:tab pos="1188085" algn="l"/>
                <a:tab pos="1440180" algn="l"/>
              </a:tabLst>
            </a:pPr>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p:txBody>
      </p:sp>
    </p:spTree>
    <p:extLst>
      <p:ext uri="{BB962C8B-B14F-4D97-AF65-F5344CB8AC3E}">
        <p14:creationId xmlns:p14="http://schemas.microsoft.com/office/powerpoint/2010/main" val="314496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2B79-1337-3C48-AC1D-172B41670CD6}"/>
              </a:ext>
            </a:extLst>
          </p:cNvPr>
          <p:cNvSpPr>
            <a:spLocks noGrp="1"/>
          </p:cNvSpPr>
          <p:nvPr>
            <p:ph type="title"/>
          </p:nvPr>
        </p:nvSpPr>
        <p:spPr/>
        <p:txBody>
          <a:bodyPr/>
          <a:lstStyle/>
          <a:p>
            <a:r>
              <a:rPr lang="en-US" dirty="0"/>
              <a:t>First Look: 45 GHz (42.5 – 47.9 GHz) ITU-R [2]</a:t>
            </a:r>
          </a:p>
        </p:txBody>
      </p:sp>
      <p:sp>
        <p:nvSpPr>
          <p:cNvPr id="3" name="Content Placeholder 2">
            <a:extLst>
              <a:ext uri="{FF2B5EF4-FFF2-40B4-BE49-F238E27FC236}">
                <a16:creationId xmlns:a16="http://schemas.microsoft.com/office/drawing/2014/main" id="{69F7580B-FF44-4B31-6893-0B8F1BAD0CCA}"/>
              </a:ext>
            </a:extLst>
          </p:cNvPr>
          <p:cNvSpPr>
            <a:spLocks noGrp="1"/>
          </p:cNvSpPr>
          <p:nvPr>
            <p:ph idx="1"/>
          </p:nvPr>
        </p:nvSpPr>
        <p:spPr>
          <a:xfrm>
            <a:off x="912813" y="1989138"/>
            <a:ext cx="10363200" cy="4183062"/>
          </a:xfrm>
        </p:spPr>
        <p:txBody>
          <a:bodyPr numCol="3"/>
          <a:lstStyle/>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pPr marL="0" indent="0">
              <a:buNone/>
            </a:pPr>
            <a:r>
              <a:rPr lang="en-US" sz="900" dirty="0"/>
              <a:t>5.552</a:t>
            </a:r>
            <a:r>
              <a:rPr lang="en-US" sz="900" b="0" i="1" dirty="0"/>
              <a:t>	</a:t>
            </a:r>
            <a:r>
              <a:rPr lang="en-US" sz="900" b="0" dirty="0"/>
              <a:t>The allocation of the spectrum for the fixed-satellite service in the bands 42.5-43.5 GHz and 47.2-50.2 GHz for Earth-to-space transmission is greater than that in the band 37.5-39.5 GHz for space-to-Earth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5.553B</a:t>
            </a:r>
            <a:r>
              <a:rPr lang="en-US" sz="900" b="0" dirty="0"/>
              <a:t>	In Region 2 and Algeria, Angola, Saudi Arabia, Australia, Bahrain, Benin, Botswana, Burkina Faso, Burundi, Cameroon, Central African Rep., Comoros, Congo (Rep. of the), Korea (Rep. of), Côte d’Ivoire, Djibouti, Egypt, United Arab Emirates, Eswatini, Ethiopia, Gabon, Gambia, Ghana, Guinea, Guinea-Bissau, Equatorial Guinea, India, Iran (Islamic Republic of), Iraq, Japan, Jordan, Kenya, Kuwait, Lesotho, Liberia, Libya, Lithuania, Madagascar, Malaysia, Malawi, Mali, Morocco, Mauritius, Mauritania, Mozambique, Namibia, Niger, Nigeria, Oman, Uganda, Qatar, the Syrian Arab Republic, the Dem. Rep. of the Congo, Rwanda, Sao Tome and Principe, Senegal, Seychelles, Sierra Leone, Singapore, Slovenia, Somalia, Sudan, South Sudan, South Africa, Sweden, Tanzania, Chad, Togo, Tunisia, Zambia and Zimbabwe, the frequency band 47.2-48.2 GHz is identified for use by administrations wishing to implement International Mobile Telecommunications (IMT). This identification does not preclude the use of this frequency band by any application of the services to which it is allocated, and does not establish any priority in the Radio Regulations. Resolution 243 (WRC 19) applies.     (WRC-19)</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a:t>
            </a:r>
            <a:r>
              <a:rPr lang="en-US" sz="900" b="0" dirty="0">
                <a:effectLst/>
                <a:latin typeface="Times New Roman" panose="02020603050405020304" pitchFamily="18" charset="0"/>
                <a:ea typeface="Times New Roman" panose="02020603050405020304" pitchFamily="18" charset="0"/>
              </a:rPr>
              <a:t>[</a:t>
            </a:r>
            <a:r>
              <a:rPr lang="en-US" sz="900" b="0" i="1" dirty="0">
                <a:effectLst/>
                <a:latin typeface="Times New Roman" panose="02020603050405020304" pitchFamily="18" charset="0"/>
                <a:ea typeface="Times New Roman" panose="02020603050405020304" pitchFamily="18" charset="0"/>
              </a:rPr>
              <a:t>only showing band in range</a:t>
            </a:r>
            <a:r>
              <a:rPr lang="en-US" sz="900" b="0" dirty="0">
                <a:effectLst/>
                <a:latin typeface="Times New Roman" panose="02020603050405020304" pitchFamily="18" charset="0"/>
                <a:ea typeface="Times New Roman" panose="02020603050405020304" pitchFamily="18" charset="0"/>
              </a:rPr>
              <a:t>]</a:t>
            </a:r>
            <a:endParaRPr lang="en-US" sz="900" b="0" dirty="0"/>
          </a:p>
          <a:p>
            <a:pPr marL="0" indent="0">
              <a:buNone/>
            </a:pPr>
            <a:r>
              <a:rPr lang="en-US" sz="900" b="0" dirty="0"/>
              <a:t>	47.5-47.9 GHz	(space-to-Earth) in Region 1</a:t>
            </a:r>
          </a:p>
          <a:p>
            <a:pPr marL="0" indent="0">
              <a:buNone/>
            </a:pPr>
            <a:r>
              <a:rPr lang="en-US" sz="900" dirty="0"/>
              <a:t>5.554A</a:t>
            </a:r>
            <a:r>
              <a:rPr lang="en-US" sz="900" b="0" dirty="0"/>
              <a:t>	The use of the bands 47.5-47.9 GHz, 48.2-48.54 GHz and 49.44-50.2 GHz by the fixed-satellite service (space-to-Earth) is limited to geostationary satellites.     (WRC-03)</a:t>
            </a:r>
          </a:p>
          <a:p>
            <a:pPr marL="0" indent="0">
              <a:buNone/>
            </a:pPr>
            <a:endParaRPr lang="en-US" sz="900" b="0" dirty="0"/>
          </a:p>
        </p:txBody>
      </p:sp>
      <p:sp>
        <p:nvSpPr>
          <p:cNvPr id="4" name="Date Placeholder 3">
            <a:extLst>
              <a:ext uri="{FF2B5EF4-FFF2-40B4-BE49-F238E27FC236}">
                <a16:creationId xmlns:a16="http://schemas.microsoft.com/office/drawing/2014/main" id="{BA69F2AE-D67A-6CD1-F41D-9CB153530461}"/>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BADCD982-9168-0CED-9BEB-22E179ECB6E9}"/>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047969EC-B976-27E2-28EA-33C0B54A50E2}"/>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15</a:t>
            </a:fld>
            <a:endParaRPr lang="en-GB" altLang="en-US"/>
          </a:p>
        </p:txBody>
      </p:sp>
    </p:spTree>
    <p:extLst>
      <p:ext uri="{BB962C8B-B14F-4D97-AF65-F5344CB8AC3E}">
        <p14:creationId xmlns:p14="http://schemas.microsoft.com/office/powerpoint/2010/main" val="22935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053C-7DEC-0F12-9F88-5FD82A67C8EC}"/>
              </a:ext>
            </a:extLst>
          </p:cNvPr>
          <p:cNvSpPr>
            <a:spLocks noGrp="1"/>
          </p:cNvSpPr>
          <p:nvPr>
            <p:ph type="title"/>
          </p:nvPr>
        </p:nvSpPr>
        <p:spPr/>
        <p:txBody>
          <a:bodyPr/>
          <a:lstStyle/>
          <a:p>
            <a:r>
              <a:rPr lang="en-US" dirty="0"/>
              <a:t>The ITU-R Region Map</a:t>
            </a:r>
          </a:p>
        </p:txBody>
      </p:sp>
      <p:sp>
        <p:nvSpPr>
          <p:cNvPr id="4" name="Date Placeholder 3">
            <a:extLst>
              <a:ext uri="{FF2B5EF4-FFF2-40B4-BE49-F238E27FC236}">
                <a16:creationId xmlns:a16="http://schemas.microsoft.com/office/drawing/2014/main" id="{6367A643-E900-E62F-3964-7E043D4ED339}"/>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92295DD9-2BBD-0CCB-8723-B4C1C69EC5F5}"/>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DF450EF3-7EFE-0045-8029-743B7C4D740A}"/>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16</a:t>
            </a:fld>
            <a:endParaRPr lang="en-GB" altLang="en-US"/>
          </a:p>
        </p:txBody>
      </p:sp>
      <p:pic>
        <p:nvPicPr>
          <p:cNvPr id="7" name="Picture 6" descr="A close up of a map&#10;&#10;Description automatically generated">
            <a:extLst>
              <a:ext uri="{FF2B5EF4-FFF2-40B4-BE49-F238E27FC236}">
                <a16:creationId xmlns:a16="http://schemas.microsoft.com/office/drawing/2014/main" id="{12904906-16CA-C195-47F9-DFBEC3E6E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232" y="1634436"/>
            <a:ext cx="7006867" cy="4553585"/>
          </a:xfrm>
          <a:prstGeom prst="rect">
            <a:avLst/>
          </a:prstGeom>
        </p:spPr>
      </p:pic>
      <p:sp>
        <p:nvSpPr>
          <p:cNvPr id="9" name="TextBox 8">
            <a:extLst>
              <a:ext uri="{FF2B5EF4-FFF2-40B4-BE49-F238E27FC236}">
                <a16:creationId xmlns:a16="http://schemas.microsoft.com/office/drawing/2014/main" id="{17D4B8AD-DD92-9B16-9DE5-BC6C95138FE2}"/>
              </a:ext>
            </a:extLst>
          </p:cNvPr>
          <p:cNvSpPr txBox="1"/>
          <p:nvPr/>
        </p:nvSpPr>
        <p:spPr>
          <a:xfrm>
            <a:off x="2014861" y="6156389"/>
            <a:ext cx="6096000" cy="276999"/>
          </a:xfrm>
          <a:prstGeom prst="rect">
            <a:avLst/>
          </a:prstGeom>
          <a:noFill/>
        </p:spPr>
        <p:txBody>
          <a:bodyPr wrap="square">
            <a:spAutoFit/>
          </a:bodyPr>
          <a:lstStyle/>
          <a:p>
            <a:r>
              <a:rPr lang="en-AU" sz="1200" dirty="0">
                <a:effectLst/>
                <a:latin typeface="Times New Roman" panose="02020603050405020304" pitchFamily="18" charset="0"/>
                <a:ea typeface="Times New Roman" panose="02020603050405020304" pitchFamily="18" charset="0"/>
              </a:rPr>
              <a:t>The shaded part represents the Tropical Zones as defined in Nos. </a:t>
            </a:r>
            <a:r>
              <a:rPr lang="en-GB" sz="1200" b="1" dirty="0">
                <a:effectLst/>
                <a:latin typeface="Times New Roman" panose="02020603050405020304" pitchFamily="18" charset="0"/>
                <a:ea typeface="Times New Roman" panose="02020603050405020304" pitchFamily="18" charset="0"/>
              </a:rPr>
              <a:t>5.16</a:t>
            </a:r>
            <a:r>
              <a:rPr lang="en-AU" sz="1200" dirty="0">
                <a:effectLst/>
                <a:latin typeface="Times New Roman" panose="02020603050405020304" pitchFamily="18" charset="0"/>
                <a:ea typeface="Times New Roman" panose="02020603050405020304" pitchFamily="18" charset="0"/>
              </a:rPr>
              <a:t> to </a:t>
            </a:r>
            <a:r>
              <a:rPr lang="en-GB" sz="1200" b="1" dirty="0">
                <a:effectLst/>
                <a:latin typeface="Times New Roman" panose="02020603050405020304" pitchFamily="18" charset="0"/>
                <a:ea typeface="Times New Roman" panose="02020603050405020304" pitchFamily="18" charset="0"/>
              </a:rPr>
              <a:t>5.20</a:t>
            </a:r>
            <a:r>
              <a:rPr lang="en-AU" sz="1200" dirty="0">
                <a:effectLst/>
                <a:latin typeface="Times New Roman" panose="02020603050405020304" pitchFamily="18" charset="0"/>
                <a:ea typeface="Times New Roman" panose="02020603050405020304" pitchFamily="18" charset="0"/>
              </a:rPr>
              <a:t> and </a:t>
            </a:r>
            <a:r>
              <a:rPr lang="en-GB" sz="1200" b="1" dirty="0">
                <a:effectLst/>
                <a:latin typeface="Times New Roman" panose="02020603050405020304" pitchFamily="18" charset="0"/>
                <a:ea typeface="Times New Roman" panose="02020603050405020304" pitchFamily="18" charset="0"/>
              </a:rPr>
              <a:t>5.21</a:t>
            </a:r>
            <a:endParaRPr lang="en-US" dirty="0"/>
          </a:p>
        </p:txBody>
      </p:sp>
      <p:sp>
        <p:nvSpPr>
          <p:cNvPr id="10" name="TextBox 9">
            <a:extLst>
              <a:ext uri="{FF2B5EF4-FFF2-40B4-BE49-F238E27FC236}">
                <a16:creationId xmlns:a16="http://schemas.microsoft.com/office/drawing/2014/main" id="{2D4C0FEE-955D-5431-81F5-A3F67326DBEC}"/>
              </a:ext>
            </a:extLst>
          </p:cNvPr>
          <p:cNvSpPr txBox="1"/>
          <p:nvPr/>
        </p:nvSpPr>
        <p:spPr>
          <a:xfrm>
            <a:off x="8969829" y="2462146"/>
            <a:ext cx="2711532" cy="2308324"/>
          </a:xfrm>
          <a:prstGeom prst="rect">
            <a:avLst/>
          </a:prstGeom>
          <a:noFill/>
        </p:spPr>
        <p:txBody>
          <a:bodyPr wrap="square" rtlCol="0">
            <a:spAutoFit/>
          </a:bodyPr>
          <a:lstStyle/>
          <a:p>
            <a:r>
              <a:rPr lang="en-US" sz="900" b="1" dirty="0"/>
              <a:t>5.16 </a:t>
            </a:r>
            <a:r>
              <a:rPr lang="en-US" sz="900" dirty="0"/>
              <a:t>1) The “Tropical Zone” (see map in No. 5.2) is defined as:</a:t>
            </a:r>
          </a:p>
          <a:p>
            <a:r>
              <a:rPr lang="en-US" sz="900" b="1" dirty="0"/>
              <a:t>5.17   </a:t>
            </a:r>
            <a:r>
              <a:rPr lang="en-US" sz="900" dirty="0"/>
              <a:t>a) the whole of that area in Region 2 between the Tropics of Cancer and Capricorn;</a:t>
            </a:r>
          </a:p>
          <a:p>
            <a:r>
              <a:rPr lang="en-US" sz="900" b="1" dirty="0"/>
              <a:t>5.18   </a:t>
            </a:r>
            <a:r>
              <a:rPr lang="en-US" sz="900" dirty="0"/>
              <a:t>b) the whole of that area in Regions 1 and 3 contained between the parallels 30° North and 35° South with the addition of:</a:t>
            </a:r>
          </a:p>
          <a:p>
            <a:r>
              <a:rPr lang="en-US" sz="900" b="1" dirty="0"/>
              <a:t>5.19</a:t>
            </a:r>
            <a:r>
              <a:rPr lang="en-US" sz="900" dirty="0"/>
              <a:t>	i) The area contained between the meridians 40° East and 80° East of Greenwich and the parallels 30° North and 40° North;</a:t>
            </a:r>
          </a:p>
          <a:p>
            <a:r>
              <a:rPr lang="en-US" sz="900" b="1" dirty="0"/>
              <a:t>5.20</a:t>
            </a:r>
            <a:r>
              <a:rPr lang="en-US" sz="900" dirty="0"/>
              <a:t>	ii) that part of Libya north of parallel 30° North.</a:t>
            </a:r>
          </a:p>
          <a:p>
            <a:r>
              <a:rPr lang="en-US" sz="900" b="1" dirty="0"/>
              <a:t>5.21 </a:t>
            </a:r>
            <a:r>
              <a:rPr lang="en-US" sz="900" dirty="0"/>
              <a:t>2) In Region 2, the Tropical Zone may be extended to parallel 33° North, subject to special agreements between the countries concerned in that Region (see Article 6).</a:t>
            </a:r>
          </a:p>
        </p:txBody>
      </p:sp>
    </p:spTree>
    <p:extLst>
      <p:ext uri="{BB962C8B-B14F-4D97-AF65-F5344CB8AC3E}">
        <p14:creationId xmlns:p14="http://schemas.microsoft.com/office/powerpoint/2010/main" val="408221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D11E-893D-EF43-EF4F-2D78306E43FF}"/>
              </a:ext>
            </a:extLst>
          </p:cNvPr>
          <p:cNvSpPr>
            <a:spLocks noGrp="1"/>
          </p:cNvSpPr>
          <p:nvPr>
            <p:ph type="title"/>
          </p:nvPr>
        </p:nvSpPr>
        <p:spPr/>
        <p:txBody>
          <a:bodyPr/>
          <a:lstStyle/>
          <a:p>
            <a:r>
              <a:rPr lang="en-US" dirty="0"/>
              <a:t>First Look: 45 GHz (42.5 – 48.2 GHz) FCC</a:t>
            </a:r>
          </a:p>
        </p:txBody>
      </p:sp>
      <p:sp>
        <p:nvSpPr>
          <p:cNvPr id="4" name="Date Placeholder 3">
            <a:extLst>
              <a:ext uri="{FF2B5EF4-FFF2-40B4-BE49-F238E27FC236}">
                <a16:creationId xmlns:a16="http://schemas.microsoft.com/office/drawing/2014/main" id="{E919D411-B866-31E1-8D6D-5CF689678799}"/>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81A44EA2-4EA4-EFF3-8C24-6779A1D22BF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5C8F196F-023E-9DAE-E0B3-EB52FDB92C76}"/>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17</a:t>
            </a:fld>
            <a:endParaRPr lang="en-GB" altLang="en-US"/>
          </a:p>
        </p:txBody>
      </p:sp>
      <p:pic>
        <p:nvPicPr>
          <p:cNvPr id="8" name="Picture 7">
            <a:extLst>
              <a:ext uri="{FF2B5EF4-FFF2-40B4-BE49-F238E27FC236}">
                <a16:creationId xmlns:a16="http://schemas.microsoft.com/office/drawing/2014/main" id="{BDBE16EE-81A3-B973-09DB-1936CB8370A1}"/>
              </a:ext>
            </a:extLst>
          </p:cNvPr>
          <p:cNvPicPr>
            <a:picLocks noChangeAspect="1"/>
          </p:cNvPicPr>
          <p:nvPr/>
        </p:nvPicPr>
        <p:blipFill>
          <a:blip r:embed="rId2"/>
          <a:stretch>
            <a:fillRect/>
          </a:stretch>
        </p:blipFill>
        <p:spPr>
          <a:xfrm>
            <a:off x="857795" y="1645928"/>
            <a:ext cx="7350034" cy="399024"/>
          </a:xfrm>
          <a:prstGeom prst="rect">
            <a:avLst/>
          </a:prstGeom>
        </p:spPr>
      </p:pic>
      <p:pic>
        <p:nvPicPr>
          <p:cNvPr id="10" name="Picture 9">
            <a:extLst>
              <a:ext uri="{FF2B5EF4-FFF2-40B4-BE49-F238E27FC236}">
                <a16:creationId xmlns:a16="http://schemas.microsoft.com/office/drawing/2014/main" id="{05C378C0-0F63-5686-089C-39C91C7FD3FE}"/>
              </a:ext>
            </a:extLst>
          </p:cNvPr>
          <p:cNvPicPr>
            <a:picLocks noChangeAspect="1"/>
          </p:cNvPicPr>
          <p:nvPr/>
        </p:nvPicPr>
        <p:blipFill>
          <a:blip r:embed="rId3"/>
          <a:stretch>
            <a:fillRect/>
          </a:stretch>
        </p:blipFill>
        <p:spPr>
          <a:xfrm>
            <a:off x="840378" y="1950341"/>
            <a:ext cx="7345679" cy="4491450"/>
          </a:xfrm>
          <a:prstGeom prst="rect">
            <a:avLst/>
          </a:prstGeom>
        </p:spPr>
      </p:pic>
      <p:sp>
        <p:nvSpPr>
          <p:cNvPr id="11" name="TextBox 10">
            <a:extLst>
              <a:ext uri="{FF2B5EF4-FFF2-40B4-BE49-F238E27FC236}">
                <a16:creationId xmlns:a16="http://schemas.microsoft.com/office/drawing/2014/main" id="{27CA4211-F7C4-3E33-6E5F-876128AC9186}"/>
              </a:ext>
            </a:extLst>
          </p:cNvPr>
          <p:cNvSpPr txBox="1"/>
          <p:nvPr/>
        </p:nvSpPr>
        <p:spPr>
          <a:xfrm>
            <a:off x="8329749" y="1645928"/>
            <a:ext cx="3213462" cy="4662815"/>
          </a:xfrm>
          <a:prstGeom prst="rect">
            <a:avLst/>
          </a:prstGeom>
          <a:noFill/>
        </p:spPr>
        <p:txBody>
          <a:bodyPr wrap="square" rtlCol="0">
            <a:spAutoFit/>
          </a:bodyPr>
          <a:lstStyle/>
          <a:p>
            <a:r>
              <a:rPr lang="en-US" sz="900" b="1" dirty="0"/>
              <a:t>5.552</a:t>
            </a:r>
            <a:r>
              <a:rPr lang="en-US" sz="90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r>
              <a:rPr lang="en-US" sz="900" b="1" dirty="0"/>
              <a:t>5.149</a:t>
            </a:r>
            <a:r>
              <a:rPr lang="en-US" sz="900" dirty="0"/>
              <a:t>  In making assignments to stations of other services to which the bands:</a:t>
            </a:r>
          </a:p>
          <a:p>
            <a:r>
              <a:rPr lang="en-US" sz="900" dirty="0"/>
              <a:t>	42.5-43.5 GHz</a:t>
            </a:r>
          </a:p>
          <a:p>
            <a:r>
              <a:rPr lang="en-US" sz="900" b="1" dirty="0"/>
              <a:t>5.547</a:t>
            </a:r>
            <a:r>
              <a:rPr lang="en-US" sz="900" dirty="0"/>
              <a:t>  The bands 31.8-33.4 GHz, 37-40 GHz, 40.5-43.5 GHz, 51.4-52.6 GHz, 55.78-59 GHz and 64 66 GHz are available for high-density applications in the fixed service (see Resolution 75 (WRC 12)).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(FCC)</a:t>
            </a:r>
          </a:p>
          <a:p>
            <a:r>
              <a:rPr lang="en-US" sz="900" b="1" dirty="0"/>
              <a:t>US342</a:t>
            </a:r>
            <a:r>
              <a:rPr lang="en-US" sz="900" dirty="0"/>
              <a:t>  In making assignments to stations of other services to which the bands:</a:t>
            </a:r>
          </a:p>
          <a:p>
            <a:r>
              <a:rPr lang="en-US" sz="900" dirty="0"/>
              <a:t>            42.77-42.87 GHz, 43.07-43.17 GHz, 43.37-43.47 GHz</a:t>
            </a:r>
          </a:p>
          <a:p>
            <a:r>
              <a:rPr lang="en-US" sz="900" b="1" dirty="0"/>
              <a:t>5.553</a:t>
            </a:r>
            <a:r>
              <a:rPr lang="en-US" sz="900" dirty="0"/>
              <a:t>  In the bands 43.5-47 GHz and 66-71 GHz, stations in the land mobile service may be operated subject to not causing harmful interference to the space radiocommunication services to which these bands are allocated (see No. 5.43).</a:t>
            </a:r>
          </a:p>
          <a:p>
            <a:r>
              <a:rPr lang="en-US" sz="900" b="1" dirty="0"/>
              <a:t>5.554 </a:t>
            </a:r>
            <a:r>
              <a:rPr lang="en-US" sz="900" dirty="0"/>
              <a:t> In the bands 43.5-47 GHz, 66-71 GHz, 95-100 GHz, 123-130 GHz, 191.8-200 GHz and 252 265 GHz, satellite links connecting land stations at specified fixed points are also authorized when used in conjunction with the mobile-satellite service or the radionavigation-satellite service.</a:t>
            </a:r>
          </a:p>
        </p:txBody>
      </p:sp>
    </p:spTree>
    <p:extLst>
      <p:ext uri="{BB962C8B-B14F-4D97-AF65-F5344CB8AC3E}">
        <p14:creationId xmlns:p14="http://schemas.microsoft.com/office/powerpoint/2010/main" val="366195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D3FE-1AF2-6335-1E3B-314232CE4627}"/>
              </a:ext>
            </a:extLst>
          </p:cNvPr>
          <p:cNvSpPr>
            <a:spLocks noGrp="1"/>
          </p:cNvSpPr>
          <p:nvPr>
            <p:ph type="title"/>
          </p:nvPr>
        </p:nvSpPr>
        <p:spPr/>
        <p:txBody>
          <a:bodyPr/>
          <a:lstStyle/>
          <a:p>
            <a:r>
              <a:rPr lang="en-US" dirty="0"/>
              <a:t>First Look: 45 GHz (42.5 – 48.2 GHz) FCC [2]</a:t>
            </a:r>
          </a:p>
        </p:txBody>
      </p:sp>
      <p:sp>
        <p:nvSpPr>
          <p:cNvPr id="3" name="Content Placeholder 2">
            <a:extLst>
              <a:ext uri="{FF2B5EF4-FFF2-40B4-BE49-F238E27FC236}">
                <a16:creationId xmlns:a16="http://schemas.microsoft.com/office/drawing/2014/main" id="{EC12BA4B-690E-2621-7B64-37EDD3969E2F}"/>
              </a:ext>
            </a:extLst>
          </p:cNvPr>
          <p:cNvSpPr>
            <a:spLocks noGrp="1"/>
          </p:cNvSpPr>
          <p:nvPr>
            <p:ph idx="1"/>
          </p:nvPr>
        </p:nvSpPr>
        <p:spPr/>
        <p:txBody>
          <a:bodyPr numCol="3"/>
          <a:lstStyle/>
          <a:p>
            <a:pPr marL="0" indent="0">
              <a:buNone/>
            </a:pPr>
            <a:r>
              <a:rPr lang="en-US" sz="900" dirty="0"/>
              <a:t>5.552 </a:t>
            </a:r>
            <a:r>
              <a:rPr lang="en-US" sz="900" b="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5.552A</a:t>
            </a:r>
            <a:r>
              <a:rPr lang="en-US" sz="900" b="0" dirty="0"/>
              <a:t>  The allocation to the fixed service in the bands 47.2-47.5 GHz and 47.9-48.2 GHz is designated for use by high altitude platform stations.  The use of the bands 47.2-47.5 GHz and 47.9 48.2 GHz is subject to the provisions of Resolution 122 (</a:t>
            </a:r>
            <a:r>
              <a:rPr lang="en-US" sz="900" b="0" dirty="0" err="1"/>
              <a:t>Rev.WRC</a:t>
            </a:r>
            <a:r>
              <a:rPr lang="en-US" sz="900" b="0" dirty="0"/>
              <a:t> 07).  (WRC-07)</a:t>
            </a:r>
          </a:p>
          <a:p>
            <a:pPr marL="0" indent="0">
              <a:buNone/>
            </a:pPr>
            <a:r>
              <a:rPr lang="en-US" sz="900" dirty="0"/>
              <a:t>5.554A</a:t>
            </a:r>
            <a:r>
              <a:rPr lang="en-US" sz="900" b="0" dirty="0"/>
              <a:t>  The use of the bands 47.5-47.9 GHz, 48.2-48.54 GHz and 49.44-50.2 GHz by the fixed-satellite service (space-to-Earth) is limited to geostationary satellites.</a:t>
            </a:r>
          </a:p>
          <a:p>
            <a:pPr marL="0" indent="0">
              <a:buNone/>
            </a:pPr>
            <a:r>
              <a:rPr lang="en-US" sz="900" dirty="0"/>
              <a:t>US297</a:t>
            </a:r>
            <a:r>
              <a:rPr lang="en-US" sz="900" b="0" dirty="0"/>
              <a:t>  The bands 47.2-49.2 GHz and 81-82.5 GHz are also available for feeder links for the broadcasting-satellite service.</a:t>
            </a:r>
          </a:p>
          <a:p>
            <a:pPr marL="0" indent="0">
              <a:buNone/>
            </a:pPr>
            <a:r>
              <a:rPr lang="en-US" sz="900" dirty="0"/>
              <a:t>NG65</a:t>
            </a:r>
            <a:r>
              <a:rPr lang="en-US" sz="900" b="0" dirty="0"/>
              <a:t>  In the bands 24.75-25.25 GHz, 47.2-48.2 GHz, and 50.4-51.4 GHz, stations in the fixed and mobile services may not claim protection from individually licensed earth stations authorized pursuant to 47 CFR 25.136.  However, nothing in this footnote shall limit the right of Upper Microwave Flexible Use Service licensees to operate in conformance with the technical rules contained in 47 CFR part 30.  The Commission reserves the right to monitor developments and to undertake further action concerning interference between Upper Microwave Flexible Use Service and Fixed-Satellite Service, including aggregate interference to satellite receivers, if appropriate.</a:t>
            </a:r>
          </a:p>
        </p:txBody>
      </p:sp>
      <p:sp>
        <p:nvSpPr>
          <p:cNvPr id="4" name="Date Placeholder 3">
            <a:extLst>
              <a:ext uri="{FF2B5EF4-FFF2-40B4-BE49-F238E27FC236}">
                <a16:creationId xmlns:a16="http://schemas.microsoft.com/office/drawing/2014/main" id="{C97D0D32-9EC0-A84B-156D-BAEFE6E3332D}"/>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F06B76BA-C5D0-FC6C-13D7-40ECF84C445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4C238243-D8A1-26BF-A6F0-735288F442A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18</a:t>
            </a:fld>
            <a:endParaRPr lang="en-GB" altLang="en-US"/>
          </a:p>
        </p:txBody>
      </p:sp>
    </p:spTree>
    <p:extLst>
      <p:ext uri="{BB962C8B-B14F-4D97-AF65-F5344CB8AC3E}">
        <p14:creationId xmlns:p14="http://schemas.microsoft.com/office/powerpoint/2010/main" val="392339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BD1C-B0AC-DE91-BA91-60C266FF1066}"/>
              </a:ext>
            </a:extLst>
          </p:cNvPr>
          <p:cNvSpPr>
            <a:spLocks noGrp="1"/>
          </p:cNvSpPr>
          <p:nvPr>
            <p:ph type="title"/>
          </p:nvPr>
        </p:nvSpPr>
        <p:spPr/>
        <p:txBody>
          <a:bodyPr/>
          <a:lstStyle/>
          <a:p>
            <a:r>
              <a:rPr lang="en-US" dirty="0"/>
              <a:t>First Look: 45 GHz (42.5 – 47.9 GHz) ECC</a:t>
            </a:r>
          </a:p>
        </p:txBody>
      </p:sp>
      <p:sp>
        <p:nvSpPr>
          <p:cNvPr id="4" name="Date Placeholder 3">
            <a:extLst>
              <a:ext uri="{FF2B5EF4-FFF2-40B4-BE49-F238E27FC236}">
                <a16:creationId xmlns:a16="http://schemas.microsoft.com/office/drawing/2014/main" id="{2279593F-B662-0E65-D996-68F42A74C934}"/>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40928359-15DB-0E7E-708A-7853FCBF0146}"/>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25EBDC19-CD97-C4AC-20D0-BD61122458CD}"/>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19</a:t>
            </a:fld>
            <a:endParaRPr lang="en-GB" altLang="en-US"/>
          </a:p>
        </p:txBody>
      </p:sp>
      <p:pic>
        <p:nvPicPr>
          <p:cNvPr id="8" name="Picture 7">
            <a:extLst>
              <a:ext uri="{FF2B5EF4-FFF2-40B4-BE49-F238E27FC236}">
                <a16:creationId xmlns:a16="http://schemas.microsoft.com/office/drawing/2014/main" id="{6543C187-0BFF-595E-ED91-1D9690FFAC95}"/>
              </a:ext>
            </a:extLst>
          </p:cNvPr>
          <p:cNvPicPr>
            <a:picLocks noChangeAspect="1"/>
          </p:cNvPicPr>
          <p:nvPr/>
        </p:nvPicPr>
        <p:blipFill>
          <a:blip r:embed="rId2"/>
          <a:stretch>
            <a:fillRect/>
          </a:stretch>
        </p:blipFill>
        <p:spPr>
          <a:xfrm>
            <a:off x="589808" y="1605757"/>
            <a:ext cx="6479969" cy="261387"/>
          </a:xfrm>
          <a:prstGeom prst="rect">
            <a:avLst/>
          </a:prstGeom>
        </p:spPr>
      </p:pic>
      <p:pic>
        <p:nvPicPr>
          <p:cNvPr id="10" name="Picture 9">
            <a:extLst>
              <a:ext uri="{FF2B5EF4-FFF2-40B4-BE49-F238E27FC236}">
                <a16:creationId xmlns:a16="http://schemas.microsoft.com/office/drawing/2014/main" id="{628F5E51-273F-F29C-96F1-4CC9CFB863CA}"/>
              </a:ext>
            </a:extLst>
          </p:cNvPr>
          <p:cNvPicPr>
            <a:picLocks noChangeAspect="1"/>
          </p:cNvPicPr>
          <p:nvPr/>
        </p:nvPicPr>
        <p:blipFill>
          <a:blip r:embed="rId3"/>
          <a:stretch>
            <a:fillRect/>
          </a:stretch>
        </p:blipFill>
        <p:spPr>
          <a:xfrm>
            <a:off x="585840" y="1864401"/>
            <a:ext cx="6381017" cy="1221257"/>
          </a:xfrm>
          <a:prstGeom prst="rect">
            <a:avLst/>
          </a:prstGeom>
        </p:spPr>
      </p:pic>
      <p:pic>
        <p:nvPicPr>
          <p:cNvPr id="16" name="Picture 15">
            <a:extLst>
              <a:ext uri="{FF2B5EF4-FFF2-40B4-BE49-F238E27FC236}">
                <a16:creationId xmlns:a16="http://schemas.microsoft.com/office/drawing/2014/main" id="{03442E01-52B0-B517-6A6F-39B49A51B1D0}"/>
              </a:ext>
            </a:extLst>
          </p:cNvPr>
          <p:cNvPicPr>
            <a:picLocks noChangeAspect="1"/>
          </p:cNvPicPr>
          <p:nvPr/>
        </p:nvPicPr>
        <p:blipFill>
          <a:blip r:embed="rId4"/>
          <a:stretch>
            <a:fillRect/>
          </a:stretch>
        </p:blipFill>
        <p:spPr>
          <a:xfrm>
            <a:off x="585840" y="3124982"/>
            <a:ext cx="6270181" cy="574733"/>
          </a:xfrm>
          <a:prstGeom prst="rect">
            <a:avLst/>
          </a:prstGeom>
        </p:spPr>
      </p:pic>
      <p:pic>
        <p:nvPicPr>
          <p:cNvPr id="18" name="Picture 17">
            <a:extLst>
              <a:ext uri="{FF2B5EF4-FFF2-40B4-BE49-F238E27FC236}">
                <a16:creationId xmlns:a16="http://schemas.microsoft.com/office/drawing/2014/main" id="{E0C89484-D05C-7AF5-89A0-D3CD45C011C2}"/>
              </a:ext>
            </a:extLst>
          </p:cNvPr>
          <p:cNvPicPr>
            <a:picLocks noChangeAspect="1"/>
          </p:cNvPicPr>
          <p:nvPr/>
        </p:nvPicPr>
        <p:blipFill>
          <a:blip r:embed="rId5"/>
          <a:stretch>
            <a:fillRect/>
          </a:stretch>
        </p:blipFill>
        <p:spPr>
          <a:xfrm>
            <a:off x="585840" y="3693244"/>
            <a:ext cx="6456638" cy="2117294"/>
          </a:xfrm>
          <a:prstGeom prst="rect">
            <a:avLst/>
          </a:prstGeom>
        </p:spPr>
      </p:pic>
      <p:pic>
        <p:nvPicPr>
          <p:cNvPr id="20" name="Picture 19">
            <a:extLst>
              <a:ext uri="{FF2B5EF4-FFF2-40B4-BE49-F238E27FC236}">
                <a16:creationId xmlns:a16="http://schemas.microsoft.com/office/drawing/2014/main" id="{214846C5-6487-A494-AF47-9618D3ED51BF}"/>
              </a:ext>
            </a:extLst>
          </p:cNvPr>
          <p:cNvPicPr>
            <a:picLocks noChangeAspect="1"/>
          </p:cNvPicPr>
          <p:nvPr/>
        </p:nvPicPr>
        <p:blipFill>
          <a:blip r:embed="rId6"/>
          <a:stretch>
            <a:fillRect/>
          </a:stretch>
        </p:blipFill>
        <p:spPr>
          <a:xfrm>
            <a:off x="585840" y="5785641"/>
            <a:ext cx="7081889" cy="134119"/>
          </a:xfrm>
          <a:prstGeom prst="rect">
            <a:avLst/>
          </a:prstGeom>
        </p:spPr>
      </p:pic>
      <p:pic>
        <p:nvPicPr>
          <p:cNvPr id="22" name="Picture 21">
            <a:extLst>
              <a:ext uri="{FF2B5EF4-FFF2-40B4-BE49-F238E27FC236}">
                <a16:creationId xmlns:a16="http://schemas.microsoft.com/office/drawing/2014/main" id="{5295EB8B-0E41-FA43-48D6-E0C0A71A7090}"/>
              </a:ext>
            </a:extLst>
          </p:cNvPr>
          <p:cNvPicPr>
            <a:picLocks noChangeAspect="1"/>
          </p:cNvPicPr>
          <p:nvPr/>
        </p:nvPicPr>
        <p:blipFill>
          <a:blip r:embed="rId7"/>
          <a:stretch>
            <a:fillRect/>
          </a:stretch>
        </p:blipFill>
        <p:spPr>
          <a:xfrm>
            <a:off x="609582" y="5901810"/>
            <a:ext cx="6357275" cy="495476"/>
          </a:xfrm>
          <a:prstGeom prst="rect">
            <a:avLst/>
          </a:prstGeom>
        </p:spPr>
      </p:pic>
      <p:sp>
        <p:nvSpPr>
          <p:cNvPr id="24" name="TextBox 23">
            <a:extLst>
              <a:ext uri="{FF2B5EF4-FFF2-40B4-BE49-F238E27FC236}">
                <a16:creationId xmlns:a16="http://schemas.microsoft.com/office/drawing/2014/main" id="{0E848994-DC21-0D61-44A6-CA3FD7BFF156}"/>
              </a:ext>
            </a:extLst>
          </p:cNvPr>
          <p:cNvSpPr txBox="1"/>
          <p:nvPr/>
        </p:nvSpPr>
        <p:spPr>
          <a:xfrm>
            <a:off x="7259782" y="1864401"/>
            <a:ext cx="3871356" cy="4488408"/>
          </a:xfrm>
          <a:prstGeom prst="rect">
            <a:avLst/>
          </a:prstGeom>
          <a:noFill/>
        </p:spPr>
        <p:txBody>
          <a:bodyPr wrap="square" rtlCol="0">
            <a:spAutoFit/>
          </a:bodyPr>
          <a:lstStyle/>
          <a:p>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indent="0">
              <a:buNone/>
            </a:pPr>
            <a:r>
              <a:rPr lang="en-US" sz="900" b="1"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indent="0">
              <a:buNone/>
            </a:pPr>
            <a:endParaRPr lang="en-US" sz="900" b="0" dirty="0"/>
          </a:p>
        </p:txBody>
      </p:sp>
    </p:spTree>
    <p:extLst>
      <p:ext uri="{BB962C8B-B14F-4D97-AF65-F5344CB8AC3E}">
        <p14:creationId xmlns:p14="http://schemas.microsoft.com/office/powerpoint/2010/main" val="319746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0853FF92-6C03-4C01-8EBB-91B1DBBC8414}"/>
              </a:ext>
            </a:extLst>
          </p:cNvPr>
          <p:cNvSpPr>
            <a:spLocks noGrp="1"/>
          </p:cNvSpPr>
          <p:nvPr>
            <p:ph type="sldNum" sz="quarter" idx="12"/>
          </p:nvPr>
        </p:nvSpPr>
        <p:spPr>
          <a:xfrm>
            <a:off x="5878513"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FFDFC3D-7886-42A4-9FD0-C44B470DE9E3}" type="slidenum">
              <a:rPr lang="en-GB" altLang="en-US" sz="1200" b="0" smtClean="0"/>
              <a:pPr>
                <a:spcBef>
                  <a:spcPct val="0"/>
                </a:spcBef>
                <a:buFontTx/>
                <a:buNone/>
              </a:pPr>
              <a:t>2</a:t>
            </a:fld>
            <a:endParaRPr lang="en-GB" altLang="en-US" sz="1200" b="0"/>
          </a:p>
        </p:txBody>
      </p:sp>
      <p:sp>
        <p:nvSpPr>
          <p:cNvPr id="17411" name="Rectangle 2">
            <a:extLst>
              <a:ext uri="{FF2B5EF4-FFF2-40B4-BE49-F238E27FC236}">
                <a16:creationId xmlns:a16="http://schemas.microsoft.com/office/drawing/2014/main" id="{5302AC22-707D-476E-AF8B-149A2820167B}"/>
              </a:ext>
            </a:extLst>
          </p:cNvPr>
          <p:cNvSpPr>
            <a:spLocks noGrp="1" noChangeArrowheads="1"/>
          </p:cNvSpPr>
          <p:nvPr>
            <p:ph type="title" idx="4294967295"/>
          </p:nvPr>
        </p:nvSpPr>
        <p:spPr>
          <a:noFill/>
        </p:spPr>
        <p:txBody>
          <a:bodyPr/>
          <a:lstStyle/>
          <a:p>
            <a:r>
              <a:rPr lang="en-GB" altLang="en-US"/>
              <a:t>Abstract</a:t>
            </a:r>
          </a:p>
        </p:txBody>
      </p:sp>
      <p:sp>
        <p:nvSpPr>
          <p:cNvPr id="17414" name="Footer Placeholder 4">
            <a:extLst>
              <a:ext uri="{FF2B5EF4-FFF2-40B4-BE49-F238E27FC236}">
                <a16:creationId xmlns:a16="http://schemas.microsoft.com/office/drawing/2014/main" id="{9677A13B-8CCE-49A1-A327-551272E15F42}"/>
              </a:ext>
            </a:extLst>
          </p:cNvPr>
          <p:cNvSpPr>
            <a:spLocks noGrp="1"/>
          </p:cNvSpPr>
          <p:nvPr>
            <p:ph type="ftr" sz="quarter" idx="11"/>
          </p:nvPr>
        </p:nvSpPr>
        <p:spPr>
          <a:xfrm>
            <a:off x="9326563" y="6475413"/>
            <a:ext cx="2065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7" name="Content Placeholder 2">
            <a:extLst>
              <a:ext uri="{FF2B5EF4-FFF2-40B4-BE49-F238E27FC236}">
                <a16:creationId xmlns:a16="http://schemas.microsoft.com/office/drawing/2014/main" id="{BE289A7D-B27B-FCCC-C518-C489D8E80269}"/>
              </a:ext>
            </a:extLst>
          </p:cNvPr>
          <p:cNvSpPr txBox="1">
            <a:spLocks/>
          </p:cNvSpPr>
          <p:nvPr/>
        </p:nvSpPr>
        <p:spPr>
          <a:xfrm>
            <a:off x="1065213" y="2141538"/>
            <a:ext cx="10363200" cy="41148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buNone/>
            </a:pPr>
            <a:r>
              <a:rPr lang="en-US" sz="2000" kern="0" dirty="0"/>
              <a:t>This agenda is for the second meeting of the 802.18 </a:t>
            </a:r>
            <a:r>
              <a:rPr lang="en-US" sz="2000" kern="0" dirty="0" err="1"/>
              <a:t>mmWave</a:t>
            </a:r>
            <a:r>
              <a:rPr lang="en-US" sz="2000" kern="0" dirty="0"/>
              <a:t> Ad Hoc Committee. </a:t>
            </a:r>
            <a:endParaRPr lang="en-US" altLang="en-US" kern="0" dirty="0"/>
          </a:p>
          <a:p>
            <a:pPr lvl="1"/>
            <a:endParaRPr lang="en-US" altLang="en-US" kern="0" dirty="0"/>
          </a:p>
          <a:p>
            <a:pPr lvl="2"/>
            <a:endParaRPr lang="en-US" altLang="en-US" sz="1800" kern="0" dirty="0"/>
          </a:p>
        </p:txBody>
      </p:sp>
      <p:sp>
        <p:nvSpPr>
          <p:cNvPr id="2" name="Date Placeholder 1">
            <a:extLst>
              <a:ext uri="{FF2B5EF4-FFF2-40B4-BE49-F238E27FC236}">
                <a16:creationId xmlns:a16="http://schemas.microsoft.com/office/drawing/2014/main" id="{65123065-3A69-A19E-4DE2-8686F36D1B7D}"/>
              </a:ext>
            </a:extLst>
          </p:cNvPr>
          <p:cNvSpPr>
            <a:spLocks noGrp="1"/>
          </p:cNvSpPr>
          <p:nvPr>
            <p:ph type="dt" sz="half" idx="10"/>
          </p:nvPr>
        </p:nvSpPr>
        <p:spPr/>
        <p:txBody>
          <a:bodyPr/>
          <a:lstStyle/>
          <a:p>
            <a:pPr>
              <a:defRPr/>
            </a:pPr>
            <a:r>
              <a:rPr lang="en-US" altLang="en-US"/>
              <a:t>August 2022</a:t>
            </a:r>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821-4EEE-BEAD-0FBE-57CF87FDC582}"/>
              </a:ext>
            </a:extLst>
          </p:cNvPr>
          <p:cNvSpPr>
            <a:spLocks noGrp="1"/>
          </p:cNvSpPr>
          <p:nvPr>
            <p:ph type="title"/>
          </p:nvPr>
        </p:nvSpPr>
        <p:spPr/>
        <p:txBody>
          <a:bodyPr/>
          <a:lstStyle/>
          <a:p>
            <a:r>
              <a:rPr lang="en-US" dirty="0"/>
              <a:t>First Look: 45 GHz (42.5 – 47.9 GHz) ECC [2]</a:t>
            </a:r>
          </a:p>
        </p:txBody>
      </p:sp>
      <p:sp>
        <p:nvSpPr>
          <p:cNvPr id="3" name="Content Placeholder 2">
            <a:extLst>
              <a:ext uri="{FF2B5EF4-FFF2-40B4-BE49-F238E27FC236}">
                <a16:creationId xmlns:a16="http://schemas.microsoft.com/office/drawing/2014/main" id="{91CAFB81-26DE-71B2-231D-749A015D0A76}"/>
              </a:ext>
            </a:extLst>
          </p:cNvPr>
          <p:cNvSpPr>
            <a:spLocks noGrp="1"/>
          </p:cNvSpPr>
          <p:nvPr>
            <p:ph idx="1"/>
          </p:nvPr>
        </p:nvSpPr>
        <p:spPr/>
        <p:txBody>
          <a:bodyPr numCol="3"/>
          <a:lstStyle/>
          <a:p>
            <a:pPr marL="0" indent="0">
              <a:buNone/>
            </a:pPr>
            <a:r>
              <a:rPr lang="en-US" sz="900" b="1" dirty="0">
                <a:effectLst/>
                <a:latin typeface="Times New Roman" panose="02020603050405020304" pitchFamily="18" charset="0"/>
                <a:ea typeface="Times New Roman" panose="02020603050405020304" pitchFamily="18" charset="0"/>
              </a:rPr>
              <a:t>5.149	</a:t>
            </a:r>
            <a:r>
              <a:rPr lang="en-US" sz="900" b="0" dirty="0">
                <a:effectLst/>
                <a:latin typeface="Times New Roman" panose="02020603050405020304" pitchFamily="18" charset="0"/>
                <a:ea typeface="Times New Roman" panose="02020603050405020304" pitchFamily="18" charset="0"/>
              </a:rPr>
              <a:t>In making assignments to stations of other services to which the bands: 13360-13410 kHz, 25550-25670 kHz, 37.5-38.25 MHz, 73-74.6 MHz in Regions 1 and 3, 150.05-153 MHz in Region 1, 322-328.6 MHz, 406.1-410 MHz, 608-614 MHz in Regions 1 and 3, 1330-1400 MHz, 1610.6-1613.8 MHz, 1660-1670 MHz, 1718.8-1722.2 MHz, 2655-2690 MHz, 3260-3267 MHz, 3332-3339 MHz, 3345.8-3352.5 MHz, 4825-4835 MHz, 4950-4990 MHz, 4990-5000 MHz, 6650-6675.2 MHz, 10.6-10.68 GHz, 14.47-14.5 GHz, 22.01-22.21 GHz, 22.21-22.5 GHz, 22.81-22.86 GHz, 23.07-23.12 GHz, 31.2-31.3 GHz, 31.5-31.8 GHz in Regions 1 and 3, 36.43-36.5 GHz, 42.5-43.5 GHz, 48.94-49.04 GHz, 76-86 GHz, 92-94 GHz, 94.1-100 GHz, 102-109.5 GHz, 111.8-114.25 GHz, 128.33-128.59 GHz, 129.23-129.49 GHz, 130-134 GHz, 136-148.5 GHz, 151.5-158.5 GHz, 168.59-168.93 GHz, 171.11-171.45 GHz, 172.31-172.65 GHz, 173.52-173.85 GHz, 195.75-196.15 GHz, 209-226 GHz, 241-250 GHz, 252-275 GHz are allocated, administrations are urged to take all practicable steps to protect the radio astronomy service from harmful interference. Emissions from spaceborne or airborne stations can be particularly serious sources of interference to the radio astronomy service (see Nos. 4.5 and 4.6 and Article 29). (WRC-07)</a:t>
            </a:r>
          </a:p>
          <a:p>
            <a:pPr marL="0" indent="0">
              <a:buNone/>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a:t>
            </a:r>
            <a:r>
              <a:rPr lang="en-US" sz="900" b="0" dirty="0">
                <a:effectLst/>
                <a:latin typeface="Times New Roman" panose="02020603050405020304" pitchFamily="18" charset="0"/>
                <a:ea typeface="Times New Roman" panose="02020603050405020304" pitchFamily="18" charset="0"/>
              </a:rPr>
              <a:t>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a:p>
            <a:pPr marL="0" indent="0">
              <a:buNone/>
            </a:pPr>
            <a:endParaRPr lang="en-US" sz="900" dirty="0"/>
          </a:p>
          <a:p>
            <a:pPr marL="0" indent="0">
              <a:buNone/>
            </a:pPr>
            <a:endParaRPr lang="en-US" sz="900" dirty="0"/>
          </a:p>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effectLst/>
                <a:latin typeface="Times New Roman" panose="02020603050405020304" pitchFamily="18" charset="0"/>
                <a:ea typeface="Times New Roman" panose="02020603050405020304" pitchFamily="18" charset="0"/>
              </a:rPr>
              <a:t>ECA36</a:t>
            </a:r>
            <a:r>
              <a:rPr lang="en-US" sz="900" b="0" dirty="0">
                <a:effectLst/>
                <a:latin typeface="Times New Roman" panose="02020603050405020304" pitchFamily="18" charset="0"/>
                <a:ea typeface="Times New Roman" panose="02020603050405020304" pitchFamily="18" charset="0"/>
              </a:rPr>
              <a:t>	A frequency band, which has been harmonised by NATO and NATO member nations for military use as defined in the NATO Joint Civil/Military Frequency Agreement (NJFA) 2014. Note: NATO Joint Civil/Military Frequency Agreement (NJFA) – Extract for Public Disclosure – 14 February 2017</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17.3-17.7 GHz (space-to-Earth) in Region 1, 18.3-19.3 GHz (space-to-Earth) in Region 2, 19.7-20.2 GHz (space-to-Earth) in all Regions, 39.5-40 GHz (space-to-Earth) in Region 1, 40-40.5 GHz (space-to-Earth) in all Regions, 40.5-42 GHz (space-to-Earth) in Region 2, 47.5-47.9 GHz (space-to-Earth) in Region 1, 48.2-48.54 GHz (space-to-Earth) in Region 1, 49.44-50.2 GHz (space-to-Earth) in Region 1, and 27.5-27.82 GHz (Earth-to-space) in Region 1, 28.35-28.45 GHz (Earth-to-space) in Region 2, 28.45-28.94 GHz (Earth-to-space) in all Regions, 28.94-29.1 GHz (Earth-to-space) in Region 2 and 3, 29.25-29.46 GHz (Earth-to-space) in Region 2, 29.46-30 GHz (Earth-to-space) in all Regions, 48.2-50.2 GHz (Earth-to-space) in Region 2. ART5 – 37 – This identification does not preclude the use of these frequency bands by other fixed-satellite service applications or by other services to which these frequency bands are allocated on a co-primary basis and does not establish priority in these Radio Regulations among users of the frequency bands. Administrations should take this into account when considering regulatory provisions in relation to these frequency bands. See Resolution 143 (Rev.WRC-19). (WRC-19)</a:t>
            </a:r>
            <a:endParaRPr lang="en-US" sz="900" dirty="0"/>
          </a:p>
        </p:txBody>
      </p:sp>
      <p:sp>
        <p:nvSpPr>
          <p:cNvPr id="4" name="Date Placeholder 3">
            <a:extLst>
              <a:ext uri="{FF2B5EF4-FFF2-40B4-BE49-F238E27FC236}">
                <a16:creationId xmlns:a16="http://schemas.microsoft.com/office/drawing/2014/main" id="{5B8E846D-CECA-DBD8-44D5-39B7AF36191B}"/>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82F03B25-C245-D589-1287-44B0BFD39D1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3EE2C674-798B-7AD8-1EB6-8D7CECE769E4}"/>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20</a:t>
            </a:fld>
            <a:endParaRPr lang="en-GB" altLang="en-US"/>
          </a:p>
        </p:txBody>
      </p:sp>
    </p:spTree>
    <p:extLst>
      <p:ext uri="{BB962C8B-B14F-4D97-AF65-F5344CB8AC3E}">
        <p14:creationId xmlns:p14="http://schemas.microsoft.com/office/powerpoint/2010/main" val="115112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EB0F-6CDD-3B4D-3626-0ECCAB96F49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90D83A3-7B34-A287-66DF-EC4D7974FED6}"/>
              </a:ext>
            </a:extLst>
          </p:cNvPr>
          <p:cNvSpPr>
            <a:spLocks noGrp="1"/>
          </p:cNvSpPr>
          <p:nvPr>
            <p:ph idx="1"/>
          </p:nvPr>
        </p:nvSpPr>
        <p:spPr/>
        <p:txBody>
          <a:bodyPr/>
          <a:lstStyle/>
          <a:p>
            <a:r>
              <a:rPr lang="en-US" dirty="0"/>
              <a:t>Acquire China regulatory data for these bands</a:t>
            </a:r>
          </a:p>
          <a:p>
            <a:r>
              <a:rPr lang="en-US" dirty="0"/>
              <a:t>Begin the review looking for obvious trouble spots, i.e., allocations that we may not be able to share with</a:t>
            </a:r>
          </a:p>
          <a:p>
            <a:r>
              <a:rPr lang="en-US" dirty="0"/>
              <a:t>Add the 60 GHz band (57 – 71 GHz)</a:t>
            </a:r>
          </a:p>
          <a:p>
            <a:endParaRPr lang="en-US" dirty="0"/>
          </a:p>
        </p:txBody>
      </p:sp>
      <p:sp>
        <p:nvSpPr>
          <p:cNvPr id="4" name="Footer Placeholder 3">
            <a:extLst>
              <a:ext uri="{FF2B5EF4-FFF2-40B4-BE49-F238E27FC236}">
                <a16:creationId xmlns:a16="http://schemas.microsoft.com/office/drawing/2014/main" id="{FA53ED43-BA61-77E1-2B2A-B9B4F402457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376F5B0D-8ED2-564D-2AF7-EB3CE313284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21</a:t>
            </a:fld>
            <a:endParaRPr lang="en-GB" altLang="en-US"/>
          </a:p>
        </p:txBody>
      </p:sp>
      <p:sp>
        <p:nvSpPr>
          <p:cNvPr id="6" name="Date Placeholder 5">
            <a:extLst>
              <a:ext uri="{FF2B5EF4-FFF2-40B4-BE49-F238E27FC236}">
                <a16:creationId xmlns:a16="http://schemas.microsoft.com/office/drawing/2014/main" id="{59CBDDBC-5095-F3E7-4006-9F95B2670995}"/>
              </a:ext>
            </a:extLst>
          </p:cNvPr>
          <p:cNvSpPr>
            <a:spLocks noGrp="1"/>
          </p:cNvSpPr>
          <p:nvPr>
            <p:ph type="dt" sz="half" idx="10"/>
          </p:nvPr>
        </p:nvSpPr>
        <p:spPr/>
        <p:txBody>
          <a:bodyPr/>
          <a:lstStyle/>
          <a:p>
            <a:pPr>
              <a:defRPr/>
            </a:pPr>
            <a:r>
              <a:rPr lang="en-US" altLang="en-US"/>
              <a:t>August 2022</a:t>
            </a:r>
            <a:endParaRPr lang="en-GB" altLang="en-US"/>
          </a:p>
        </p:txBody>
      </p:sp>
    </p:spTree>
    <p:extLst>
      <p:ext uri="{BB962C8B-B14F-4D97-AF65-F5344CB8AC3E}">
        <p14:creationId xmlns:p14="http://schemas.microsoft.com/office/powerpoint/2010/main" val="360069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A7B8-7B00-9B64-2A55-9E6DFD557D0D}"/>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29E14765-E687-5973-C3A1-04BC6DF66BF6}"/>
              </a:ext>
            </a:extLst>
          </p:cNvPr>
          <p:cNvSpPr>
            <a:spLocks noGrp="1"/>
          </p:cNvSpPr>
          <p:nvPr>
            <p:ph idx="1"/>
          </p:nvPr>
        </p:nvSpPr>
        <p:spPr/>
        <p:txBody>
          <a:bodyPr/>
          <a:lstStyle/>
          <a:p>
            <a:r>
              <a:rPr lang="en-US" dirty="0"/>
              <a:t>Process</a:t>
            </a:r>
          </a:p>
          <a:p>
            <a:pPr lvl="1"/>
            <a:r>
              <a:rPr lang="en-US" dirty="0"/>
              <a:t>Two documents: 45 GHz and 60 GHz</a:t>
            </a:r>
          </a:p>
          <a:p>
            <a:pPr lvl="1"/>
            <a:r>
              <a:rPr lang="en-US" dirty="0"/>
              <a:t>Collecting information</a:t>
            </a:r>
          </a:p>
          <a:p>
            <a:pPr lvl="1"/>
            <a:r>
              <a:rPr lang="en-US" dirty="0"/>
              <a:t>Determination of complexity for global acceptance</a:t>
            </a:r>
          </a:p>
          <a:p>
            <a:r>
              <a:rPr lang="en-US" dirty="0"/>
              <a:t>Document to be the final outcomes of the studies</a:t>
            </a:r>
          </a:p>
          <a:p>
            <a:pPr lvl="1"/>
            <a:r>
              <a:rPr lang="en-US" dirty="0"/>
              <a:t>Results of studies</a:t>
            </a:r>
          </a:p>
          <a:p>
            <a:pPr lvl="1"/>
            <a:r>
              <a:rPr lang="en-US" dirty="0"/>
              <a:t>Recommendations for each band</a:t>
            </a:r>
          </a:p>
        </p:txBody>
      </p:sp>
      <p:sp>
        <p:nvSpPr>
          <p:cNvPr id="4" name="Footer Placeholder 3">
            <a:extLst>
              <a:ext uri="{FF2B5EF4-FFF2-40B4-BE49-F238E27FC236}">
                <a16:creationId xmlns:a16="http://schemas.microsoft.com/office/drawing/2014/main" id="{305B8FF1-3EE5-3C25-1CE0-A92D98C80B32}"/>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6D1DF24B-153F-6C74-4379-75EE61892945}"/>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22</a:t>
            </a:fld>
            <a:endParaRPr lang="en-GB" altLang="en-US"/>
          </a:p>
        </p:txBody>
      </p:sp>
      <p:sp>
        <p:nvSpPr>
          <p:cNvPr id="6" name="Date Placeholder 5">
            <a:extLst>
              <a:ext uri="{FF2B5EF4-FFF2-40B4-BE49-F238E27FC236}">
                <a16:creationId xmlns:a16="http://schemas.microsoft.com/office/drawing/2014/main" id="{957DFF6A-9EB3-C48D-6531-66E43E0EA4AF}"/>
              </a:ext>
            </a:extLst>
          </p:cNvPr>
          <p:cNvSpPr>
            <a:spLocks noGrp="1"/>
          </p:cNvSpPr>
          <p:nvPr>
            <p:ph type="dt" sz="half" idx="10"/>
          </p:nvPr>
        </p:nvSpPr>
        <p:spPr/>
        <p:txBody>
          <a:bodyPr/>
          <a:lstStyle/>
          <a:p>
            <a:pPr>
              <a:defRPr/>
            </a:pPr>
            <a:r>
              <a:rPr lang="en-US" altLang="en-US"/>
              <a:t>August 2022</a:t>
            </a:r>
            <a:endParaRPr lang="en-GB" altLang="en-US"/>
          </a:p>
        </p:txBody>
      </p:sp>
    </p:spTree>
    <p:extLst>
      <p:ext uri="{BB962C8B-B14F-4D97-AF65-F5344CB8AC3E}">
        <p14:creationId xmlns:p14="http://schemas.microsoft.com/office/powerpoint/2010/main" val="240273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C602-D3F8-1572-CD62-181D1775EDFB}"/>
              </a:ext>
            </a:extLst>
          </p:cNvPr>
          <p:cNvSpPr>
            <a:spLocks noGrp="1"/>
          </p:cNvSpPr>
          <p:nvPr>
            <p:ph type="title"/>
          </p:nvPr>
        </p:nvSpPr>
        <p:spPr/>
        <p:txBody>
          <a:bodyPr/>
          <a:lstStyle/>
          <a:p>
            <a:r>
              <a:rPr lang="en-US" dirty="0"/>
              <a:t>Volunteers?</a:t>
            </a:r>
          </a:p>
        </p:txBody>
      </p:sp>
      <p:sp>
        <p:nvSpPr>
          <p:cNvPr id="3" name="Content Placeholder 2">
            <a:extLst>
              <a:ext uri="{FF2B5EF4-FFF2-40B4-BE49-F238E27FC236}">
                <a16:creationId xmlns:a16="http://schemas.microsoft.com/office/drawing/2014/main" id="{99A14034-5A03-83D1-7806-4EC02590C0D7}"/>
              </a:ext>
            </a:extLst>
          </p:cNvPr>
          <p:cNvSpPr>
            <a:spLocks noGrp="1"/>
          </p:cNvSpPr>
          <p:nvPr>
            <p:ph idx="1"/>
          </p:nvPr>
        </p:nvSpPr>
        <p:spPr/>
        <p:txBody>
          <a:bodyPr/>
          <a:lstStyle/>
          <a:p>
            <a:r>
              <a:rPr lang="en-US" dirty="0"/>
              <a:t>Edward – China regulations</a:t>
            </a:r>
          </a:p>
        </p:txBody>
      </p:sp>
      <p:sp>
        <p:nvSpPr>
          <p:cNvPr id="4" name="Date Placeholder 3">
            <a:extLst>
              <a:ext uri="{FF2B5EF4-FFF2-40B4-BE49-F238E27FC236}">
                <a16:creationId xmlns:a16="http://schemas.microsoft.com/office/drawing/2014/main" id="{3BFFD01D-CF44-B8FF-E5C2-BC8D8495B134}"/>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2C6A30F3-C3C1-7ECB-00AB-04527336D68E}"/>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84E2A6E9-8D2F-28CD-6DB9-DFED9D85744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23</a:t>
            </a:fld>
            <a:endParaRPr lang="en-GB" altLang="en-US"/>
          </a:p>
        </p:txBody>
      </p:sp>
    </p:spTree>
    <p:extLst>
      <p:ext uri="{BB962C8B-B14F-4D97-AF65-F5344CB8AC3E}">
        <p14:creationId xmlns:p14="http://schemas.microsoft.com/office/powerpoint/2010/main" val="1109819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A5EE-730E-4062-AD23-D15342BA713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F00C6F2-F129-4683-95FF-87C4FAD9E9E6}"/>
              </a:ext>
            </a:extLst>
          </p:cNvPr>
          <p:cNvSpPr>
            <a:spLocks noGrp="1"/>
          </p:cNvSpPr>
          <p:nvPr>
            <p:ph idx="1"/>
          </p:nvPr>
        </p:nvSpPr>
        <p:spPr/>
        <p:txBody>
          <a:bodyPr/>
          <a:lstStyle/>
          <a:p>
            <a:r>
              <a:rPr lang="en-US" sz="2000" dirty="0"/>
              <a:t>ITU-R Radio Regulations</a:t>
            </a:r>
          </a:p>
          <a:p>
            <a:pPr lvl="1"/>
            <a:r>
              <a:rPr lang="en-US" sz="1800" dirty="0">
                <a:hlinkClick r:id="rId2"/>
              </a:rPr>
              <a:t>https://www.itu.int/pub/R-REG-RR</a:t>
            </a:r>
            <a:r>
              <a:rPr lang="en-US" sz="1800" dirty="0"/>
              <a:t> </a:t>
            </a:r>
          </a:p>
          <a:p>
            <a:r>
              <a:rPr lang="en-US" sz="2000" dirty="0"/>
              <a:t>US FCC Table of Frequencies</a:t>
            </a:r>
          </a:p>
          <a:p>
            <a:pPr lvl="1"/>
            <a:r>
              <a:rPr lang="en-US" sz="1600" dirty="0">
                <a:hlinkClick r:id="rId3"/>
              </a:rPr>
              <a:t>https://transition.fcc.gov/oet/spectrum/table/fcctable.docx</a:t>
            </a:r>
            <a:r>
              <a:rPr lang="en-US" sz="1600" dirty="0"/>
              <a:t> </a:t>
            </a:r>
          </a:p>
          <a:p>
            <a:r>
              <a:rPr lang="en-US" sz="2000" dirty="0"/>
              <a:t>European Table of Frequency Allocations</a:t>
            </a:r>
          </a:p>
          <a:p>
            <a:pPr lvl="1"/>
            <a:r>
              <a:rPr lang="en-US" sz="1600" dirty="0">
                <a:hlinkClick r:id="rId4"/>
              </a:rPr>
              <a:t>https://efis.cept.org/</a:t>
            </a:r>
            <a:r>
              <a:rPr lang="en-US" sz="1600" dirty="0"/>
              <a:t> [search by frequency, country, etc.]</a:t>
            </a:r>
          </a:p>
          <a:p>
            <a:pPr lvl="1"/>
            <a:r>
              <a:rPr lang="en-US" sz="1600" dirty="0">
                <a:hlinkClick r:id="rId5"/>
              </a:rPr>
              <a:t>https://efis.cept.org/sitecontent.jsp?sitecontent=ecatable</a:t>
            </a:r>
            <a:r>
              <a:rPr lang="en-US" sz="1600" dirty="0"/>
              <a:t> </a:t>
            </a:r>
          </a:p>
          <a:p>
            <a:r>
              <a:rPr lang="en-US" sz="2000" dirty="0"/>
              <a:t>European National Frequency Tables</a:t>
            </a:r>
          </a:p>
          <a:p>
            <a:pPr lvl="1"/>
            <a:r>
              <a:rPr lang="en-US" sz="1800" dirty="0">
                <a:hlinkClick r:id="rId6"/>
              </a:rPr>
              <a:t>https://efis.cept.org/views2/national_frequency_table.jsp</a:t>
            </a:r>
            <a:r>
              <a:rPr lang="en-US" sz="1800" dirty="0"/>
              <a:t> </a:t>
            </a:r>
          </a:p>
        </p:txBody>
      </p:sp>
      <p:sp>
        <p:nvSpPr>
          <p:cNvPr id="4" name="Footer Placeholder 3">
            <a:extLst>
              <a:ext uri="{FF2B5EF4-FFF2-40B4-BE49-F238E27FC236}">
                <a16:creationId xmlns:a16="http://schemas.microsoft.com/office/drawing/2014/main" id="{20D6BB93-E615-491A-9D0C-81BE205FB5D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852DAA84-DEB2-4EFF-B851-9BE7D4284A73}"/>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24</a:t>
            </a:fld>
            <a:endParaRPr lang="en-GB" altLang="en-US"/>
          </a:p>
        </p:txBody>
      </p:sp>
      <p:sp>
        <p:nvSpPr>
          <p:cNvPr id="6" name="Date Placeholder 5">
            <a:extLst>
              <a:ext uri="{FF2B5EF4-FFF2-40B4-BE49-F238E27FC236}">
                <a16:creationId xmlns:a16="http://schemas.microsoft.com/office/drawing/2014/main" id="{CF39E008-4D47-811E-57FC-0073ACA59BC0}"/>
              </a:ext>
            </a:extLst>
          </p:cNvPr>
          <p:cNvSpPr>
            <a:spLocks noGrp="1"/>
          </p:cNvSpPr>
          <p:nvPr>
            <p:ph type="dt" sz="half" idx="10"/>
          </p:nvPr>
        </p:nvSpPr>
        <p:spPr/>
        <p:txBody>
          <a:bodyPr/>
          <a:lstStyle/>
          <a:p>
            <a:pPr>
              <a:defRPr/>
            </a:pPr>
            <a:r>
              <a:rPr lang="en-US" altLang="en-US"/>
              <a:t>August 2022</a:t>
            </a:r>
            <a:endParaRPr lang="en-GB" altLang="en-US"/>
          </a:p>
        </p:txBody>
      </p:sp>
    </p:spTree>
    <p:extLst>
      <p:ext uri="{BB962C8B-B14F-4D97-AF65-F5344CB8AC3E}">
        <p14:creationId xmlns:p14="http://schemas.microsoft.com/office/powerpoint/2010/main" val="361004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dt"/>
          </p:nvPr>
        </p:nvSpPr>
        <p:spPr>
          <a:xfrm>
            <a:off x="912960" y="33336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9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Meeting called to order</a:t>
            </a:r>
            <a:endParaRPr lang="en-US" sz="2800" b="0" strike="noStrike" spc="-1">
              <a:solidFill>
                <a:srgbClr val="000000"/>
              </a:solidFill>
              <a:latin typeface="Arial"/>
            </a:endParaRPr>
          </a:p>
        </p:txBody>
      </p:sp>
      <p:sp>
        <p:nvSpPr>
          <p:cNvPr id="9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C334D17D-4304-4BCE-AB1F-420FDC0D5ED2}"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00" name="Rectangle 4"/>
          <p:cNvSpPr/>
          <p:nvPr/>
        </p:nvSpPr>
        <p:spPr>
          <a:xfrm>
            <a:off x="914400" y="167652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dirty="0">
              <a:latin typeface="Arial"/>
            </a:endParaRPr>
          </a:p>
          <a:p>
            <a:pPr>
              <a:lnSpc>
                <a:spcPct val="100000"/>
              </a:lnSpc>
              <a:buNone/>
            </a:pPr>
            <a:endParaRPr lang="sv-SE" sz="1800" b="0" strike="noStrike" spc="-1" dirty="0">
              <a:latin typeface="Arial"/>
            </a:endParaRPr>
          </a:p>
          <a:p>
            <a:pPr marL="285840" indent="-285840">
              <a:lnSpc>
                <a:spcPct val="100000"/>
              </a:lnSpc>
              <a:buClr>
                <a:srgbClr val="000000"/>
              </a:buClr>
              <a:buFont typeface="Arial"/>
              <a:buChar char="•"/>
            </a:pPr>
            <a:r>
              <a:rPr lang="en-US" sz="1800" b="1" strike="noStrike" spc="-1" dirty="0">
                <a:solidFill>
                  <a:srgbClr val="000000"/>
                </a:solidFill>
                <a:latin typeface="Times New Roman"/>
                <a:ea typeface="MS Gothic"/>
              </a:rPr>
              <a:t>Ad-hoc Leader:				</a:t>
            </a:r>
            <a:endParaRPr lang="sv-SE" sz="1800" b="0" strike="noStrike" spc="-1" dirty="0">
              <a:latin typeface="Arial"/>
            </a:endParaRPr>
          </a:p>
          <a:p>
            <a:pPr marL="285840" indent="-285840">
              <a:lnSpc>
                <a:spcPct val="100000"/>
              </a:lnSpc>
              <a:spcBef>
                <a:spcPts val="300"/>
              </a:spcBef>
              <a:buClr>
                <a:srgbClr val="000000"/>
              </a:buClr>
              <a:buFont typeface="Arial"/>
              <a:buChar char="•"/>
            </a:pPr>
            <a:r>
              <a:rPr lang="en-US" sz="1600" b="0" strike="noStrike" spc="-1" dirty="0">
                <a:solidFill>
                  <a:srgbClr val="000000"/>
                </a:solidFill>
                <a:latin typeface="Times New Roman"/>
                <a:ea typeface="MS Gothic"/>
              </a:rPr>
              <a:t>  Chair:  Rich Kennedy (Unlicensed Spectrum Advocates)</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Attendance:</a:t>
            </a:r>
            <a:endParaRPr lang="sv-SE" sz="1800" b="0" strike="noStrike" spc="-1" dirty="0">
              <a:latin typeface="Arial"/>
            </a:endParaRPr>
          </a:p>
          <a:p>
            <a:pPr marL="432000" lvl="1" indent="-216000">
              <a:lnSpc>
                <a:spcPct val="100000"/>
              </a:lnSpc>
              <a:spcBef>
                <a:spcPts val="1800"/>
              </a:spcBef>
              <a:buClr>
                <a:srgbClr val="000000"/>
              </a:buClr>
              <a:buSzPct val="45000"/>
              <a:buFont typeface="Wingdings" charset="2"/>
              <a:buChar char=""/>
            </a:pPr>
            <a:r>
              <a:rPr lang="en-US" sz="1600" b="0" strike="noStrike" spc="-1" dirty="0">
                <a:latin typeface="Times New Roman"/>
                <a:ea typeface="MS Gothic"/>
              </a:rPr>
              <a:t>Stuart Kerry (OK-Brit, Self)</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Secretary</a:t>
            </a:r>
            <a:endParaRPr lang="sv-SE" sz="1800" spc="-1" dirty="0">
              <a:solidFill>
                <a:srgbClr val="000000"/>
              </a:solidFill>
              <a:latin typeface="Arial"/>
              <a:ea typeface="MS Gothic"/>
            </a:endParaRPr>
          </a:p>
          <a:p>
            <a:pPr marL="743040" lvl="1" indent="-285840">
              <a:spcBef>
                <a:spcPts val="1800"/>
              </a:spcBef>
              <a:buClr>
                <a:srgbClr val="000000"/>
              </a:buClr>
              <a:buFont typeface="Arial"/>
              <a:buChar char="•"/>
            </a:pPr>
            <a:r>
              <a:rPr lang="en-US" sz="1800" strike="noStrike" spc="-1" dirty="0">
                <a:solidFill>
                  <a:srgbClr val="000000"/>
                </a:solidFill>
                <a:latin typeface="Times New Roman"/>
                <a:ea typeface="MS Gothic"/>
              </a:rPr>
              <a:t>Chair [agenda + decisions + action items]</a:t>
            </a:r>
          </a:p>
        </p:txBody>
      </p:sp>
      <p:sp>
        <p:nvSpPr>
          <p:cNvPr id="2" name="Footer Placeholder 1">
            <a:extLst>
              <a:ext uri="{FF2B5EF4-FFF2-40B4-BE49-F238E27FC236}">
                <a16:creationId xmlns:a16="http://schemas.microsoft.com/office/drawing/2014/main" id="{76BAE336-3879-252B-25BB-68050182CB09}"/>
              </a:ext>
            </a:extLst>
          </p:cNvPr>
          <p:cNvSpPr>
            <a:spLocks noGrp="1"/>
          </p:cNvSpPr>
          <p:nvPr>
            <p:ph type="ftr" sz="quarter" idx="11"/>
          </p:nvPr>
        </p:nvSpPr>
        <p:spPr/>
        <p:txBody>
          <a:bodyPr/>
          <a:lstStyle/>
          <a:p>
            <a:pPr>
              <a:defRPr/>
            </a:pPr>
            <a:r>
              <a:rPr lang="en-US"/>
              <a:t>Rich Kennedy (Unlicensed Spectrum Advocates)</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103"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IEEE 802 required notices</a:t>
            </a:r>
            <a:endParaRPr lang="en-US" sz="2800" b="0" strike="noStrike" spc="-1">
              <a:solidFill>
                <a:srgbClr val="000000"/>
              </a:solidFill>
              <a:latin typeface="Arial"/>
            </a:endParaRPr>
          </a:p>
        </p:txBody>
      </p:sp>
      <p:sp>
        <p:nvSpPr>
          <p:cNvPr id="104"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9EC1F2B6-C393-4B31-BF66-553EC4446359}"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05" name="Rectangle 4"/>
          <p:cNvSpPr/>
          <p:nvPr/>
        </p:nvSpPr>
        <p:spPr>
          <a:xfrm>
            <a:off x="914400" y="160020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spcBef>
                <a:spcPts val="601"/>
              </a:spcBef>
              <a:buClr>
                <a:srgbClr val="000000"/>
              </a:buClr>
              <a:buFont typeface="Arial"/>
              <a:buChar char="•"/>
            </a:pPr>
            <a:r>
              <a:rPr lang="en-US" sz="1800" b="1" strike="noStrike" spc="-1">
                <a:solidFill>
                  <a:srgbClr val="000000"/>
                </a:solidFill>
                <a:latin typeface="Times New Roman"/>
                <a:ea typeface="MS Gothic"/>
              </a:rPr>
              <a:t>Affiliation:  </a:t>
            </a:r>
            <a:r>
              <a:rPr lang="en-US" sz="1800" b="1" u="sng" strike="noStrike" spc="-1">
                <a:solidFill>
                  <a:srgbClr val="3333CC"/>
                </a:solidFill>
                <a:uFillTx/>
                <a:latin typeface="Times New Roman"/>
                <a:ea typeface="MS Gothic"/>
                <a:hlinkClick r:id="rId3"/>
              </a:rPr>
              <a:t>https://standards.ieee.org/faqs/affiliation/</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a:t>
            </a:r>
            <a:r>
              <a:rPr lang="en-US" sz="1600" b="0" i="1" strike="noStrike" spc="-1">
                <a:solidFill>
                  <a:srgbClr val="FF0000"/>
                </a:solidFill>
                <a:latin typeface="Times New Roman"/>
                <a:ea typeface="MS Gothic"/>
              </a:rPr>
              <a:t>Be sure to announce your name, affiliation, employer, and clients the first time you speak</a:t>
            </a:r>
            <a:r>
              <a:rPr lang="en-US" sz="1600" b="0" i="1" strike="noStrike" spc="-1">
                <a:solidFill>
                  <a:srgbClr val="000000"/>
                </a:solidFill>
                <a:latin typeface="Times New Roman"/>
                <a:ea typeface="MS Gothic"/>
              </a:rPr>
              <a:t>. </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Anti-Trust:  </a:t>
            </a:r>
            <a:r>
              <a:rPr lang="en-US" sz="1800" b="1" u="sng" strike="noStrike" spc="-1">
                <a:solidFill>
                  <a:srgbClr val="3333CC"/>
                </a:solidFill>
                <a:uFillTx/>
                <a:latin typeface="Times New Roman"/>
                <a:ea typeface="MS Gothic"/>
                <a:hlinkClick r:id="rId4"/>
              </a:rPr>
              <a:t>https://standards.ieee.org/wp-content/uploads/2022/02/antitrust.pdf</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802 WG Policies and Procedures:  </a:t>
            </a:r>
            <a:r>
              <a:rPr lang="en-US" sz="1800" b="1" u="sng" strike="noStrike" spc="-1">
                <a:solidFill>
                  <a:srgbClr val="3333CC"/>
                </a:solidFill>
                <a:uFillTx/>
                <a:latin typeface="Times New Roman"/>
                <a:ea typeface="MS Gothic"/>
                <a:hlinkClick r:id="rId5"/>
              </a:rPr>
              <a:t>http://www.ieee802.org/devdocs.shtml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Patent &amp; administration:  </a:t>
            </a:r>
            <a:r>
              <a:rPr lang="en-US" sz="1800" b="1" u="sng" strike="noStrike" spc="-1">
                <a:solidFill>
                  <a:srgbClr val="3333CC"/>
                </a:solidFill>
                <a:uFillTx/>
                <a:latin typeface="Times New Roman"/>
                <a:ea typeface="MS Gothic"/>
                <a:hlinkClick r:id="rId6"/>
              </a:rPr>
              <a:t>https://standards.ieee.org/about/sasb/patcom/materials.html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Copyright notice:  </a:t>
            </a:r>
            <a:r>
              <a:rPr lang="en-US" sz="1800" b="1" u="sng" strike="noStrike" spc="-1">
                <a:solidFill>
                  <a:srgbClr val="3333CC"/>
                </a:solidFill>
                <a:uFillTx/>
                <a:latin typeface="Times New Roman"/>
                <a:ea typeface="MS Gothic"/>
                <a:hlinkClick r:id="rId7"/>
              </a:rPr>
              <a:t>https://standards.ieee.org/faqs/copyrights/#1</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Call for essential patents &amp; copyright notice: the RR-TAG does not do standards, though all should be aware.</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SA Standards Board Operations Manual:  </a:t>
            </a:r>
            <a:r>
              <a:rPr lang="en-US" sz="1800" b="1" u="sng" strike="noStrike" spc="-1">
                <a:solidFill>
                  <a:srgbClr val="3333CC"/>
                </a:solidFill>
                <a:uFillTx/>
                <a:latin typeface="Times New Roman"/>
                <a:ea typeface="MS Gothic"/>
                <a:hlinkClick r:id="rId8"/>
              </a:rPr>
              <a:t>https://standards.ieee.org/about/policies/opman/</a:t>
            </a:r>
            <a:r>
              <a:rPr lang="en-US" sz="1800" b="1" strike="noStrike" spc="-1">
                <a:solidFill>
                  <a:srgbClr val="000000"/>
                </a:solidFill>
                <a:latin typeface="Times New Roman"/>
                <a:ea typeface="MS Gothic"/>
              </a:rPr>
              <a:t> </a:t>
            </a:r>
            <a:endParaRPr lang="sv-SE" sz="1800" b="0" strike="noStrike" spc="-1">
              <a:latin typeface="Arial"/>
            </a:endParaRPr>
          </a:p>
          <a:p>
            <a:pPr>
              <a:lnSpc>
                <a:spcPct val="100000"/>
              </a:lnSpc>
              <a:buNone/>
            </a:pPr>
            <a:endParaRPr lang="sv-SE" sz="1800" b="0" strike="noStrike" spc="-1">
              <a:latin typeface="Arial"/>
            </a:endParaRPr>
          </a:p>
        </p:txBody>
      </p:sp>
      <p:sp>
        <p:nvSpPr>
          <p:cNvPr id="2" name="Footer Placeholder 1">
            <a:extLst>
              <a:ext uri="{FF2B5EF4-FFF2-40B4-BE49-F238E27FC236}">
                <a16:creationId xmlns:a16="http://schemas.microsoft.com/office/drawing/2014/main" id="{A591F2E0-1288-EAE4-197F-2CEDB7E38D4F}"/>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10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Other Guidelines for IEEE WG Meetings</a:t>
            </a:r>
            <a:endParaRPr lang="en-US" sz="2800" b="0" strike="noStrike" spc="-1">
              <a:solidFill>
                <a:srgbClr val="000000"/>
              </a:solidFill>
              <a:latin typeface="Arial"/>
            </a:endParaRPr>
          </a:p>
        </p:txBody>
      </p:sp>
      <p:sp>
        <p:nvSpPr>
          <p:cNvPr id="10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2A04EF67-8C75-49E1-81F2-F1FB88D68AA8}"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10" name="Rectangle 4"/>
          <p:cNvSpPr/>
          <p:nvPr/>
        </p:nvSpPr>
        <p:spPr>
          <a:xfrm>
            <a:off x="914400" y="1676520"/>
            <a:ext cx="1036476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buClr>
                <a:srgbClr val="000000"/>
              </a:buClr>
              <a:buFont typeface="Arial"/>
              <a:buChar char="•"/>
            </a:pPr>
            <a:r>
              <a:rPr lang="en-US" sz="1800" b="1" strike="noStrike" spc="-1">
                <a:solidFill>
                  <a:srgbClr val="000000"/>
                </a:solidFill>
                <a:latin typeface="Times New Roman"/>
                <a:ea typeface="MS Gothic"/>
              </a:rPr>
              <a:t>All IEEE SA standards meetings shall be conducted in compliance with all applicable laws, including antitrust and competition laws. </a:t>
            </a:r>
            <a:endParaRPr lang="sv-SE" sz="18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interpretation, validity, or essentiality of patents/patent claims. </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specific license rates, terms, or conditions.</a:t>
            </a:r>
            <a:endParaRPr lang="sv-SE" sz="1600" b="0" strike="noStrike" spc="-1">
              <a:latin typeface="Arial"/>
            </a:endParaRPr>
          </a:p>
          <a:p>
            <a:pPr marL="1143000" lvl="2" indent="-228600">
              <a:lnSpc>
                <a:spcPct val="125000"/>
              </a:lnSpc>
              <a:buClr>
                <a:srgbClr val="000000"/>
              </a:buClr>
              <a:buFont typeface="Arial"/>
              <a:buChar char="•"/>
            </a:pPr>
            <a:r>
              <a:rPr lang="en-US" sz="1600" b="0" strike="noStrike" spc="-1">
                <a:solidFill>
                  <a:srgbClr val="000000"/>
                </a:solidFill>
                <a:latin typeface="Times New Roman"/>
                <a:ea typeface="MS Gothic"/>
              </a:rPr>
              <a:t>Relative costs of different technical approaches that include relative costs of patent licensing terms may be discussed in standards development meetings. </a:t>
            </a:r>
            <a:endParaRPr lang="sv-SE" sz="1600" b="0" strike="noStrike" spc="-1">
              <a:latin typeface="Arial"/>
            </a:endParaRPr>
          </a:p>
          <a:p>
            <a:pPr marL="1600200" lvl="3" indent="-228600">
              <a:lnSpc>
                <a:spcPct val="125000"/>
              </a:lnSpc>
              <a:buClr>
                <a:srgbClr val="000000"/>
              </a:buClr>
              <a:buFont typeface="Arial"/>
              <a:buChar char="•"/>
            </a:pPr>
            <a:r>
              <a:rPr lang="en-GB" sz="1600" b="1" strike="noStrike" spc="-1">
                <a:solidFill>
                  <a:srgbClr val="000000"/>
                </a:solidFill>
                <a:latin typeface="Times New Roman"/>
                <a:ea typeface="MS Gothic"/>
              </a:rPr>
              <a:t>Technical considerations remain the primary focus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or engage in the fixing of product prices, allocation of customers, or division of sales markets.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status or substance of ongoing or threatened litigation.</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be silent if inappropriate topics are discussed. </a:t>
            </a:r>
            <a:r>
              <a:rPr lang="en-US" sz="1600" b="1" u="sng" strike="noStrike" spc="-1">
                <a:solidFill>
                  <a:srgbClr val="000000"/>
                </a:solidFill>
                <a:uFillTx/>
                <a:latin typeface="Times New Roman"/>
                <a:ea typeface="MS Gothic"/>
              </a:rPr>
              <a:t>Formally object to the discussion immediately.</a:t>
            </a:r>
            <a:endParaRPr lang="sv-SE" sz="1600" b="0" strike="noStrike" spc="-1">
              <a:latin typeface="Arial"/>
            </a:endParaRPr>
          </a:p>
          <a:p>
            <a:pPr algn="ctr">
              <a:lnSpc>
                <a:spcPct val="80000"/>
              </a:lnSpc>
              <a:buNone/>
            </a:pPr>
            <a:r>
              <a:rPr lang="en-US" sz="1800" b="1" strike="noStrike" spc="-1">
                <a:solidFill>
                  <a:srgbClr val="000000"/>
                </a:solidFill>
                <a:latin typeface="Times New Roman"/>
                <a:ea typeface="MS Gothic"/>
              </a:rPr>
              <a:t>---------------------------------------------------------------   </a:t>
            </a:r>
            <a:endParaRPr lang="sv-SE" sz="1800" b="0" strike="noStrike" spc="-1">
              <a:latin typeface="Arial"/>
            </a:endParaRPr>
          </a:p>
          <a:p>
            <a:pPr algn="ctr">
              <a:lnSpc>
                <a:spcPct val="80000"/>
              </a:lnSpc>
              <a:buNone/>
            </a:pPr>
            <a:r>
              <a:rPr lang="en-US" sz="1600" b="1" strike="noStrike" spc="-1">
                <a:solidFill>
                  <a:srgbClr val="000000"/>
                </a:solidFill>
                <a:latin typeface="Times New Roman"/>
                <a:ea typeface="MS Gothic"/>
              </a:rPr>
              <a:t>For more details, see </a:t>
            </a:r>
            <a:r>
              <a:rPr lang="en-US" sz="1600" b="1" i="1" strike="noStrike" spc="-1">
                <a:solidFill>
                  <a:srgbClr val="000000"/>
                </a:solidFill>
                <a:latin typeface="Times New Roman"/>
                <a:ea typeface="MS Gothic"/>
              </a:rPr>
              <a:t>IEEE SA Standards Board Operations Manual</a:t>
            </a:r>
            <a:r>
              <a:rPr lang="en-US" sz="1600" b="1" strike="noStrike" spc="-1">
                <a:solidFill>
                  <a:srgbClr val="000000"/>
                </a:solidFill>
                <a:latin typeface="Times New Roman"/>
                <a:ea typeface="MS Gothic"/>
              </a:rPr>
              <a:t>, clause 5.3.10 and </a:t>
            </a:r>
            <a:r>
              <a:rPr lang="en-US" sz="1600" b="1" i="1" strike="noStrike" spc="-1">
                <a:solidFill>
                  <a:srgbClr val="000000"/>
                </a:solidFill>
                <a:latin typeface="Times New Roman"/>
                <a:ea typeface="MS Gothic"/>
              </a:rPr>
              <a:t>Antitrust and Competition Policy: What You Need to Know </a:t>
            </a: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3"/>
              </a:rPr>
              <a:t>https://standards.ieee.org/wp-content/uploads/2022/02/antitrust.pdf</a:t>
            </a:r>
            <a:r>
              <a:rPr lang="en-US" sz="1600" b="1" strike="noStrike" spc="-1">
                <a:solidFill>
                  <a:srgbClr val="000000"/>
                </a:solidFill>
                <a:latin typeface="Times New Roman"/>
                <a:ea typeface="MS Gothic"/>
              </a:rPr>
              <a:t>   </a:t>
            </a: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If you have questions, contact the IEEE SA Standards Board Patent Committee Administrator </a:t>
            </a: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4"/>
              </a:rPr>
              <a:t>patcom@ieee.org</a:t>
            </a:r>
            <a:r>
              <a:rPr lang="en-US" sz="1600" b="1" strike="noStrike" spc="-1">
                <a:solidFill>
                  <a:srgbClr val="000000"/>
                </a:solidFill>
                <a:latin typeface="Times New Roman"/>
                <a:ea typeface="MS Gothic"/>
              </a:rPr>
              <a:t> </a:t>
            </a:r>
            <a:b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endParaRPr lang="sv-SE" sz="1600" b="0" strike="noStrike" spc="-1">
              <a:latin typeface="Arial"/>
            </a:endParaRPr>
          </a:p>
        </p:txBody>
      </p:sp>
      <p:sp>
        <p:nvSpPr>
          <p:cNvPr id="2" name="Footer Placeholder 1">
            <a:extLst>
              <a:ext uri="{FF2B5EF4-FFF2-40B4-BE49-F238E27FC236}">
                <a16:creationId xmlns:a16="http://schemas.microsoft.com/office/drawing/2014/main" id="{DD62801F-7797-4D2A-D6F4-C589F471B949}"/>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914400" y="637920"/>
            <a:ext cx="10436760" cy="98640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 behavior in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activities is guided by</a:t>
            </a:r>
            <a:br/>
            <a:r>
              <a:rPr lang="en-US" sz="2800" b="1" strike="noStrike" spc="-7">
                <a:solidFill>
                  <a:srgbClr val="0070C0"/>
                </a:solidFill>
                <a:latin typeface="Times New Roman"/>
                <a:ea typeface="MS Gothic"/>
              </a:rPr>
              <a:t> the IEEE Codes of Ethics &amp;</a:t>
            </a:r>
            <a:r>
              <a:rPr lang="en-US" sz="2800" b="1" strike="noStrike" spc="-41">
                <a:solidFill>
                  <a:srgbClr val="0070C0"/>
                </a:solidFill>
                <a:latin typeface="Times New Roman"/>
                <a:ea typeface="MS Gothic"/>
              </a:rPr>
              <a:t> </a:t>
            </a:r>
            <a:r>
              <a:rPr lang="en-US" sz="2800" b="1" strike="noStrike" spc="-7">
                <a:solidFill>
                  <a:srgbClr val="0070C0"/>
                </a:solidFill>
                <a:latin typeface="Times New Roman"/>
                <a:ea typeface="MS Gothic"/>
              </a:rPr>
              <a:t>Conduct</a:t>
            </a:r>
            <a:endParaRPr lang="en-US" sz="2800" b="0" strike="noStrike" spc="-1">
              <a:solidFill>
                <a:srgbClr val="000000"/>
              </a:solidFill>
              <a:latin typeface="Arial"/>
            </a:endParaRPr>
          </a:p>
        </p:txBody>
      </p:sp>
      <p:sp>
        <p:nvSpPr>
          <p:cNvPr id="113" name="PlaceHolder 2"/>
          <p:cNvSpPr>
            <a:spLocks noGrp="1"/>
          </p:cNvSpPr>
          <p:nvPr>
            <p:ph/>
          </p:nvPr>
        </p:nvSpPr>
        <p:spPr>
          <a:xfrm>
            <a:off x="2208960" y="1066680"/>
            <a:ext cx="7768440" cy="4110840"/>
          </a:xfrm>
          <a:prstGeom prst="rect">
            <a:avLst/>
          </a:prstGeom>
          <a:noFill/>
          <a:ln w="9360">
            <a:noFill/>
          </a:ln>
        </p:spPr>
        <p:txBody>
          <a:bodyPr lIns="92160" tIns="46080" rIns="92160" bIns="46080" numCol="1" spcCol="0" anchor="t">
            <a:noAutofit/>
          </a:bodyPr>
          <a:lstStyle/>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14"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E3CE67AE-A26E-41A5-9CB8-605C74286647}" type="slidenum">
              <a:rPr lang="en-GB" sz="1200" b="0" strike="noStrike" spc="-1">
                <a:solidFill>
                  <a:srgbClr val="000000"/>
                </a:solidFill>
                <a:latin typeface="Times New Roman"/>
                <a:ea typeface="MS Gothic"/>
              </a:rPr>
              <a:t>6</a:t>
            </a:fld>
            <a:endParaRPr lang="sv-SE" sz="1200" b="0" strike="noStrike" spc="-1">
              <a:latin typeface="Times New Roman"/>
            </a:endParaRPr>
          </a:p>
        </p:txBody>
      </p:sp>
      <p:sp>
        <p:nvSpPr>
          <p:cNvPr id="115"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116" name="Rectangle 6"/>
          <p:cNvSpPr/>
          <p:nvPr/>
        </p:nvSpPr>
        <p:spPr>
          <a:xfrm>
            <a:off x="914400" y="1905120"/>
            <a:ext cx="10436760" cy="313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92960" indent="-180360">
              <a:lnSpc>
                <a:spcPct val="100000"/>
              </a:lnSpc>
              <a:buClr>
                <a:srgbClr val="000000"/>
              </a:buClr>
              <a:buFont typeface="Times New Roman"/>
              <a:buChar char="•"/>
              <a:tabLst>
                <a:tab pos="193680" algn="l"/>
              </a:tabLst>
            </a:pPr>
            <a:r>
              <a:rPr lang="en-US" sz="1800" b="1" strike="noStrike" spc="-7">
                <a:solidFill>
                  <a:srgbClr val="000000"/>
                </a:solidFill>
                <a:latin typeface="Times New Roman"/>
                <a:ea typeface="MS Gothic"/>
              </a:rPr>
              <a:t>All participants in IEEE SA activities are expected to adhere to the core principles underlying</a:t>
            </a:r>
            <a:r>
              <a:rPr lang="en-US" sz="1800" b="1" strike="noStrike" spc="-15">
                <a:solidFill>
                  <a:srgbClr val="000000"/>
                </a:solidFill>
                <a:latin typeface="Times New Roman"/>
                <a:ea typeface="MS Gothic"/>
              </a:rPr>
              <a:t> </a:t>
            </a:r>
            <a:r>
              <a:rPr lang="en-US" sz="1800" b="1" strike="noStrike" spc="-7">
                <a:solidFill>
                  <a:srgbClr val="000000"/>
                </a:solidFill>
                <a:latin typeface="Times New Roman"/>
                <a:ea typeface="MS Gothic"/>
              </a:rPr>
              <a:t>the:</a:t>
            </a:r>
            <a:endParaRPr lang="sv-SE" sz="1800" b="0" strike="noStrike" spc="-1">
              <a:latin typeface="Arial"/>
            </a:endParaRPr>
          </a:p>
          <a:p>
            <a:pPr marL="375120" lvl="1" indent="-181080">
              <a:lnSpc>
                <a:spcPct val="100000"/>
              </a:lnSpc>
              <a:spcBef>
                <a:spcPts val="479"/>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2"/>
              </a:rPr>
              <a:t>IEEE Code of</a:t>
            </a:r>
            <a:r>
              <a:rPr lang="en-US" sz="1600" b="0" u="heavy" strike="noStrike" spc="-52">
                <a:solidFill>
                  <a:srgbClr val="3333CC"/>
                </a:solidFill>
                <a:uFillTx/>
                <a:latin typeface="Times New Roman"/>
                <a:ea typeface="MS Gothic"/>
                <a:hlinkClick r:id="rId2"/>
              </a:rPr>
              <a:t> </a:t>
            </a:r>
            <a:r>
              <a:rPr lang="en-US" sz="1600" b="0" u="heavy" strike="noStrike" spc="-7">
                <a:solidFill>
                  <a:srgbClr val="3333CC"/>
                </a:solidFill>
                <a:uFillTx/>
                <a:latin typeface="Times New Roman"/>
                <a:ea typeface="MS Gothic"/>
                <a:hlinkClick r:id="rId2"/>
              </a:rPr>
              <a:t>Ethics</a:t>
            </a:r>
            <a:endParaRPr lang="sv-SE" sz="1600" b="0" strike="noStrike" spc="-1">
              <a:latin typeface="Arial"/>
            </a:endParaRPr>
          </a:p>
          <a:p>
            <a:pPr marL="375120" lvl="1" indent="-181080">
              <a:lnSpc>
                <a:spcPct val="100000"/>
              </a:lnSpc>
              <a:spcBef>
                <a:spcPts val="476"/>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3"/>
              </a:rPr>
              <a:t>IEEE Code of</a:t>
            </a:r>
            <a:r>
              <a:rPr lang="en-US" sz="1600" b="0" u="heavy" strike="noStrike" spc="-46">
                <a:solidFill>
                  <a:srgbClr val="3333CC"/>
                </a:solidFill>
                <a:uFillTx/>
                <a:latin typeface="Times New Roman"/>
                <a:ea typeface="MS Gothic"/>
                <a:hlinkClick r:id="rId3"/>
              </a:rPr>
              <a:t> </a:t>
            </a:r>
            <a:r>
              <a:rPr lang="en-US" sz="1600" b="0" u="heavy" strike="noStrike" spc="-7">
                <a:solidFill>
                  <a:srgbClr val="3333CC"/>
                </a:solidFill>
                <a:uFillTx/>
                <a:latin typeface="Times New Roman"/>
                <a:ea typeface="MS Gothic"/>
                <a:hlinkClick r:id="rId3"/>
              </a:rPr>
              <a:t>Conduct</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core principles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IEEE Codes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Ethics </a:t>
            </a:r>
            <a:r>
              <a:rPr lang="en-US" sz="1800" b="1" strike="noStrike" spc="-1">
                <a:solidFill>
                  <a:srgbClr val="000000"/>
                </a:solidFill>
                <a:latin typeface="Times New Roman"/>
                <a:ea typeface="MS Gothic"/>
              </a:rPr>
              <a:t>&amp; </a:t>
            </a:r>
            <a:r>
              <a:rPr lang="en-US" sz="1800" b="1" strike="noStrike" spc="-7">
                <a:solidFill>
                  <a:srgbClr val="000000"/>
                </a:solidFill>
                <a:latin typeface="Times New Roman"/>
                <a:ea typeface="MS Gothic"/>
              </a:rPr>
              <a:t>Conduct are</a:t>
            </a:r>
            <a:r>
              <a:rPr lang="en-US" sz="1800" b="1" strike="noStrike" spc="55">
                <a:solidFill>
                  <a:srgbClr val="000000"/>
                </a:solidFill>
                <a:latin typeface="Times New Roman"/>
                <a:ea typeface="MS Gothic"/>
              </a:rPr>
              <a:t> </a:t>
            </a:r>
            <a:r>
              <a:rPr lang="en-US" sz="1800" b="1" strike="noStrike" spc="-7">
                <a:solidFill>
                  <a:srgbClr val="000000"/>
                </a:solidFill>
                <a:latin typeface="Times New Roman"/>
                <a:ea typeface="MS Gothic"/>
              </a:rPr>
              <a:t>to:</a:t>
            </a:r>
            <a:endParaRPr lang="sv-SE" sz="1800" b="0" strike="noStrike" spc="-1">
              <a:latin typeface="Arial"/>
            </a:endParaRPr>
          </a:p>
          <a:p>
            <a:pPr marL="375120" lvl="1" indent="-181080" algn="just">
              <a:lnSpc>
                <a:spcPct val="100000"/>
              </a:lnSpc>
              <a:spcBef>
                <a:spcPts val="479"/>
              </a:spcBef>
              <a:buClr>
                <a:srgbClr val="000000"/>
              </a:buClr>
              <a:buFont typeface="Arial"/>
              <a:buChar char="–"/>
              <a:tabLst>
                <a:tab pos="375840" algn="l"/>
              </a:tabLst>
            </a:pPr>
            <a:r>
              <a:rPr lang="en-US" sz="1600" b="0" i="1" strike="noStrike" spc="-7">
                <a:solidFill>
                  <a:srgbClr val="000000"/>
                </a:solidFill>
                <a:latin typeface="Times New Roman"/>
                <a:ea typeface="MS Gothic"/>
              </a:rPr>
              <a:t>Uphold the highest standards of integrity, responsible behavior, and ethical and professional</a:t>
            </a:r>
            <a:r>
              <a:rPr lang="en-US" sz="1600" b="0" i="1" strike="noStrike" spc="-60">
                <a:solidFill>
                  <a:srgbClr val="000000"/>
                </a:solidFill>
                <a:latin typeface="Times New Roman"/>
                <a:ea typeface="MS Gothic"/>
              </a:rPr>
              <a:t> </a:t>
            </a:r>
            <a:r>
              <a:rPr lang="en-US" sz="1600" b="0" i="1" strike="noStrike" spc="-7">
                <a:solidFill>
                  <a:srgbClr val="000000"/>
                </a:solidFill>
                <a:latin typeface="Times New Roman"/>
                <a:ea typeface="MS Gothic"/>
              </a:rPr>
              <a:t>conduct</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Treat people fairly and with respect, to not engage in harassment, discrimination, or retaliation, and to protect people's</a:t>
            </a:r>
            <a:r>
              <a:rPr lang="en-US" sz="1600" b="0" i="1" strike="noStrike" spc="66">
                <a:solidFill>
                  <a:srgbClr val="000000"/>
                </a:solidFill>
                <a:latin typeface="Times New Roman"/>
                <a:ea typeface="MS Gothic"/>
              </a:rPr>
              <a:t> </a:t>
            </a:r>
            <a:r>
              <a:rPr lang="en-US" sz="1600" b="0" i="1" strike="noStrike" spc="-7">
                <a:solidFill>
                  <a:srgbClr val="000000"/>
                </a:solidFill>
                <a:latin typeface="Times New Roman"/>
                <a:ea typeface="MS Gothic"/>
              </a:rPr>
              <a:t>privacy.</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Avoid injuring others, their property, reputation, or employment by false or malicious</a:t>
            </a:r>
            <a:r>
              <a:rPr lang="en-US" sz="1600" b="0" i="1" strike="noStrike" spc="-86">
                <a:solidFill>
                  <a:srgbClr val="000000"/>
                </a:solidFill>
                <a:latin typeface="Times New Roman"/>
                <a:ea typeface="MS Gothic"/>
              </a:rPr>
              <a:t> </a:t>
            </a:r>
            <a:r>
              <a:rPr lang="en-US" sz="1600" b="0" i="1" strike="noStrike" spc="-7">
                <a:solidFill>
                  <a:srgbClr val="000000"/>
                </a:solidFill>
                <a:latin typeface="Times New Roman"/>
                <a:ea typeface="MS Gothic"/>
              </a:rPr>
              <a:t>action</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strike="noStrike" spc="-1">
                <a:solidFill>
                  <a:srgbClr val="000000"/>
                </a:solidFill>
                <a:latin typeface="Times New Roman"/>
                <a:ea typeface="MS Gothic"/>
              </a:rPr>
              <a:t>most </a:t>
            </a:r>
            <a:r>
              <a:rPr lang="en-US" sz="1800" b="1" strike="noStrike" spc="-7">
                <a:solidFill>
                  <a:srgbClr val="000000"/>
                </a:solidFill>
                <a:latin typeface="Times New Roman"/>
                <a:ea typeface="MS Gothic"/>
              </a:rPr>
              <a:t>recent versions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these Codes are available </a:t>
            </a:r>
            <a:r>
              <a:rPr lang="en-US" sz="1800" b="1" strike="noStrike" spc="-1">
                <a:solidFill>
                  <a:srgbClr val="000000"/>
                </a:solidFill>
                <a:latin typeface="Times New Roman"/>
                <a:ea typeface="MS Gothic"/>
              </a:rPr>
              <a:t>at </a:t>
            </a:r>
            <a:r>
              <a:rPr lang="en-US" sz="1600" b="0" u="heavy" strike="noStrike" spc="-7">
                <a:solidFill>
                  <a:srgbClr val="3333CC"/>
                </a:solidFill>
                <a:uFillTx/>
                <a:latin typeface="Times New Roman"/>
                <a:ea typeface="MS Gothic"/>
                <a:hlinkClick r:id="rId4"/>
              </a:rPr>
              <a:t>http://www.ieee.org/about/corporate/governance</a:t>
            </a:r>
            <a:r>
              <a:rPr lang="en-US" sz="1600" b="0" u="heavy" strike="noStrike" spc="-7">
                <a:solidFill>
                  <a:srgbClr val="0066FF"/>
                </a:solidFill>
                <a:uFillTx/>
                <a:latin typeface="Times New Roman"/>
                <a:ea typeface="MS Gothic"/>
              </a:rPr>
              <a:t> </a:t>
            </a:r>
            <a:endParaRPr lang="sv-SE" sz="1600" b="0" strike="noStrike" spc="-1">
              <a:latin typeface="Arial"/>
            </a:endParaRPr>
          </a:p>
        </p:txBody>
      </p:sp>
      <p:sp>
        <p:nvSpPr>
          <p:cNvPr id="2" name="Footer Placeholder 1">
            <a:extLst>
              <a:ext uri="{FF2B5EF4-FFF2-40B4-BE49-F238E27FC236}">
                <a16:creationId xmlns:a16="http://schemas.microsoft.com/office/drawing/2014/main" id="{646EC749-4B38-A954-4AC3-CC371972BF0C}"/>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990720" y="637920"/>
            <a:ext cx="1028448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Participants in the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t>
            </a:r>
            <a:r>
              <a:rPr lang="en-US" sz="2800" b="1" i="1" strike="noStrike" spc="-7">
                <a:solidFill>
                  <a:srgbClr val="0070C0"/>
                </a:solidFill>
                <a:latin typeface="Times New Roman"/>
                <a:ea typeface="MS Gothic"/>
              </a:rPr>
              <a:t>individual process</a:t>
            </a:r>
            <a:r>
              <a:rPr lang="en-US" sz="2800" b="1" strike="noStrike" spc="-7">
                <a:solidFill>
                  <a:srgbClr val="0070C0"/>
                </a:solidFill>
                <a:latin typeface="Times New Roman"/>
                <a:ea typeface="MS Gothic"/>
              </a:rPr>
              <a:t>” </a:t>
            </a:r>
            <a:br/>
            <a:r>
              <a:rPr lang="en-US" sz="2800" b="1" strike="noStrike" spc="-7">
                <a:solidFill>
                  <a:srgbClr val="0070C0"/>
                </a:solidFill>
                <a:latin typeface="Times New Roman"/>
                <a:ea typeface="MS Gothic"/>
              </a:rPr>
              <a:t>shall act independently of others, including</a:t>
            </a:r>
            <a:r>
              <a:rPr lang="en-US" sz="2800" b="1" strike="noStrike" spc="-66">
                <a:solidFill>
                  <a:srgbClr val="0070C0"/>
                </a:solidFill>
                <a:latin typeface="Times New Roman"/>
                <a:ea typeface="MS Gothic"/>
              </a:rPr>
              <a:t> </a:t>
            </a:r>
            <a:r>
              <a:rPr lang="en-US" sz="2800" b="1" strike="noStrike" spc="-7">
                <a:solidFill>
                  <a:srgbClr val="0070C0"/>
                </a:solidFill>
                <a:latin typeface="Times New Roman"/>
                <a:ea typeface="MS Gothic"/>
              </a:rPr>
              <a:t>employers</a:t>
            </a:r>
            <a:endParaRPr lang="en-US" sz="2800" b="0" strike="noStrike" spc="-1">
              <a:solidFill>
                <a:srgbClr val="000000"/>
              </a:solidFill>
              <a:latin typeface="Arial"/>
            </a:endParaRPr>
          </a:p>
        </p:txBody>
      </p:sp>
      <p:sp>
        <p:nvSpPr>
          <p:cNvPr id="119" name="PlaceHolder 2"/>
          <p:cNvSpPr>
            <a:spLocks noGrp="1"/>
          </p:cNvSpPr>
          <p:nvPr>
            <p:ph/>
          </p:nvPr>
        </p:nvSpPr>
        <p:spPr>
          <a:xfrm>
            <a:off x="914400" y="190656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require that “</a:t>
            </a:r>
            <a:r>
              <a:rPr lang="en-US" sz="1800" b="1" i="1" strike="noStrike" spc="-7">
                <a:solidFill>
                  <a:srgbClr val="000000"/>
                </a:solidFill>
                <a:latin typeface="Times New Roman"/>
                <a:ea typeface="MS Gothic"/>
              </a:rPr>
              <a:t>participants in the IEEE standards development individual process shall </a:t>
            </a:r>
            <a:r>
              <a:rPr lang="en-US" sz="1800" b="1" i="1" strike="noStrike" spc="-1">
                <a:solidFill>
                  <a:srgbClr val="000000"/>
                </a:solidFill>
                <a:latin typeface="Times New Roman"/>
                <a:ea typeface="MS Gothic"/>
              </a:rPr>
              <a:t>act </a:t>
            </a:r>
            <a:r>
              <a:rPr lang="en-US" sz="1800" b="1" i="1" strike="noStrike" spc="-7">
                <a:solidFill>
                  <a:srgbClr val="000000"/>
                </a:solidFill>
                <a:latin typeface="Times New Roman"/>
                <a:ea typeface="MS Gothic"/>
              </a:rPr>
              <a:t>based on their qualifications and</a:t>
            </a:r>
            <a:r>
              <a:rPr lang="en-US" sz="1800" b="1" i="1" strike="noStrike" spc="-1">
                <a:solidFill>
                  <a:srgbClr val="000000"/>
                </a:solidFill>
                <a:latin typeface="Times New Roman"/>
                <a:ea typeface="MS Gothic"/>
              </a:rPr>
              <a:t> </a:t>
            </a:r>
            <a:r>
              <a:rPr lang="en-US" sz="1800" b="1" i="1" strike="noStrike" spc="-7">
                <a:solidFill>
                  <a:srgbClr val="000000"/>
                </a:solidFill>
                <a:latin typeface="Times New Roman"/>
                <a:ea typeface="MS Gothic"/>
              </a:rPr>
              <a:t>experience”</a:t>
            </a:r>
            <a:endParaRPr lang="en-US" sz="18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This means</a:t>
            </a:r>
            <a:r>
              <a:rPr lang="en-US" sz="1800" b="1" strike="noStrike" spc="-21">
                <a:solidFill>
                  <a:srgbClr val="000000"/>
                </a:solidFill>
                <a:latin typeface="Times New Roman"/>
                <a:ea typeface="MS Gothic"/>
              </a:rPr>
              <a:t> </a:t>
            </a:r>
            <a:r>
              <a:rPr lang="en-US" sz="1800" b="1" strike="noStrike" spc="-7">
                <a:solidFill>
                  <a:srgbClr val="000000"/>
                </a:solidFill>
                <a:latin typeface="Times New Roman"/>
                <a:ea typeface="MS Gothic"/>
              </a:rPr>
              <a:t>participants:</a:t>
            </a:r>
            <a:endParaRPr lang="en-US" sz="1800" b="0" strike="noStrike" spc="-1">
              <a:solidFill>
                <a:srgbClr val="000000"/>
              </a:solidFill>
              <a:latin typeface="Arial"/>
            </a:endParaRPr>
          </a:p>
          <a:p>
            <a:pPr marL="375120" lvl="1" indent="-181080" algn="just">
              <a:lnSpc>
                <a:spcPct val="100000"/>
              </a:lnSpc>
              <a:spcBef>
                <a:spcPts val="479"/>
              </a:spcBef>
              <a:buClr>
                <a:srgbClr val="000000"/>
              </a:buClr>
              <a:buFont typeface="Arial"/>
              <a:buChar char="–"/>
              <a:tabLst>
                <a:tab pos="230040" algn="l"/>
              </a:tabLst>
            </a:pPr>
            <a:r>
              <a:rPr lang="en-US" sz="1600" b="1" i="1" strike="noStrike" spc="-7">
                <a:solidFill>
                  <a:srgbClr val="00B050"/>
                </a:solidFill>
                <a:latin typeface="Times New Roman"/>
                <a:ea typeface="MS Gothic"/>
              </a:rPr>
              <a:t>Shall act </a:t>
            </a:r>
            <a:r>
              <a:rPr lang="en-US" sz="1600" b="1" i="1" strike="noStrike" spc="-1">
                <a:solidFill>
                  <a:srgbClr val="00B050"/>
                </a:solidFill>
                <a:latin typeface="Times New Roman"/>
                <a:ea typeface="MS Gothic"/>
              </a:rPr>
              <a:t>&amp; </a:t>
            </a:r>
            <a:r>
              <a:rPr lang="en-US" sz="1600" b="1" i="1" strike="noStrike" spc="-7">
                <a:solidFill>
                  <a:srgbClr val="00B050"/>
                </a:solidFill>
                <a:latin typeface="Times New Roman"/>
                <a:ea typeface="MS Gothic"/>
              </a:rPr>
              <a:t>vote </a:t>
            </a:r>
            <a:r>
              <a:rPr lang="en-US" sz="1600" b="0" i="1" strike="noStrike" spc="-7">
                <a:solidFill>
                  <a:srgbClr val="000000"/>
                </a:solidFill>
                <a:latin typeface="Times New Roman"/>
                <a:ea typeface="MS Gothic"/>
              </a:rPr>
              <a:t>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 opinions derived from their expertise, knowledge, and qualifications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act or vote </a:t>
            </a:r>
            <a:r>
              <a:rPr lang="en-US" sz="1600" b="0" i="1" strike="noStrike" spc="-7">
                <a:solidFill>
                  <a:srgbClr val="000000"/>
                </a:solidFill>
                <a:latin typeface="Times New Roman"/>
                <a:ea typeface="MS Gothic"/>
              </a:rPr>
              <a:t>based on any obligation to or any direction from any other person or organization, including an employer or client, regardless of any external commitments, agreements, contracts, or</a:t>
            </a:r>
            <a:r>
              <a:rPr lang="en-US" sz="1600" b="0" i="1" strike="noStrike" spc="92">
                <a:solidFill>
                  <a:srgbClr val="000000"/>
                </a:solidFill>
                <a:latin typeface="Times New Roman"/>
                <a:ea typeface="MS Gothic"/>
              </a:rPr>
              <a:t> </a:t>
            </a:r>
            <a:r>
              <a:rPr lang="en-US" sz="1600" b="0" i="1" strike="noStrike" spc="-7">
                <a:solidFill>
                  <a:srgbClr val="000000"/>
                </a:solidFill>
                <a:latin typeface="Times New Roman"/>
                <a:ea typeface="MS Gothic"/>
              </a:rPr>
              <a:t>orders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direct </a:t>
            </a:r>
            <a:r>
              <a:rPr lang="en-US" sz="1600" b="0" i="1" strike="noStrike" spc="-7">
                <a:solidFill>
                  <a:srgbClr val="000000"/>
                </a:solidFill>
                <a:latin typeface="Times New Roman"/>
                <a:ea typeface="MS Gothic"/>
              </a:rPr>
              <a:t>the actions or votes of other participants or retaliate against other participants for fulfilling their responsibility to act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vote 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independently developed</a:t>
            </a:r>
            <a:r>
              <a:rPr lang="en-US" sz="1600" b="0" i="1" strike="noStrike" spc="-55">
                <a:solidFill>
                  <a:srgbClr val="000000"/>
                </a:solidFill>
                <a:latin typeface="Times New Roman"/>
                <a:ea typeface="MS Gothic"/>
              </a:rPr>
              <a:t> </a:t>
            </a:r>
            <a:r>
              <a:rPr lang="en-US" sz="1600" b="0" i="1" strike="noStrike" spc="-7">
                <a:solidFill>
                  <a:srgbClr val="000000"/>
                </a:solidFill>
                <a:latin typeface="Times New Roman"/>
                <a:ea typeface="MS Gothic"/>
              </a:rPr>
              <a:t>opinions</a:t>
            </a:r>
            <a:endParaRPr lang="en-US" sz="16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By participating in standards activities using the “</a:t>
            </a:r>
            <a:r>
              <a:rPr lang="en-US" sz="1800" b="1" i="1" strike="noStrike" spc="-7">
                <a:solidFill>
                  <a:srgbClr val="000000"/>
                </a:solidFill>
                <a:latin typeface="Times New Roman"/>
                <a:ea typeface="MS Gothic"/>
              </a:rPr>
              <a:t>individual process</a:t>
            </a:r>
            <a:r>
              <a:rPr lang="en-US" sz="1800" b="1" strike="noStrike" spc="-7">
                <a:solidFill>
                  <a:srgbClr val="000000"/>
                </a:solidFill>
                <a:latin typeface="Times New Roman"/>
                <a:ea typeface="MS Gothic"/>
              </a:rPr>
              <a:t>”, you are deemed to </a:t>
            </a:r>
            <a:r>
              <a:rPr lang="en-US" sz="1800" b="1" strike="noStrike" spc="-1">
                <a:solidFill>
                  <a:srgbClr val="000000"/>
                </a:solidFill>
                <a:latin typeface="Times New Roman"/>
                <a:ea typeface="MS Gothic"/>
              </a:rPr>
              <a:t>accept </a:t>
            </a:r>
            <a:r>
              <a:rPr lang="en-US" sz="1800" b="1" strike="noStrike" spc="-7">
                <a:solidFill>
                  <a:srgbClr val="000000"/>
                </a:solidFill>
                <a:latin typeface="Times New Roman"/>
                <a:ea typeface="MS Gothic"/>
              </a:rPr>
              <a:t>these requirements; </a:t>
            </a:r>
            <a:r>
              <a:rPr lang="en-US" sz="1800" b="1" strike="noStrike" spc="-1">
                <a:solidFill>
                  <a:srgbClr val="000000"/>
                </a:solidFill>
                <a:latin typeface="Times New Roman"/>
                <a:ea typeface="MS Gothic"/>
              </a:rPr>
              <a:t>if </a:t>
            </a:r>
            <a:r>
              <a:rPr lang="en-US" sz="1800" b="1" strike="noStrike" spc="-7">
                <a:solidFill>
                  <a:srgbClr val="000000"/>
                </a:solidFill>
                <a:latin typeface="Times New Roman"/>
                <a:ea typeface="MS Gothic"/>
              </a:rPr>
              <a:t>you are unable to satisfy these requirements then you shall immediately cease any</a:t>
            </a:r>
            <a:r>
              <a:rPr lang="en-US" sz="1800" b="1" strike="noStrike" spc="111">
                <a:solidFill>
                  <a:srgbClr val="000000"/>
                </a:solidFill>
                <a:latin typeface="Times New Roman"/>
                <a:ea typeface="MS Gothic"/>
              </a:rPr>
              <a:t> </a:t>
            </a:r>
            <a:r>
              <a:rPr lang="en-US" sz="1800" b="1" strike="noStrike" spc="-7">
                <a:solidFill>
                  <a:srgbClr val="000000"/>
                </a:solidFill>
                <a:latin typeface="Times New Roman"/>
                <a:ea typeface="MS Gothic"/>
              </a:rPr>
              <a:t>participation </a:t>
            </a:r>
            <a:r>
              <a:rPr lang="en-US" sz="1800" b="1" strike="noStrike" spc="-1">
                <a:solidFill>
                  <a:srgbClr val="00664D"/>
                </a:solidFill>
                <a:latin typeface="Times New Roman"/>
                <a:ea typeface="MS Gothic"/>
              </a:rPr>
              <a:t>(and would ask you to please leave the call or meeting.)</a:t>
            </a:r>
            <a:endParaRPr lang="en-US" sz="1800" b="0" strike="noStrike" spc="-1">
              <a:solidFill>
                <a:srgbClr val="000000"/>
              </a:solidFill>
              <a:latin typeface="Arial"/>
            </a:endParaRPr>
          </a:p>
        </p:txBody>
      </p:sp>
      <p:sp>
        <p:nvSpPr>
          <p:cNvPr id="120"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2CAAD122-9F95-4A99-915A-6D06265DC9DA}" type="slidenum">
              <a:rPr lang="en-GB" sz="1200" b="0" strike="noStrike" spc="-1">
                <a:solidFill>
                  <a:srgbClr val="000000"/>
                </a:solidFill>
                <a:latin typeface="Times New Roman"/>
                <a:ea typeface="MS Gothic"/>
              </a:rPr>
              <a:t>7</a:t>
            </a:fld>
            <a:endParaRPr lang="sv-SE" sz="1200" b="0" strike="noStrike" spc="-1">
              <a:latin typeface="Times New Roman"/>
            </a:endParaRPr>
          </a:p>
        </p:txBody>
      </p:sp>
      <p:sp>
        <p:nvSpPr>
          <p:cNvPr id="121"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F945AF76-F90D-2290-C035-673E0F0AA76E}"/>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990720" y="637920"/>
            <a:ext cx="1039680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IEEE-SA standards activities shall allow </a:t>
            </a:r>
            <a:br/>
            <a:r>
              <a:rPr lang="en-US" sz="2800" b="1" strike="noStrike" spc="-7">
                <a:solidFill>
                  <a:srgbClr val="0070C0"/>
                </a:solidFill>
                <a:latin typeface="Times New Roman"/>
                <a:ea typeface="MS Gothic"/>
              </a:rPr>
              <a:t>the fair &amp; equitable consideration of all</a:t>
            </a:r>
            <a:r>
              <a:rPr lang="en-US" sz="2800" b="1" strike="noStrike" spc="-72">
                <a:solidFill>
                  <a:srgbClr val="0070C0"/>
                </a:solidFill>
                <a:latin typeface="Times New Roman"/>
                <a:ea typeface="MS Gothic"/>
              </a:rPr>
              <a:t> </a:t>
            </a:r>
            <a:r>
              <a:rPr lang="en-US" sz="2800" b="1" strike="noStrike" spc="-7">
                <a:solidFill>
                  <a:srgbClr val="0070C0"/>
                </a:solidFill>
                <a:latin typeface="Times New Roman"/>
                <a:ea typeface="MS Gothic"/>
              </a:rPr>
              <a:t>viewpoints</a:t>
            </a:r>
            <a:endParaRPr lang="en-US" sz="2800" b="0" strike="noStrike" spc="-1">
              <a:solidFill>
                <a:srgbClr val="000000"/>
              </a:solidFill>
              <a:latin typeface="Arial"/>
            </a:endParaRPr>
          </a:p>
        </p:txBody>
      </p:sp>
      <p:sp>
        <p:nvSpPr>
          <p:cNvPr id="124" name="PlaceHolder 2"/>
          <p:cNvSpPr>
            <a:spLocks noGrp="1"/>
          </p:cNvSpPr>
          <p:nvPr>
            <p:ph/>
          </p:nvPr>
        </p:nvSpPr>
        <p:spPr>
          <a:xfrm>
            <a:off x="914400" y="1905120"/>
            <a:ext cx="10472760" cy="411228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(clause 5.2.1.3) specifies that “</a:t>
            </a:r>
            <a:r>
              <a:rPr lang="en-US" sz="1800" b="1" i="1" strike="noStrike" spc="-7">
                <a:solidFill>
                  <a:srgbClr val="000000"/>
                </a:solidFill>
                <a:latin typeface="Times New Roman"/>
                <a:ea typeface="MS Gothic"/>
              </a:rPr>
              <a:t>the standards development process shall </a:t>
            </a:r>
            <a:r>
              <a:rPr lang="en-US" sz="1800" b="1" i="1" strike="noStrike" spc="-1">
                <a:solidFill>
                  <a:srgbClr val="000000"/>
                </a:solidFill>
                <a:latin typeface="Times New Roman"/>
                <a:ea typeface="MS Gothic"/>
              </a:rPr>
              <a:t>not </a:t>
            </a:r>
            <a:r>
              <a:rPr lang="en-US" sz="1800" b="1" i="1" strike="noStrike" spc="-7">
                <a:solidFill>
                  <a:srgbClr val="000000"/>
                </a:solidFill>
                <a:latin typeface="Times New Roman"/>
                <a:ea typeface="MS Gothic"/>
              </a:rPr>
              <a:t>be dominated by any single interest category, individual, or</a:t>
            </a:r>
            <a:r>
              <a:rPr lang="en-US" sz="1800" b="1" i="1" strike="noStrike" spc="60">
                <a:solidFill>
                  <a:srgbClr val="000000"/>
                </a:solidFill>
                <a:latin typeface="Times New Roman"/>
                <a:ea typeface="MS Gothic"/>
              </a:rPr>
              <a:t> </a:t>
            </a:r>
            <a:r>
              <a:rPr lang="en-US" sz="1800" b="1" i="1" strike="noStrike" spc="-7">
                <a:solidFill>
                  <a:srgbClr val="000000"/>
                </a:solidFill>
                <a:latin typeface="Times New Roman"/>
                <a:ea typeface="MS Gothic"/>
              </a:rPr>
              <a:t>organization”</a:t>
            </a:r>
            <a:endParaRPr lang="en-US" sz="1800" b="0" strike="noStrike" spc="-1">
              <a:solidFill>
                <a:srgbClr val="000000"/>
              </a:solidFill>
              <a:latin typeface="Arial"/>
            </a:endParaRPr>
          </a:p>
          <a:p>
            <a:pPr marL="230040" indent="-230040">
              <a:lnSpc>
                <a:spcPct val="100000"/>
              </a:lnSpc>
              <a:spcBef>
                <a:spcPts val="479"/>
              </a:spcBef>
              <a:buNone/>
              <a:tabLst>
                <a:tab pos="0" algn="l"/>
              </a:tabLst>
            </a:pPr>
            <a:r>
              <a:rPr lang="en-US" sz="1600" b="1" i="1" strike="noStrike" spc="-1">
                <a:solidFill>
                  <a:srgbClr val="000000"/>
                </a:solidFill>
                <a:latin typeface="Times New Roman"/>
                <a:ea typeface="MS Gothic"/>
              </a:rPr>
              <a:t>	– 	</a:t>
            </a:r>
            <a:r>
              <a:rPr lang="en-US" sz="1600" b="0" i="1" strike="noStrike" spc="-7">
                <a:solidFill>
                  <a:srgbClr val="000000"/>
                </a:solidFill>
                <a:latin typeface="Times New Roman"/>
                <a:ea typeface="MS Gothic"/>
              </a:rPr>
              <a:t>This means no participant may exercise “authority, leadership, or influence by  reason of superior leverage, strength, or representation to the exclusion of fair and equitable consideration of other viewpoints” or “to hinder the progress of the  standards development</a:t>
            </a:r>
            <a:r>
              <a:rPr lang="en-US" sz="1600" b="0" i="1" strike="noStrike" spc="-26">
                <a:solidFill>
                  <a:srgbClr val="000000"/>
                </a:solidFill>
                <a:latin typeface="Times New Roman"/>
                <a:ea typeface="MS Gothic"/>
              </a:rPr>
              <a:t> </a:t>
            </a:r>
            <a:r>
              <a:rPr lang="en-US" sz="1600" b="0" i="1" strike="noStrike" spc="-7">
                <a:solidFill>
                  <a:srgbClr val="000000"/>
                </a:solidFill>
                <a:latin typeface="Times New Roman"/>
                <a:ea typeface="MS Gothic"/>
              </a:rPr>
              <a:t>activity”</a:t>
            </a:r>
            <a:endParaRPr lang="en-US" sz="1600" b="0" strike="noStrike" spc="-1">
              <a:solidFill>
                <a:srgbClr val="000000"/>
              </a:solidFill>
              <a:latin typeface="Arial"/>
            </a:endParaRPr>
          </a:p>
          <a:p>
            <a:pPr marL="230040" indent="-230040" algn="just">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This rule applies equally to those participating in a standards development project and to that project’s leadership</a:t>
            </a:r>
            <a:r>
              <a:rPr lang="en-US" sz="1800" b="1" strike="noStrike" spc="72">
                <a:solidFill>
                  <a:srgbClr val="000000"/>
                </a:solidFill>
                <a:latin typeface="Times New Roman"/>
                <a:ea typeface="MS Gothic"/>
              </a:rPr>
              <a:t> </a:t>
            </a:r>
            <a:r>
              <a:rPr lang="en-US" sz="1800" b="1" strike="noStrike" spc="-7">
                <a:solidFill>
                  <a:srgbClr val="000000"/>
                </a:solidFill>
                <a:latin typeface="Times New Roman"/>
                <a:ea typeface="MS Gothic"/>
              </a:rPr>
              <a:t>group</a:t>
            </a:r>
            <a:endParaRPr lang="en-US" sz="1800" b="0" strike="noStrike" spc="-1">
              <a:solidFill>
                <a:srgbClr val="000000"/>
              </a:solidFill>
              <a:latin typeface="Arial"/>
            </a:endParaRPr>
          </a:p>
          <a:p>
            <a:pPr marL="230040" indent="-23004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Any person who reasonably suspects that dominance is occurring in a standards development </a:t>
            </a:r>
            <a:r>
              <a:rPr lang="en-US" sz="1800" b="1" strike="noStrike" spc="-1">
                <a:solidFill>
                  <a:srgbClr val="000000"/>
                </a:solidFill>
                <a:latin typeface="Times New Roman"/>
                <a:ea typeface="MS Gothic"/>
              </a:rPr>
              <a:t>project </a:t>
            </a:r>
            <a:r>
              <a:rPr lang="en-US" sz="1800" b="1" strike="noStrike" spc="-7">
                <a:solidFill>
                  <a:srgbClr val="000000"/>
                </a:solidFill>
                <a:latin typeface="Times New Roman"/>
                <a:ea typeface="MS Gothic"/>
              </a:rPr>
              <a:t>is encouraged to bring the issue to the attention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Standards Committee or the project’s IEEE SA Program Manager</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25"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81ECA335-2745-4E63-A033-925B6F55DE78}" type="slidenum">
              <a:rPr lang="en-GB" sz="1200" b="0" strike="noStrike" spc="-1">
                <a:solidFill>
                  <a:srgbClr val="000000"/>
                </a:solidFill>
                <a:latin typeface="Times New Roman"/>
                <a:ea typeface="MS Gothic"/>
              </a:rPr>
              <a:t>8</a:t>
            </a:fld>
            <a:endParaRPr lang="sv-SE" sz="1200" b="0" strike="noStrike" spc="-1">
              <a:latin typeface="Times New Roman"/>
            </a:endParaRPr>
          </a:p>
        </p:txBody>
      </p:sp>
      <p:sp>
        <p:nvSpPr>
          <p:cNvPr id="126"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A46AD512-8A5A-5A78-9768-EF422B67E8A5}"/>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PGothic"/>
              </a:rPr>
              <a:t>Slide </a:t>
            </a:r>
            <a:fld id="{1E71655B-E3CE-4C11-BCFB-2174D4740392}" type="slidenum">
              <a:rPr lang="en-US" sz="1200" b="0" strike="noStrike" spc="-1">
                <a:solidFill>
                  <a:srgbClr val="000000"/>
                </a:solidFill>
                <a:latin typeface="Times New Roman"/>
                <a:ea typeface="MS PGothic"/>
              </a:rPr>
              <a:t>9</a:t>
            </a:fld>
            <a:endParaRPr lang="sv-SE" sz="1200" b="0" strike="noStrike" spc="-1">
              <a:latin typeface="Times New Roman"/>
            </a:endParaRPr>
          </a:p>
        </p:txBody>
      </p:sp>
      <p:sp>
        <p:nvSpPr>
          <p:cNvPr id="129" name="PlaceHolder 2"/>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130" name="PlaceHolder 3"/>
          <p:cNvSpPr>
            <a:spLocks noGrp="1"/>
          </p:cNvSpPr>
          <p:nvPr>
            <p:ph type="title"/>
          </p:nvPr>
        </p:nvSpPr>
        <p:spPr>
          <a:xfrm>
            <a:off x="990720" y="606600"/>
            <a:ext cx="10364760" cy="88812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1">
                <a:solidFill>
                  <a:srgbClr val="000000"/>
                </a:solidFill>
                <a:latin typeface="Times New Roman"/>
                <a:ea typeface="MS Gothic"/>
              </a:rPr>
              <a:t>Housekeeping reminder</a:t>
            </a:r>
            <a:endParaRPr lang="en-US" sz="2800" b="0" strike="noStrike" spc="-1">
              <a:solidFill>
                <a:srgbClr val="000000"/>
              </a:solidFill>
              <a:latin typeface="Arial"/>
            </a:endParaRPr>
          </a:p>
        </p:txBody>
      </p:sp>
      <p:sp>
        <p:nvSpPr>
          <p:cNvPr id="131" name="PlaceHolder 4"/>
          <p:cNvSpPr>
            <a:spLocks noGrp="1"/>
          </p:cNvSpPr>
          <p:nvPr>
            <p:ph/>
          </p:nvPr>
        </p:nvSpPr>
        <p:spPr>
          <a:xfrm>
            <a:off x="914400" y="152568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Weekly meeting reminders:</a:t>
            </a:r>
            <a:endParaRPr lang="en-US" sz="18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IMAT is NOT being used for this session</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Please ensure that the following information is listed correctly when joining the call: “FIRST NAME LAST NAME, Affiliation” (e.g., Stuart Kerry, OK-Brit; Self)</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state your name and affiliation the FIRST TIME you speak</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When you want to be on the queue, please type “Q” or “q” in the chat window</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mute when not speaking, thank you</a:t>
            </a: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p:txBody>
      </p:sp>
      <p:sp>
        <p:nvSpPr>
          <p:cNvPr id="2" name="Footer Placeholder 1">
            <a:extLst>
              <a:ext uri="{FF2B5EF4-FFF2-40B4-BE49-F238E27FC236}">
                <a16:creationId xmlns:a16="http://schemas.microsoft.com/office/drawing/2014/main" id="{104B3DB9-DF21-E847-14C4-90B851917C33}"/>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2ebcc5fe3275a99fca492d5bd295dfcf">
  <xsd:schema xmlns:xsd="http://www.w3.org/2001/XMLSchema" xmlns:xs="http://www.w3.org/2001/XMLSchema" xmlns:p="http://schemas.microsoft.com/office/2006/metadata/properties" xmlns:ns3="cc9c437c-ae0c-4066-8d90-a0f7de786127" targetNamespace="http://schemas.microsoft.com/office/2006/metadata/properties" ma:root="true" ma:fieldsID="99aa03bed7de4a43d67998ed741878dc"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4CF723-B635-438C-88CE-66D4278AA6EB}">
  <ds:schemaRefs>
    <ds:schemaRef ds:uri="http://purl.org/dc/terms/"/>
    <ds:schemaRef ds:uri="cc9c437c-ae0c-4066-8d90-a0f7de786127"/>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F27E25D-999B-455B-9E0A-B4B308F9281B}">
  <ds:schemaRefs>
    <ds:schemaRef ds:uri="http://schemas.microsoft.com/sharepoint/v3/contenttype/forms"/>
  </ds:schemaRefs>
</ds:datastoreItem>
</file>

<file path=customXml/itemProps3.xml><?xml version="1.0" encoding="utf-8"?>
<ds:datastoreItem xmlns:ds="http://schemas.openxmlformats.org/officeDocument/2006/customXml" ds:itemID="{E66070EE-6505-46E3-AD64-5C9A86CCD1CF}">
  <ds:schemaRefs>
    <ds:schemaRef ds:uri="cc9c437c-ae0c-4066-8d90-a0f7de7861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802-11-Submission</Template>
  <TotalTime>7286</TotalTime>
  <Words>5263</Words>
  <Application>Microsoft Office PowerPoint</Application>
  <PresentationFormat>Widescreen</PresentationFormat>
  <Paragraphs>284</Paragraphs>
  <Slides>24</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Times New Roman</vt:lpstr>
      <vt:lpstr>Wingdings</vt:lpstr>
      <vt:lpstr>802-11-Submission</vt:lpstr>
      <vt:lpstr>Document</vt:lpstr>
      <vt:lpstr>IEEE 802.18 mmWave Ad Hoc Agenda</vt:lpstr>
      <vt:lpstr>Abstract</vt:lpstr>
      <vt:lpstr>Meeting called to order</vt:lpstr>
      <vt:lpstr>IEEE 802 required notices</vt:lpstr>
      <vt:lpstr>Other Guidelines for IEEE WG Meetings</vt:lpstr>
      <vt:lpstr>Participant behavior in IEEE SA activities is guided by  the IEEE Codes of Ethics &amp; Conduct</vt:lpstr>
      <vt:lpstr>Participants in the IEEE SA “individual process”  shall act independently of others, including employers</vt:lpstr>
      <vt:lpstr>IEEE-SA standards activities shall allow  the fair &amp; equitable consideration of all viewpoints</vt:lpstr>
      <vt:lpstr>Housekeeping reminder</vt:lpstr>
      <vt:lpstr>Agenda</vt:lpstr>
      <vt:lpstr>Initial Meeting Review</vt:lpstr>
      <vt:lpstr>Proposed Intro to the UHR SG</vt:lpstr>
      <vt:lpstr>Considerations</vt:lpstr>
      <vt:lpstr>First Look: 45 GHz (42.5 – 48 GHz) ITU-R</vt:lpstr>
      <vt:lpstr>First Look: 45 GHz (42.5 – 47.9 GHz) ITU-R [2]</vt:lpstr>
      <vt:lpstr>The ITU-R Region Map</vt:lpstr>
      <vt:lpstr>First Look: 45 GHz (42.5 – 48.2 GHz) FCC</vt:lpstr>
      <vt:lpstr>First Look: 45 GHz (42.5 – 48.2 GHz) FCC [2]</vt:lpstr>
      <vt:lpstr>First Look: 45 GHz (42.5 – 47.9 GHz) ECC</vt:lpstr>
      <vt:lpstr>First Look: 45 GHz (42.5 – 47.9 GHz) ECC [2]</vt:lpstr>
      <vt:lpstr>Next Steps</vt:lpstr>
      <vt:lpstr>Recommendations?</vt:lpstr>
      <vt:lpstr>Volunteers?</vt:lpstr>
      <vt:lpstr>References</vt:lpstr>
    </vt:vector>
  </TitlesOfParts>
  <Company>Qualcomm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RKennedy@bluetooth.com</dc:creator>
  <cp:lastModifiedBy>Rich Kennedy</cp:lastModifiedBy>
  <cp:revision>16</cp:revision>
  <cp:lastPrinted>1998-02-10T13:28:06Z</cp:lastPrinted>
  <dcterms:created xsi:type="dcterms:W3CDTF">2004-12-02T14:01:45Z</dcterms:created>
  <dcterms:modified xsi:type="dcterms:W3CDTF">2022-08-31T20:05:50Z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