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331" r:id="rId5"/>
    <p:sldId id="394" r:id="rId6"/>
    <p:sldId id="257" r:id="rId7"/>
    <p:sldId id="258" r:id="rId8"/>
    <p:sldId id="259" r:id="rId9"/>
    <p:sldId id="260" r:id="rId10"/>
    <p:sldId id="261" r:id="rId11"/>
    <p:sldId id="262" r:id="rId12"/>
    <p:sldId id="263" r:id="rId13"/>
    <p:sldId id="682" r:id="rId14"/>
    <p:sldId id="685" r:id="rId15"/>
    <p:sldId id="691" r:id="rId16"/>
    <p:sldId id="692" r:id="rId17"/>
    <p:sldId id="693" r:id="rId18"/>
    <p:sldId id="694" r:id="rId19"/>
    <p:sldId id="695" r:id="rId20"/>
    <p:sldId id="696" r:id="rId21"/>
    <p:sldId id="684" r:id="rId2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24" autoAdjust="0"/>
    <p:restoredTop sz="95398" autoAdjust="0"/>
  </p:normalViewPr>
  <p:slideViewPr>
    <p:cSldViewPr snapToGrid="0">
      <p:cViewPr varScale="1">
        <p:scale>
          <a:sx n="153" d="100"/>
          <a:sy n="153" d="100"/>
        </p:scale>
        <p:origin x="876" y="1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LiveId" clId="{AB816066-DFB5-4290-96DA-38564EA3CDB4}"/>
    <pc:docChg chg="modSld">
      <pc:chgData name="Rich Kennedy" userId="365e0a31cecd9040" providerId="LiveId" clId="{AB816066-DFB5-4290-96DA-38564EA3CDB4}" dt="2022-08-24T19:41:02.183" v="328" actId="20577"/>
      <pc:docMkLst>
        <pc:docMk/>
      </pc:docMkLst>
      <pc:sldChg chg="modSp mod">
        <pc:chgData name="Rich Kennedy" userId="365e0a31cecd9040" providerId="LiveId" clId="{AB816066-DFB5-4290-96DA-38564EA3CDB4}" dt="2022-08-24T19:07:34.130" v="41" actId="207"/>
        <pc:sldMkLst>
          <pc:docMk/>
          <pc:sldMk cId="0" sldId="257"/>
        </pc:sldMkLst>
        <pc:spChg chg="mod">
          <ac:chgData name="Rich Kennedy" userId="365e0a31cecd9040" providerId="LiveId" clId="{AB816066-DFB5-4290-96DA-38564EA3CDB4}" dt="2022-08-24T19:07:34.130" v="41" actId="207"/>
          <ac:spMkLst>
            <pc:docMk/>
            <pc:sldMk cId="0" sldId="257"/>
            <ac:spMk id="100" creationId="{00000000-0000-0000-0000-000000000000}"/>
          </ac:spMkLst>
        </pc:spChg>
      </pc:sldChg>
      <pc:sldChg chg="modSp mod">
        <pc:chgData name="Rich Kennedy" userId="365e0a31cecd9040" providerId="LiveId" clId="{AB816066-DFB5-4290-96DA-38564EA3CDB4}" dt="2022-08-24T18:36:08.948" v="18" actId="1038"/>
        <pc:sldMkLst>
          <pc:docMk/>
          <pc:sldMk cId="0" sldId="260"/>
        </pc:sldMkLst>
        <pc:spChg chg="mod">
          <ac:chgData name="Rich Kennedy" userId="365e0a31cecd9040" providerId="LiveId" clId="{AB816066-DFB5-4290-96DA-38564EA3CDB4}" dt="2022-08-24T18:36:08.948" v="18" actId="1038"/>
          <ac:spMkLst>
            <pc:docMk/>
            <pc:sldMk cId="0" sldId="260"/>
            <ac:spMk id="2" creationId="{F00A4492-44F8-1A4B-EBC8-6CEBAD4001BF}"/>
          </ac:spMkLst>
        </pc:spChg>
      </pc:sldChg>
      <pc:sldChg chg="modSp mod">
        <pc:chgData name="Rich Kennedy" userId="365e0a31cecd9040" providerId="LiveId" clId="{AB816066-DFB5-4290-96DA-38564EA3CDB4}" dt="2022-08-24T18:36:33.367" v="34" actId="1037"/>
        <pc:sldMkLst>
          <pc:docMk/>
          <pc:sldMk cId="0" sldId="261"/>
        </pc:sldMkLst>
        <pc:spChg chg="mod">
          <ac:chgData name="Rich Kennedy" userId="365e0a31cecd9040" providerId="LiveId" clId="{AB816066-DFB5-4290-96DA-38564EA3CDB4}" dt="2022-08-24T18:36:33.367" v="34" actId="1037"/>
          <ac:spMkLst>
            <pc:docMk/>
            <pc:sldMk cId="0" sldId="261"/>
            <ac:spMk id="2" creationId="{7A0C16E7-B57A-625E-5685-154380C0B57C}"/>
          </ac:spMkLst>
        </pc:spChg>
      </pc:sldChg>
      <pc:sldChg chg="modSp mod">
        <pc:chgData name="Rich Kennedy" userId="365e0a31cecd9040" providerId="LiveId" clId="{AB816066-DFB5-4290-96DA-38564EA3CDB4}" dt="2022-08-24T19:38:42.886" v="248" actId="20577"/>
        <pc:sldMkLst>
          <pc:docMk/>
          <pc:sldMk cId="1190706877" sldId="694"/>
        </pc:sldMkLst>
        <pc:spChg chg="mod">
          <ac:chgData name="Rich Kennedy" userId="365e0a31cecd9040" providerId="LiveId" clId="{AB816066-DFB5-4290-96DA-38564EA3CDB4}" dt="2022-08-24T19:38:42.886" v="248" actId="20577"/>
          <ac:spMkLst>
            <pc:docMk/>
            <pc:sldMk cId="1190706877" sldId="694"/>
            <ac:spMk id="3" creationId="{F2A48FBF-2E58-067A-BD49-593204C4A64F}"/>
          </ac:spMkLst>
        </pc:spChg>
      </pc:sldChg>
      <pc:sldChg chg="modSp mod">
        <pc:chgData name="Rich Kennedy" userId="365e0a31cecd9040" providerId="LiveId" clId="{AB816066-DFB5-4290-96DA-38564EA3CDB4}" dt="2022-08-24T19:41:02.183" v="328" actId="20577"/>
        <pc:sldMkLst>
          <pc:docMk/>
          <pc:sldMk cId="2402731995" sldId="696"/>
        </pc:sldMkLst>
        <pc:spChg chg="mod">
          <ac:chgData name="Rich Kennedy" userId="365e0a31cecd9040" providerId="LiveId" clId="{AB816066-DFB5-4290-96DA-38564EA3CDB4}" dt="2022-08-24T19:41:02.183" v="328" actId="20577"/>
          <ac:spMkLst>
            <pc:docMk/>
            <pc:sldMk cId="2402731995" sldId="696"/>
            <ac:spMk id="3" creationId="{29E14765-E687-5973-C3A1-04BC6DF66BF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229424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0072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25791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ACB3E50-0A90-4E85-8B19-3AF63B7D9B36}"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01157E4F-3FDE-42DE-BCEF-5BF193CC9DC6}"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9" name="PlaceHolder 5"/>
          <p:cNvSpPr>
            <a:spLocks noGrp="1" noRot="1" noChangeAspect="1"/>
          </p:cNvSpPr>
          <p:nvPr>
            <p:ph type="sldImg"/>
          </p:nvPr>
        </p:nvSpPr>
        <p:spPr>
          <a:xfrm>
            <a:off x="334963" y="698500"/>
            <a:ext cx="6188075" cy="3481388"/>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C3348CE-D47B-4E80-BFA0-AB67AC16CFEA}"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5515B21-3049-4418-887E-1BDA9771933B}"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6" name="PlaceHolder 5"/>
          <p:cNvSpPr>
            <a:spLocks noGrp="1" noRot="1" noChangeAspect="1"/>
          </p:cNvSpPr>
          <p:nvPr>
            <p:ph type="sldImg"/>
          </p:nvPr>
        </p:nvSpPr>
        <p:spPr>
          <a:xfrm>
            <a:off x="334963" y="698500"/>
            <a:ext cx="6188075" cy="3481388"/>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0CADE2A-F581-4CDF-B58A-F46CDFC2CB51}"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2E09BF0-C8BD-4250-BF09-C18DFD683C9F}" type="slidenum">
              <a:rPr lang="en-US" sz="2400" b="0" strike="noStrike" spc="-1">
                <a:solidFill>
                  <a:srgbClr val="000000"/>
                </a:solidFill>
                <a:latin typeface="Times New Roman"/>
                <a:ea typeface="MS Gothic"/>
              </a:rPr>
              <a:t>5</a:t>
            </a:fld>
            <a:endParaRPr lang="sv-SE" sz="2400" b="0" strike="noStrike" spc="-1">
              <a:latin typeface="Arial"/>
            </a:endParaRPr>
          </a:p>
        </p:txBody>
      </p:sp>
      <p:sp>
        <p:nvSpPr>
          <p:cNvPr id="193" name="PlaceHolder 5"/>
          <p:cNvSpPr>
            <a:spLocks noGrp="1" noRot="1" noChangeAspect="1"/>
          </p:cNvSpPr>
          <p:nvPr>
            <p:ph type="sldImg"/>
          </p:nvPr>
        </p:nvSpPr>
        <p:spPr>
          <a:xfrm>
            <a:off x="334963" y="698500"/>
            <a:ext cx="6188075" cy="3481388"/>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laceHolder 1"/>
          <p:cNvSpPr>
            <a:spLocks noGrp="1" noRot="1" noChangeAspect="1"/>
          </p:cNvSpPr>
          <p:nvPr>
            <p:ph type="sldImg"/>
          </p:nvPr>
        </p:nvSpPr>
        <p:spPr>
          <a:xfrm>
            <a:off x="385763" y="701675"/>
            <a:ext cx="6159500" cy="3465513"/>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9895E17D-A954-4A57-9708-E624C91B42AF}"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90614AC-5299-1143-AC6A-A1358BC108E3}"/>
              </a:ext>
            </a:extLst>
          </p:cNvPr>
          <p:cNvSpPr>
            <a:spLocks noGrp="1"/>
          </p:cNvSpPr>
          <p:nvPr>
            <p:ph type="dt" sz="half" idx="10"/>
          </p:nvPr>
        </p:nvSpPr>
        <p:spPr/>
        <p:txBody>
          <a:body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DF6E0FBE-7CAE-D47E-C5B8-EBA8015E70A5}"/>
              </a:ext>
            </a:extLst>
          </p:cNvPr>
          <p:cNvSpPr>
            <a:spLocks noGrp="1"/>
          </p:cNvSpPr>
          <p:nvPr>
            <p:ph type="ftr" sz="quarter" idx="11"/>
          </p:nvPr>
        </p:nvSpPr>
        <p:spPr/>
        <p:txBody>
          <a:bodyPr/>
          <a:lstStyle/>
          <a:p>
            <a:pPr>
              <a:defRPr/>
            </a:pPr>
            <a:r>
              <a:rPr lang="en-GB"/>
              <a:t>Rich Kennedy (Huawei Paris)</a:t>
            </a:r>
          </a:p>
        </p:txBody>
      </p:sp>
      <p:sp>
        <p:nvSpPr>
          <p:cNvPr id="7" name="Slide Number Placeholder 6">
            <a:extLst>
              <a:ext uri="{FF2B5EF4-FFF2-40B4-BE49-F238E27FC236}">
                <a16:creationId xmlns:a16="http://schemas.microsoft.com/office/drawing/2014/main" id="{8267AC4F-B18C-A16B-E835-9A38CED0C3A2}"/>
              </a:ext>
            </a:extLst>
          </p:cNvPr>
          <p:cNvSpPr>
            <a:spLocks noGrp="1"/>
          </p:cNvSpPr>
          <p:nvPr>
            <p:ph type="sldNum" sz="quarter" idx="12"/>
          </p:nvPr>
        </p:nvSpPr>
        <p:spPr/>
        <p:txBody>
          <a:bodyPr/>
          <a:lstStyle/>
          <a:p>
            <a:pPr>
              <a:defRPr/>
            </a:pPr>
            <a:r>
              <a:rPr lang="en-GB" altLang="en-US"/>
              <a:t>Slide </a:t>
            </a:r>
            <a:fld id="{947C7220-C02C-4A77-A190-914EADC73986}" type="slidenum">
              <a:rPr lang="en-GB" altLang="en-US" smtClean="0"/>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802.18-22/0103r2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db.cept.org/document/1017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7.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dirty="0"/>
              <a:t>IEEE 802.18 </a:t>
            </a:r>
            <a:r>
              <a:rPr lang="en-GB" altLang="en-US" dirty="0" err="1"/>
              <a:t>mmWave</a:t>
            </a:r>
            <a:r>
              <a:rPr lang="en-GB" altLang="en-US" dirty="0"/>
              <a:t> Ad Hoc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2022-08-23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71452"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August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a:extLst>
              <a:ext uri="{FF2B5EF4-FFF2-40B4-BE49-F238E27FC236}">
                <a16:creationId xmlns:a16="http://schemas.microsoft.com/office/drawing/2014/main" id="{C828D5C4-E2B1-C438-AB8B-B916D0508EFA}"/>
              </a:ext>
            </a:extLst>
          </p:cNvPr>
          <p:cNvSpPr>
            <a:spLocks noGrp="1"/>
          </p:cNvSpPr>
          <p:nvPr>
            <p:ph type="ftr" sz="quarter" idx="11"/>
          </p:nvPr>
        </p:nvSpPr>
        <p:spPr/>
        <p:txBody>
          <a:bodyPr/>
          <a:lstStyle/>
          <a:p>
            <a:pPr>
              <a:defRPr/>
            </a:pPr>
            <a:r>
              <a:rPr lang="en-GB"/>
              <a:t>Rich Kennedy (Huawei Paris)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dirty="0"/>
              <a:t>Review the raison </a:t>
            </a:r>
            <a:r>
              <a:rPr lang="en-US" sz="2400" dirty="0" err="1"/>
              <a:t>d’etre</a:t>
            </a:r>
            <a:r>
              <a:rPr lang="en-US" sz="2400" dirty="0"/>
              <a:t> – the Why</a:t>
            </a:r>
          </a:p>
          <a:p>
            <a:r>
              <a:rPr lang="en-US" altLang="en-US" dirty="0"/>
              <a:t>Develop the scope and level of detail required - the What</a:t>
            </a:r>
          </a:p>
          <a:p>
            <a:r>
              <a:rPr lang="en-US" altLang="en-US" dirty="0"/>
              <a:t>Discuss process – the How</a:t>
            </a:r>
          </a:p>
          <a:p>
            <a:r>
              <a:rPr lang="en-US" altLang="en-US" dirty="0"/>
              <a:t>Develop the necessary milestones – the When</a:t>
            </a:r>
          </a:p>
          <a:p>
            <a:r>
              <a:rPr lang="en-US" altLang="en-US" dirty="0"/>
              <a:t>How we will measure success – the End</a:t>
            </a:r>
          </a:p>
          <a:p>
            <a:r>
              <a:rPr lang="en-US" altLang="en-US" dirty="0"/>
              <a:t>Assigning tasks and liaisons</a:t>
            </a:r>
          </a:p>
          <a:p>
            <a:r>
              <a:rPr lang="en-US" altLang="en-US" dirty="0"/>
              <a:t>Recommendations</a:t>
            </a:r>
          </a:p>
          <a:p>
            <a:endParaRPr lang="en-US" altLang="en-US" dirty="0"/>
          </a:p>
          <a:p>
            <a:endParaRPr lang="en-US" altLang="en-US" dirty="0"/>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10</a:t>
            </a:fld>
            <a:endParaRPr lang="en-US" altLang="en-US"/>
          </a:p>
        </p:txBody>
      </p:sp>
      <p:sp>
        <p:nvSpPr>
          <p:cNvPr id="2" name="Date Placeholder 1">
            <a:extLst>
              <a:ext uri="{FF2B5EF4-FFF2-40B4-BE49-F238E27FC236}">
                <a16:creationId xmlns:a16="http://schemas.microsoft.com/office/drawing/2014/main" id="{D035722B-D27B-1121-C74A-5A50CA123EF4}"/>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70B70DA-7112-55C0-F40D-BE4667CD157D}"/>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234148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dirty="0"/>
              <a:t>IEEE 802.11 created the 11aj standard for operation in the 45 GHz band (CMMW) and should consider it for future 802.11 standards</a:t>
            </a:r>
          </a:p>
          <a:p>
            <a:pPr lvl="1"/>
            <a:r>
              <a:rPr lang="en-US" altLang="en-US"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dirty="0"/>
              <a:t>Over 5 GHz of spectrum could be made available globally in </a:t>
            </a:r>
            <a:r>
              <a:rPr lang="en-US" altLang="en-US" dirty="0" err="1"/>
              <a:t>mmWave</a:t>
            </a:r>
            <a:r>
              <a:rPr lang="en-US" altLang="en-US" dirty="0"/>
              <a:t> bands</a:t>
            </a:r>
          </a:p>
          <a:p>
            <a:pPr lvl="1"/>
            <a:r>
              <a:rPr lang="en-US" altLang="en-US" dirty="0"/>
              <a:t>For the IEEE 802.11 UHR SG and TG (Ultra High Reliability SG/TG)</a:t>
            </a:r>
          </a:p>
          <a:p>
            <a:pPr lvl="1"/>
            <a:r>
              <a:rPr lang="en-US" altLang="en-US" dirty="0"/>
              <a:t>For other IEEE 802 wireless groups</a:t>
            </a:r>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11</a:t>
            </a:fld>
            <a:endParaRPr lang="en-US" altLang="en-US"/>
          </a:p>
        </p:txBody>
      </p:sp>
      <p:sp>
        <p:nvSpPr>
          <p:cNvPr id="2" name="Date Placeholder 1">
            <a:extLst>
              <a:ext uri="{FF2B5EF4-FFF2-40B4-BE49-F238E27FC236}">
                <a16:creationId xmlns:a16="http://schemas.microsoft.com/office/drawing/2014/main" id="{9D49680F-8EB5-D69B-2125-07D0AE503793}"/>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4B2DA8C-8B8A-26C0-5BEF-0DED0E9D866D}"/>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53674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9D27-BA9E-A878-7605-142A7F7D7A86}"/>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EB296353-782A-8CDE-A8CF-FF597013B4A0}"/>
              </a:ext>
            </a:extLst>
          </p:cNvPr>
          <p:cNvSpPr>
            <a:spLocks noGrp="1"/>
          </p:cNvSpPr>
          <p:nvPr>
            <p:ph idx="1"/>
          </p:nvPr>
        </p:nvSpPr>
        <p:spPr/>
        <p:txBody>
          <a:bodyPr/>
          <a:lstStyle/>
          <a:p>
            <a:r>
              <a:rPr lang="en-US" dirty="0"/>
              <a:t>Determine the best start and end frequencies that minimize sharing challenges</a:t>
            </a:r>
          </a:p>
          <a:p>
            <a:r>
              <a:rPr lang="en-US" dirty="0"/>
              <a:t>Catalog all of the incumbents including national variations </a:t>
            </a:r>
          </a:p>
          <a:p>
            <a:r>
              <a:rPr lang="en-US" dirty="0"/>
              <a:t>Review the historical record of interference mitigation with similar incumbents</a:t>
            </a:r>
          </a:p>
          <a:p>
            <a:r>
              <a:rPr lang="en-US" dirty="0"/>
              <a:t>Determine if there are any uncharted interference issues that might present difficult challenges</a:t>
            </a:r>
          </a:p>
          <a:p>
            <a:r>
              <a:rPr lang="en-US" dirty="0"/>
              <a:t>Propose a plan that can achieve the goal of sharing in each of these bands in the majority of regulatory domains</a:t>
            </a:r>
          </a:p>
          <a:p>
            <a:endParaRPr lang="en-US" dirty="0"/>
          </a:p>
        </p:txBody>
      </p:sp>
      <p:sp>
        <p:nvSpPr>
          <p:cNvPr id="5" name="Slide Number Placeholder 4">
            <a:extLst>
              <a:ext uri="{FF2B5EF4-FFF2-40B4-BE49-F238E27FC236}">
                <a16:creationId xmlns:a16="http://schemas.microsoft.com/office/drawing/2014/main" id="{5136545C-1F07-7BD0-77D5-2E5D22E31C0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12</a:t>
            </a:fld>
            <a:endParaRPr lang="en-GB" altLang="en-US"/>
          </a:p>
        </p:txBody>
      </p:sp>
      <p:sp>
        <p:nvSpPr>
          <p:cNvPr id="6" name="Date Placeholder 5">
            <a:extLst>
              <a:ext uri="{FF2B5EF4-FFF2-40B4-BE49-F238E27FC236}">
                <a16:creationId xmlns:a16="http://schemas.microsoft.com/office/drawing/2014/main" id="{CA6CAF75-CED7-0784-E615-8A5A14A2CD94}"/>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5B62A73-59BF-F6EE-2885-3EAD0C03DD6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14496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EB0F-6CDD-3B4D-3626-0ECCAB96F491}"/>
              </a:ext>
            </a:extLst>
          </p:cNvPr>
          <p:cNvSpPr>
            <a:spLocks noGrp="1"/>
          </p:cNvSpPr>
          <p:nvPr>
            <p:ph type="title"/>
          </p:nvPr>
        </p:nvSpPr>
        <p:spPr/>
        <p:txBody>
          <a:bodyPr/>
          <a:lstStyle/>
          <a:p>
            <a:r>
              <a:rPr lang="en-US" dirty="0"/>
              <a:t>How</a:t>
            </a:r>
          </a:p>
        </p:txBody>
      </p:sp>
      <p:sp>
        <p:nvSpPr>
          <p:cNvPr id="3" name="Content Placeholder 2">
            <a:extLst>
              <a:ext uri="{FF2B5EF4-FFF2-40B4-BE49-F238E27FC236}">
                <a16:creationId xmlns:a16="http://schemas.microsoft.com/office/drawing/2014/main" id="{D90D83A3-7B34-A287-66DF-EC4D7974FED6}"/>
              </a:ext>
            </a:extLst>
          </p:cNvPr>
          <p:cNvSpPr>
            <a:spLocks noGrp="1"/>
          </p:cNvSpPr>
          <p:nvPr>
            <p:ph idx="1"/>
          </p:nvPr>
        </p:nvSpPr>
        <p:spPr/>
        <p:txBody>
          <a:bodyPr/>
          <a:lstStyle/>
          <a:p>
            <a:r>
              <a:rPr lang="en-US" dirty="0"/>
              <a:t>Start: Review of ITU-R Radio Regulations and accessible national radio regulations</a:t>
            </a:r>
          </a:p>
          <a:p>
            <a:r>
              <a:rPr lang="en-US" dirty="0"/>
              <a:t>Next: Review documented interference mitigation methods used to convince regulators to share the 6 GHz band, e.g., ECC Report 302</a:t>
            </a:r>
          </a:p>
          <a:p>
            <a:pPr lvl="1"/>
            <a:r>
              <a:rPr lang="en-US" dirty="0">
                <a:hlinkClick r:id="rId2"/>
              </a:rPr>
              <a:t>https://docdb.cept.org/document/10170</a:t>
            </a:r>
            <a:endParaRPr lang="en-US" dirty="0"/>
          </a:p>
          <a:p>
            <a:pPr lvl="1"/>
            <a:r>
              <a:rPr lang="en-US" dirty="0"/>
              <a:t>Many of the experts who developed this will be working on UHR</a:t>
            </a:r>
          </a:p>
          <a:p>
            <a:r>
              <a:rPr lang="en-US" dirty="0"/>
              <a:t>Next: …</a:t>
            </a:r>
          </a:p>
        </p:txBody>
      </p:sp>
      <p:sp>
        <p:nvSpPr>
          <p:cNvPr id="5" name="Slide Number Placeholder 4">
            <a:extLst>
              <a:ext uri="{FF2B5EF4-FFF2-40B4-BE49-F238E27FC236}">
                <a16:creationId xmlns:a16="http://schemas.microsoft.com/office/drawing/2014/main" id="{376F5B0D-8ED2-564D-2AF7-EB3CE313284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13</a:t>
            </a:fld>
            <a:endParaRPr lang="en-GB" altLang="en-US"/>
          </a:p>
        </p:txBody>
      </p:sp>
      <p:sp>
        <p:nvSpPr>
          <p:cNvPr id="6" name="Date Placeholder 5">
            <a:extLst>
              <a:ext uri="{FF2B5EF4-FFF2-40B4-BE49-F238E27FC236}">
                <a16:creationId xmlns:a16="http://schemas.microsoft.com/office/drawing/2014/main" id="{36B005CC-C83B-0109-6443-F20C8EC1BB7C}"/>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E175B89F-26E2-48BE-62BA-947835EAB46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0069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0B1F-4745-1958-EC97-A618AABB86FB}"/>
              </a:ext>
            </a:extLst>
          </p:cNvPr>
          <p:cNvSpPr>
            <a:spLocks noGrp="1"/>
          </p:cNvSpPr>
          <p:nvPr>
            <p:ph type="title"/>
          </p:nvPr>
        </p:nvSpPr>
        <p:spPr/>
        <p:txBody>
          <a:bodyPr/>
          <a:lstStyle/>
          <a:p>
            <a:r>
              <a:rPr lang="en-US" dirty="0"/>
              <a:t>When</a:t>
            </a:r>
          </a:p>
        </p:txBody>
      </p:sp>
      <p:sp>
        <p:nvSpPr>
          <p:cNvPr id="3" name="Content Placeholder 2">
            <a:extLst>
              <a:ext uri="{FF2B5EF4-FFF2-40B4-BE49-F238E27FC236}">
                <a16:creationId xmlns:a16="http://schemas.microsoft.com/office/drawing/2014/main" id="{E61A16A8-3848-874A-D271-B44E64C69050}"/>
              </a:ext>
            </a:extLst>
          </p:cNvPr>
          <p:cNvSpPr>
            <a:spLocks noGrp="1"/>
          </p:cNvSpPr>
          <p:nvPr>
            <p:ph idx="1"/>
          </p:nvPr>
        </p:nvSpPr>
        <p:spPr/>
        <p:txBody>
          <a:bodyPr/>
          <a:lstStyle/>
          <a:p>
            <a:r>
              <a:rPr lang="en-US" dirty="0"/>
              <a:t>Meet with UHR SG early in their process; September of November</a:t>
            </a:r>
          </a:p>
          <a:p>
            <a:r>
              <a:rPr lang="en-US" dirty="0"/>
              <a:t>Meet with IEEE 802.15 group during opening or closing plenary September or November</a:t>
            </a:r>
          </a:p>
          <a:p>
            <a:pPr lvl="1"/>
            <a:r>
              <a:rPr lang="en-US" dirty="0"/>
              <a:t>They currently have no specific requirements </a:t>
            </a:r>
          </a:p>
        </p:txBody>
      </p:sp>
      <p:sp>
        <p:nvSpPr>
          <p:cNvPr id="5" name="Slide Number Placeholder 4">
            <a:extLst>
              <a:ext uri="{FF2B5EF4-FFF2-40B4-BE49-F238E27FC236}">
                <a16:creationId xmlns:a16="http://schemas.microsoft.com/office/drawing/2014/main" id="{1607F2A3-0EFF-C6BA-C389-33FE990C2BF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14</a:t>
            </a:fld>
            <a:endParaRPr lang="en-GB" altLang="en-US"/>
          </a:p>
        </p:txBody>
      </p:sp>
      <p:sp>
        <p:nvSpPr>
          <p:cNvPr id="6" name="Date Placeholder 5">
            <a:extLst>
              <a:ext uri="{FF2B5EF4-FFF2-40B4-BE49-F238E27FC236}">
                <a16:creationId xmlns:a16="http://schemas.microsoft.com/office/drawing/2014/main" id="{882928E9-D5CA-33DC-07CA-537A0BC5F66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B009966C-A6E3-002B-4445-0876D6F66B5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38495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B941-69D0-F38E-E792-A9070E9661D1}"/>
              </a:ext>
            </a:extLst>
          </p:cNvPr>
          <p:cNvSpPr>
            <a:spLocks noGrp="1"/>
          </p:cNvSpPr>
          <p:nvPr>
            <p:ph type="title"/>
          </p:nvPr>
        </p:nvSpPr>
        <p:spPr/>
        <p:txBody>
          <a:bodyPr/>
          <a:lstStyle/>
          <a:p>
            <a:r>
              <a:rPr lang="en-US" dirty="0"/>
              <a:t>What is Success?</a:t>
            </a:r>
          </a:p>
        </p:txBody>
      </p:sp>
      <p:sp>
        <p:nvSpPr>
          <p:cNvPr id="3" name="Content Placeholder 2">
            <a:extLst>
              <a:ext uri="{FF2B5EF4-FFF2-40B4-BE49-F238E27FC236}">
                <a16:creationId xmlns:a16="http://schemas.microsoft.com/office/drawing/2014/main" id="{F2A48FBF-2E58-067A-BD49-593204C4A64F}"/>
              </a:ext>
            </a:extLst>
          </p:cNvPr>
          <p:cNvSpPr>
            <a:spLocks noGrp="1"/>
          </p:cNvSpPr>
          <p:nvPr>
            <p:ph idx="1"/>
          </p:nvPr>
        </p:nvSpPr>
        <p:spPr/>
        <p:txBody>
          <a:bodyPr/>
          <a:lstStyle/>
          <a:p>
            <a:r>
              <a:rPr lang="en-US" dirty="0"/>
              <a:t>Providing quality recommendations and input on spectrum sharing in 45 GHz and 60 GHz bands to enable IEEE 802.11 UHR TG and other groups to make an educated choice for </a:t>
            </a:r>
            <a:r>
              <a:rPr lang="en-US" dirty="0" err="1"/>
              <a:t>mmWave</a:t>
            </a:r>
            <a:r>
              <a:rPr lang="en-US" dirty="0"/>
              <a:t> band expansion</a:t>
            </a:r>
          </a:p>
          <a:p>
            <a:endParaRPr lang="en-US" dirty="0"/>
          </a:p>
        </p:txBody>
      </p:sp>
      <p:sp>
        <p:nvSpPr>
          <p:cNvPr id="5" name="Slide Number Placeholder 4">
            <a:extLst>
              <a:ext uri="{FF2B5EF4-FFF2-40B4-BE49-F238E27FC236}">
                <a16:creationId xmlns:a16="http://schemas.microsoft.com/office/drawing/2014/main" id="{B68132F7-7D05-8FBE-3AA8-3316BA766F9F}"/>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15</a:t>
            </a:fld>
            <a:endParaRPr lang="en-GB" altLang="en-US"/>
          </a:p>
        </p:txBody>
      </p:sp>
      <p:sp>
        <p:nvSpPr>
          <p:cNvPr id="6" name="Date Placeholder 5">
            <a:extLst>
              <a:ext uri="{FF2B5EF4-FFF2-40B4-BE49-F238E27FC236}">
                <a16:creationId xmlns:a16="http://schemas.microsoft.com/office/drawing/2014/main" id="{0EFCE59B-45D0-FDDF-F49A-CC42639581F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1B3BB037-26B5-65FA-C469-E6C327BCA099}"/>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119070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74D5-CBAD-C589-211C-711387CE62DA}"/>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44EAAA3F-9435-5E1B-3545-3BB6362D0156}"/>
              </a:ext>
            </a:extLst>
          </p:cNvPr>
          <p:cNvSpPr>
            <a:spLocks noGrp="1"/>
          </p:cNvSpPr>
          <p:nvPr>
            <p:ph idx="1"/>
          </p:nvPr>
        </p:nvSpPr>
        <p:spPr/>
        <p:txBody>
          <a:bodyPr/>
          <a:lstStyle/>
          <a:p>
            <a:r>
              <a:rPr lang="en-US" dirty="0"/>
              <a:t>45 GHz band</a:t>
            </a:r>
          </a:p>
          <a:p>
            <a:pPr lvl="1"/>
            <a:r>
              <a:rPr lang="en-US" dirty="0"/>
              <a:t>Rich</a:t>
            </a:r>
          </a:p>
          <a:p>
            <a:r>
              <a:rPr lang="en-US" dirty="0"/>
              <a:t>60 GHz band</a:t>
            </a:r>
          </a:p>
          <a:p>
            <a:pPr lvl="1"/>
            <a:r>
              <a:rPr lang="en-US" dirty="0"/>
              <a:t>Hassan</a:t>
            </a:r>
          </a:p>
          <a:p>
            <a:r>
              <a:rPr lang="en-US" dirty="0"/>
              <a:t>Other</a:t>
            </a:r>
          </a:p>
          <a:p>
            <a:pPr lvl="1"/>
            <a:r>
              <a:rPr lang="en-US" dirty="0"/>
              <a:t>Ben</a:t>
            </a:r>
          </a:p>
        </p:txBody>
      </p:sp>
      <p:sp>
        <p:nvSpPr>
          <p:cNvPr id="5" name="Slide Number Placeholder 4">
            <a:extLst>
              <a:ext uri="{FF2B5EF4-FFF2-40B4-BE49-F238E27FC236}">
                <a16:creationId xmlns:a16="http://schemas.microsoft.com/office/drawing/2014/main" id="{3BD86336-9EF6-849B-92D0-C35D79347EA1}"/>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16</a:t>
            </a:fld>
            <a:endParaRPr lang="en-GB" altLang="en-US"/>
          </a:p>
        </p:txBody>
      </p:sp>
      <p:sp>
        <p:nvSpPr>
          <p:cNvPr id="6" name="Date Placeholder 5">
            <a:extLst>
              <a:ext uri="{FF2B5EF4-FFF2-40B4-BE49-F238E27FC236}">
                <a16:creationId xmlns:a16="http://schemas.microsoft.com/office/drawing/2014/main" id="{FC19B2E0-7817-69AF-20FE-ABACCA37355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187BE73-42F2-053E-0F20-6AB5A4321C0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1595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FA7B8-7B00-9B64-2A55-9E6DFD557D0D}"/>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29E14765-E687-5973-C3A1-04BC6DF66BF6}"/>
              </a:ext>
            </a:extLst>
          </p:cNvPr>
          <p:cNvSpPr>
            <a:spLocks noGrp="1"/>
          </p:cNvSpPr>
          <p:nvPr>
            <p:ph idx="1"/>
          </p:nvPr>
        </p:nvSpPr>
        <p:spPr/>
        <p:txBody>
          <a:bodyPr/>
          <a:lstStyle/>
          <a:p>
            <a:r>
              <a:rPr lang="en-US" dirty="0"/>
              <a:t>Better definition of what is provided to the UHR SG in September (</a:t>
            </a:r>
            <a:r>
              <a:rPr lang="en-US"/>
              <a:t>or November)</a:t>
            </a:r>
            <a:endParaRPr lang="en-US" dirty="0"/>
          </a:p>
        </p:txBody>
      </p:sp>
      <p:sp>
        <p:nvSpPr>
          <p:cNvPr id="5" name="Slide Number Placeholder 4">
            <a:extLst>
              <a:ext uri="{FF2B5EF4-FFF2-40B4-BE49-F238E27FC236}">
                <a16:creationId xmlns:a16="http://schemas.microsoft.com/office/drawing/2014/main" id="{6D1DF24B-153F-6C74-4379-75EE6189294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17</a:t>
            </a:fld>
            <a:endParaRPr lang="en-GB" altLang="en-US"/>
          </a:p>
        </p:txBody>
      </p:sp>
      <p:sp>
        <p:nvSpPr>
          <p:cNvPr id="6" name="Date Placeholder 5">
            <a:extLst>
              <a:ext uri="{FF2B5EF4-FFF2-40B4-BE49-F238E27FC236}">
                <a16:creationId xmlns:a16="http://schemas.microsoft.com/office/drawing/2014/main" id="{4F53C784-F27F-2316-11D0-FF33DDDB9395}"/>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6F630759-ECB1-30B0-5DBB-1A51445F23C3}"/>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2402731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18</a:t>
            </a:fld>
            <a:endParaRPr lang="en-GB" altLang="en-US"/>
          </a:p>
        </p:txBody>
      </p:sp>
      <p:sp>
        <p:nvSpPr>
          <p:cNvPr id="6" name="Date Placeholder 5">
            <a:extLst>
              <a:ext uri="{FF2B5EF4-FFF2-40B4-BE49-F238E27FC236}">
                <a16:creationId xmlns:a16="http://schemas.microsoft.com/office/drawing/2014/main" id="{BBC65DBC-374A-B9C3-4FD1-FFFE91C529B1}"/>
              </a:ext>
            </a:extLst>
          </p:cNvPr>
          <p:cNvSpPr>
            <a:spLocks noGrp="1"/>
          </p:cNvSpPr>
          <p:nvPr>
            <p:ph type="dt" sz="half" idx="10"/>
          </p:nvPr>
        </p:nvSpPr>
        <p:spPr/>
        <p:txBody>
          <a:bodyPr/>
          <a:lstStyle/>
          <a:p>
            <a:pPr>
              <a:defRPr/>
            </a:pPr>
            <a:r>
              <a:rPr lang="en-US" altLang="en-US"/>
              <a:t>August 2022</a:t>
            </a:r>
            <a:endParaRPr lang="en-GB" altLang="en-US"/>
          </a:p>
        </p:txBody>
      </p:sp>
      <p:sp>
        <p:nvSpPr>
          <p:cNvPr id="8" name="Footer Placeholder 7">
            <a:extLst>
              <a:ext uri="{FF2B5EF4-FFF2-40B4-BE49-F238E27FC236}">
                <a16:creationId xmlns:a16="http://schemas.microsoft.com/office/drawing/2014/main" id="{04EC9439-0F67-362C-0F7E-AB6411C02EE1}"/>
              </a:ext>
            </a:extLst>
          </p:cNvPr>
          <p:cNvSpPr>
            <a:spLocks noGrp="1"/>
          </p:cNvSpPr>
          <p:nvPr>
            <p:ph type="ftr" sz="quarter" idx="11"/>
          </p:nvPr>
        </p:nvSpPr>
        <p:spPr/>
        <p:txBody>
          <a:bodyPr/>
          <a:lstStyle/>
          <a:p>
            <a:pPr>
              <a:defRPr/>
            </a:pPr>
            <a:r>
              <a:rPr lang="en-GB"/>
              <a:t>Rich Kennedy (Huawei Paris)</a:t>
            </a:r>
          </a:p>
        </p:txBody>
      </p:sp>
    </p:spTree>
    <p:extLst>
      <p:ext uri="{BB962C8B-B14F-4D97-AF65-F5344CB8AC3E}">
        <p14:creationId xmlns:p14="http://schemas.microsoft.com/office/powerpoint/2010/main" val="3610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dirty="0"/>
              <a:t>This agenda is for the first meeting of the 802.18 </a:t>
            </a:r>
            <a:r>
              <a:rPr lang="en-US" sz="2000" kern="0" dirty="0" err="1"/>
              <a:t>mmWave</a:t>
            </a:r>
            <a:r>
              <a:rPr lang="en-US" sz="2000" kern="0" dirty="0"/>
              <a:t> Ad Hoc Committee. This meeting is to set requirements, guidelines, schedules, and work assignments. To the best of my knowledge the RR-TAG has never hosted a project like this. </a:t>
            </a:r>
          </a:p>
          <a:p>
            <a:endParaRPr lang="en-US" altLang="en-US" kern="0" dirty="0"/>
          </a:p>
          <a:p>
            <a:pPr lvl="1"/>
            <a:endParaRPr lang="en-US" altLang="en-US" kern="0" dirty="0"/>
          </a:p>
          <a:p>
            <a:pPr lvl="2"/>
            <a:endParaRPr lang="en-US" altLang="en-US" sz="1800" kern="0" dirty="0"/>
          </a:p>
        </p:txBody>
      </p:sp>
      <p:sp>
        <p:nvSpPr>
          <p:cNvPr id="2" name="Date Placeholder 1">
            <a:extLst>
              <a:ext uri="{FF2B5EF4-FFF2-40B4-BE49-F238E27FC236}">
                <a16:creationId xmlns:a16="http://schemas.microsoft.com/office/drawing/2014/main" id="{E401E3D3-D465-F38F-2709-3B8049051C20}"/>
              </a:ext>
            </a:extLst>
          </p:cNvPr>
          <p:cNvSpPr>
            <a:spLocks noGrp="1"/>
          </p:cNvSpPr>
          <p:nvPr>
            <p:ph type="dt" sz="half" idx="10"/>
          </p:nvPr>
        </p:nvSpPr>
        <p:spPr>
          <a:xfrm>
            <a:off x="928688" y="333375"/>
            <a:ext cx="1579562" cy="276225"/>
          </a:xfrm>
        </p:spPr>
        <p:txBody>
          <a:bodyPr/>
          <a:lstStyle/>
          <a:p>
            <a:pPr>
              <a:defRPr/>
            </a:pPr>
            <a:r>
              <a:rPr lang="en-US" altLang="en-US" dirty="0"/>
              <a:t>August 2022</a:t>
            </a:r>
            <a:endParaRPr lang="en-GB" altLang="en-US" dirty="0"/>
          </a:p>
        </p:txBody>
      </p:sp>
      <p:sp>
        <p:nvSpPr>
          <p:cNvPr id="3" name="Footer Placeholder 2">
            <a:extLst>
              <a:ext uri="{FF2B5EF4-FFF2-40B4-BE49-F238E27FC236}">
                <a16:creationId xmlns:a16="http://schemas.microsoft.com/office/drawing/2014/main" id="{09C5D51A-9BBB-AEA7-BB33-391DBBE44F7A}"/>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dt" idx="10"/>
          </p:nvPr>
        </p:nvSpPr>
        <p:spPr>
          <a:xfrm>
            <a:off x="912960" y="33336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C334D17D-4304-4BCE-AB1F-420FDC0D5ED2}"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dirty="0">
              <a:latin typeface="Arial"/>
            </a:endParaRPr>
          </a:p>
          <a:p>
            <a:pPr>
              <a:lnSpc>
                <a:spcPct val="100000"/>
              </a:lnSpc>
              <a:buNone/>
            </a:pPr>
            <a:endParaRPr lang="sv-SE" sz="1800" b="0" strike="noStrike" spc="-1" dirty="0">
              <a:latin typeface="Arial"/>
            </a:endParaRPr>
          </a:p>
          <a:p>
            <a:pPr marL="285840" indent="-285840">
              <a:lnSpc>
                <a:spcPct val="100000"/>
              </a:lnSpc>
              <a:buClr>
                <a:srgbClr val="000000"/>
              </a:buClr>
              <a:buFont typeface="Arial"/>
              <a:buChar char="•"/>
            </a:pPr>
            <a:r>
              <a:rPr lang="en-US" sz="1800" b="1" strike="noStrike" spc="-1" dirty="0">
                <a:solidFill>
                  <a:srgbClr val="000000"/>
                </a:solidFill>
                <a:latin typeface="Times New Roman"/>
                <a:ea typeface="MS Gothic"/>
              </a:rPr>
              <a:t>Ad-hoc Leader:				</a:t>
            </a:r>
            <a:endParaRPr lang="sv-SE" sz="1800" b="0" strike="noStrike" spc="-1" dirty="0">
              <a:latin typeface="Arial"/>
            </a:endParaRPr>
          </a:p>
          <a:p>
            <a:pPr marL="285840" indent="-285840">
              <a:lnSpc>
                <a:spcPct val="100000"/>
              </a:lnSpc>
              <a:spcBef>
                <a:spcPts val="300"/>
              </a:spcBef>
              <a:buClr>
                <a:srgbClr val="000000"/>
              </a:buClr>
              <a:buFont typeface="Arial"/>
              <a:buChar char="•"/>
            </a:pPr>
            <a:r>
              <a:rPr lang="en-US" sz="1600" b="0" strike="noStrike" spc="-1" dirty="0">
                <a:solidFill>
                  <a:srgbClr val="000000"/>
                </a:solidFill>
                <a:latin typeface="Times New Roman"/>
                <a:ea typeface="MS Gothic"/>
              </a:rPr>
              <a:t>  Chair:  Rich Kennedy (Huawei Paris)</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Attendance:</a:t>
            </a:r>
            <a:endParaRPr lang="sv-SE" sz="1800" b="0" strike="noStrike" spc="-1" dirty="0">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dirty="0">
                <a:latin typeface="Times New Roman"/>
                <a:ea typeface="MS Gothic"/>
              </a:rPr>
              <a:t>Stuart Kerry (OK-Brit, Self)</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Secretary</a:t>
            </a:r>
            <a:endParaRPr lang="sv-SE" sz="1800" spc="-1" dirty="0">
              <a:solidFill>
                <a:srgbClr val="000000"/>
              </a:solidFill>
              <a:latin typeface="Arial"/>
              <a:ea typeface="MS Gothic"/>
            </a:endParaRPr>
          </a:p>
          <a:p>
            <a:pPr marL="743040" lvl="1" indent="-285840">
              <a:spcBef>
                <a:spcPts val="1800"/>
              </a:spcBef>
              <a:buClr>
                <a:srgbClr val="000000"/>
              </a:buClr>
              <a:buFont typeface="Arial"/>
              <a:buChar char="•"/>
            </a:pPr>
            <a:endParaRPr lang="en-US" sz="1800" b="1" strike="noStrike" spc="-1" dirty="0">
              <a:solidFill>
                <a:srgbClr val="000000"/>
              </a:solidFill>
              <a:latin typeface="Times New Roman"/>
              <a:ea typeface="MS Gothic"/>
            </a:endParaRPr>
          </a:p>
        </p:txBody>
      </p:sp>
      <p:sp>
        <p:nvSpPr>
          <p:cNvPr id="2" name="Footer Placeholder 1">
            <a:extLst>
              <a:ext uri="{FF2B5EF4-FFF2-40B4-BE49-F238E27FC236}">
                <a16:creationId xmlns:a16="http://schemas.microsoft.com/office/drawing/2014/main" id="{169D0F76-C586-9C52-94D5-DD0CF309BB9C}"/>
              </a:ext>
            </a:extLst>
          </p:cNvPr>
          <p:cNvSpPr>
            <a:spLocks noGrp="1"/>
          </p:cNvSpPr>
          <p:nvPr>
            <p:ph type="ftr" sz="quarter" idx="11"/>
          </p:nvPr>
        </p:nvSpPr>
        <p:spPr>
          <a:xfrm>
            <a:off x="9429750" y="6475413"/>
            <a:ext cx="1962150" cy="184150"/>
          </a:xfrm>
        </p:spPr>
        <p:txBody>
          <a:bodyPr/>
          <a:lstStyle/>
          <a:p>
            <a:pPr>
              <a:defRPr/>
            </a:pPr>
            <a:r>
              <a:rPr lang="en-GB" dirty="0"/>
              <a:t>Rich Kennedy (Huawei Paris)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4"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9EC1F2B6-C393-4B31-BF66-553EC4446359}"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2" name="Footer Placeholder 1">
            <a:extLst>
              <a:ext uri="{FF2B5EF4-FFF2-40B4-BE49-F238E27FC236}">
                <a16:creationId xmlns:a16="http://schemas.microsoft.com/office/drawing/2014/main" id="{68E13C53-2B78-1AF3-4F2E-C013D0A06A5B}"/>
              </a:ext>
            </a:extLst>
          </p:cNvPr>
          <p:cNvSpPr>
            <a:spLocks noGrp="1"/>
          </p:cNvSpPr>
          <p:nvPr>
            <p:ph type="ftr" sz="quarter" idx="11"/>
          </p:nvPr>
        </p:nvSpPr>
        <p:spPr>
          <a:xfrm>
            <a:off x="9429750" y="6475413"/>
            <a:ext cx="1962150" cy="184150"/>
          </a:xfrm>
        </p:spPr>
        <p:txBody>
          <a:bodyPr/>
          <a:lstStyle/>
          <a:p>
            <a:pPr>
              <a:defRPr/>
            </a:pPr>
            <a:r>
              <a:rPr lang="en-GB" dirty="0"/>
              <a:t>Rich Kennedy (Huawei Paris)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2A04EF67-8C75-49E1-81F2-F1FB88D68AA8}"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2" name="Footer Placeholder 1">
            <a:extLst>
              <a:ext uri="{FF2B5EF4-FFF2-40B4-BE49-F238E27FC236}">
                <a16:creationId xmlns:a16="http://schemas.microsoft.com/office/drawing/2014/main" id="{6E4AEBA6-BB21-82F1-EF1E-109AA563ED55}"/>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4"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3CE67AE-A26E-41A5-9CB8-605C74286647}"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5"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16" name="Rectangle 6"/>
          <p:cNvSpPr/>
          <p:nvPr/>
        </p:nvSpPr>
        <p:spPr>
          <a:xfrm>
            <a:off x="914400" y="1905120"/>
            <a:ext cx="1043676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66">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2" name="Footer Placeholder 1">
            <a:extLst>
              <a:ext uri="{FF2B5EF4-FFF2-40B4-BE49-F238E27FC236}">
                <a16:creationId xmlns:a16="http://schemas.microsoft.com/office/drawing/2014/main" id="{F00A4492-44F8-1A4B-EBC8-6CEBAD4001BF}"/>
              </a:ext>
            </a:extLst>
          </p:cNvPr>
          <p:cNvSpPr>
            <a:spLocks noGrp="1"/>
          </p:cNvSpPr>
          <p:nvPr>
            <p:ph type="ftr" sz="quarter" idx="11"/>
          </p:nvPr>
        </p:nvSpPr>
        <p:spPr>
          <a:xfrm>
            <a:off x="9479848" y="6475320"/>
            <a:ext cx="1962150" cy="184150"/>
          </a:xfrm>
        </p:spPr>
        <p:txBody>
          <a:bodyPr/>
          <a:lstStyle/>
          <a:p>
            <a:pPr>
              <a:defRPr/>
            </a:pPr>
            <a:r>
              <a:rPr lang="en-GB" dirty="0"/>
              <a:t>Rich Kennedy (Huawei Paris)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92">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111">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20"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CAAD122-9F95-4A99-915A-6D06265DC9DA}"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1"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7A0C16E7-B57A-625E-5685-154380C0B57C}"/>
              </a:ext>
            </a:extLst>
          </p:cNvPr>
          <p:cNvSpPr>
            <a:spLocks noGrp="1"/>
          </p:cNvSpPr>
          <p:nvPr>
            <p:ph type="ftr" sz="quarter" idx="11"/>
          </p:nvPr>
        </p:nvSpPr>
        <p:spPr>
          <a:xfrm>
            <a:off x="9363254" y="6475413"/>
            <a:ext cx="1962150" cy="184150"/>
          </a:xfrm>
        </p:spPr>
        <p:txBody>
          <a:bodyPr/>
          <a:lstStyle/>
          <a:p>
            <a:pPr>
              <a:defRPr/>
            </a:pPr>
            <a:r>
              <a:rPr lang="en-GB" dirty="0"/>
              <a:t>Rich Kennedy (Huawei Paris)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60">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72">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5"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1ECA335-2745-4E63-A033-925B6F55DE78}" type="slidenum">
              <a:rPr lang="en-GB" sz="1200" b="0" strike="noStrike" spc="-1">
                <a:solidFill>
                  <a:srgbClr val="000000"/>
                </a:solidFill>
                <a:latin typeface="Times New Roman"/>
                <a:ea typeface="MS Gothic"/>
              </a:rPr>
              <a:t>8</a:t>
            </a:fld>
            <a:endParaRPr lang="sv-SE" sz="1200" b="0" strike="noStrike" spc="-1">
              <a:latin typeface="Times New Roman"/>
            </a:endParaRPr>
          </a:p>
        </p:txBody>
      </p:sp>
      <p:sp>
        <p:nvSpPr>
          <p:cNvPr id="126"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E9BC4DE1-8AD1-2DF7-A59A-A3F0F8AC473C}"/>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E71655B-E3CE-4C11-BCFB-2174D4740392}"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9" name="PlaceHolder 2"/>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2" name="Footer Placeholder 1">
            <a:extLst>
              <a:ext uri="{FF2B5EF4-FFF2-40B4-BE49-F238E27FC236}">
                <a16:creationId xmlns:a16="http://schemas.microsoft.com/office/drawing/2014/main" id="{30E6A3A1-EF39-4041-D5C1-1123999B3C0B}"/>
              </a:ext>
            </a:extLst>
          </p:cNvPr>
          <p:cNvSpPr>
            <a:spLocks noGrp="1"/>
          </p:cNvSpPr>
          <p:nvPr>
            <p:ph type="ftr" sz="quarter" idx="11"/>
          </p:nvPr>
        </p:nvSpPr>
        <p:spPr>
          <a:xfrm>
            <a:off x="9429750" y="6475413"/>
            <a:ext cx="1962150" cy="184150"/>
          </a:xfrm>
        </p:spPr>
        <p:txBody>
          <a:bodyPr/>
          <a:lstStyle/>
          <a:p>
            <a:pPr>
              <a:defRPr/>
            </a:pPr>
            <a:r>
              <a:rPr lang="en-GB"/>
              <a:t>Rich Kennedy (Huawei Paris)</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4429</TotalTime>
  <Words>1744</Words>
  <Application>Microsoft Office PowerPoint</Application>
  <PresentationFormat>Widescreen</PresentationFormat>
  <Paragraphs>214</Paragraphs>
  <Slides>18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Times New Roman</vt:lpstr>
      <vt:lpstr>Wingdings</vt:lpstr>
      <vt:lpstr>802-11-Submission</vt:lpstr>
      <vt:lpstr>Document</vt:lpstr>
      <vt:lpstr>IEEE 802.18 mmWave Ad Hoc Agenda</vt:lpstr>
      <vt:lpstr>Abstract</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Why</vt:lpstr>
      <vt:lpstr>What</vt:lpstr>
      <vt:lpstr>How</vt:lpstr>
      <vt:lpstr>When</vt:lpstr>
      <vt:lpstr>What is Success?</vt:lpstr>
      <vt:lpstr>Assignments</vt:lpstr>
      <vt:lpstr>Recommendations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13</cp:revision>
  <cp:lastPrinted>1998-02-10T13:28:06Z</cp:lastPrinted>
  <dcterms:created xsi:type="dcterms:W3CDTF">2004-12-02T14:01:45Z</dcterms:created>
  <dcterms:modified xsi:type="dcterms:W3CDTF">2022-08-24T19:41:11Z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