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331" r:id="rId5"/>
    <p:sldId id="394" r:id="rId6"/>
    <p:sldId id="257" r:id="rId7"/>
    <p:sldId id="258" r:id="rId8"/>
    <p:sldId id="259" r:id="rId9"/>
    <p:sldId id="260" r:id="rId10"/>
    <p:sldId id="261" r:id="rId11"/>
    <p:sldId id="262" r:id="rId12"/>
    <p:sldId id="263" r:id="rId13"/>
    <p:sldId id="682" r:id="rId14"/>
    <p:sldId id="685" r:id="rId15"/>
    <p:sldId id="691" r:id="rId16"/>
    <p:sldId id="692" r:id="rId17"/>
    <p:sldId id="693" r:id="rId18"/>
    <p:sldId id="694" r:id="rId19"/>
    <p:sldId id="695" r:id="rId20"/>
    <p:sldId id="696" r:id="rId21"/>
    <p:sldId id="684" r:id="rId22"/>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405" autoAdjust="0"/>
  </p:normalViewPr>
  <p:slideViewPr>
    <p:cSldViewPr snapToGrid="0">
      <p:cViewPr varScale="1">
        <p:scale>
          <a:sx n="161" d="100"/>
          <a:sy n="161" d="100"/>
        </p:scale>
        <p:origin x="260" y="10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229424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20072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257919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75"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76"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77"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3ACB3E50-0A90-4E85-8B19-3AF63B7D9B36}"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78"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01157E4F-3FDE-42DE-BCEF-5BF193CC9DC6}" type="slidenum">
              <a:rPr lang="en-US" sz="2400" b="0" strike="noStrike" spc="-1">
                <a:solidFill>
                  <a:srgbClr val="000000"/>
                </a:solidFill>
                <a:latin typeface="Times New Roman"/>
                <a:ea typeface="MS Gothic"/>
              </a:rPr>
              <a:t>3</a:t>
            </a:fld>
            <a:endParaRPr lang="sv-SE" sz="2400" b="0" strike="noStrike" spc="-1">
              <a:latin typeface="Arial"/>
            </a:endParaRPr>
          </a:p>
        </p:txBody>
      </p:sp>
      <p:sp>
        <p:nvSpPr>
          <p:cNvPr id="179" name="PlaceHolder 5"/>
          <p:cNvSpPr>
            <a:spLocks noGrp="1" noRot="1" noChangeAspect="1"/>
          </p:cNvSpPr>
          <p:nvPr>
            <p:ph type="sldImg"/>
          </p:nvPr>
        </p:nvSpPr>
        <p:spPr>
          <a:xfrm>
            <a:off x="334963" y="698500"/>
            <a:ext cx="6188075" cy="3481388"/>
          </a:xfrm>
          <a:prstGeom prst="rect">
            <a:avLst/>
          </a:prstGeom>
          <a:ln w="0">
            <a:noFill/>
          </a:ln>
        </p:spPr>
      </p:sp>
      <p:sp>
        <p:nvSpPr>
          <p:cNvPr id="180"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2"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83"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84"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EC3348CE-D47B-4E80-BFA0-AB67AC16CFEA}"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85"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A5515B21-3049-4418-887E-1BDA9771933B}" type="slidenum">
              <a:rPr lang="en-US" sz="2400" b="0" strike="noStrike" spc="-1">
                <a:solidFill>
                  <a:srgbClr val="000000"/>
                </a:solidFill>
                <a:latin typeface="Times New Roman"/>
                <a:ea typeface="MS Gothic"/>
              </a:rPr>
              <a:t>4</a:t>
            </a:fld>
            <a:endParaRPr lang="sv-SE" sz="2400" b="0" strike="noStrike" spc="-1">
              <a:latin typeface="Arial"/>
            </a:endParaRPr>
          </a:p>
        </p:txBody>
      </p:sp>
      <p:sp>
        <p:nvSpPr>
          <p:cNvPr id="186" name="PlaceHolder 5"/>
          <p:cNvSpPr>
            <a:spLocks noGrp="1" noRot="1" noChangeAspect="1"/>
          </p:cNvSpPr>
          <p:nvPr>
            <p:ph type="sldImg"/>
          </p:nvPr>
        </p:nvSpPr>
        <p:spPr>
          <a:xfrm>
            <a:off x="334800" y="698400"/>
            <a:ext cx="6187680" cy="3481200"/>
          </a:xfrm>
          <a:prstGeom prst="rect">
            <a:avLst/>
          </a:prstGeom>
          <a:ln w="0">
            <a:noFill/>
          </a:ln>
        </p:spPr>
      </p:sp>
      <p:sp>
        <p:nvSpPr>
          <p:cNvPr id="187"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9"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90"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91"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50CADE2A-F581-4CDF-B58A-F46CDFC2CB51}" type="slidenum">
              <a:rPr lang="en-US" sz="1200" b="0" strike="noStrike" spc="-1">
                <a:solidFill>
                  <a:srgbClr val="000000"/>
                </a:solidFill>
                <a:latin typeface="Times New Roman"/>
                <a:ea typeface="MS Gothic"/>
              </a:rPr>
              <a:t>5</a:t>
            </a:fld>
            <a:endParaRPr lang="sv-SE" sz="1200" b="0" strike="noStrike" spc="-1">
              <a:latin typeface="Times New Roman"/>
            </a:endParaRPr>
          </a:p>
        </p:txBody>
      </p:sp>
      <p:sp>
        <p:nvSpPr>
          <p:cNvPr id="192"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A2E09BF0-C8BD-4250-BF09-C18DFD683C9F}" type="slidenum">
              <a:rPr lang="en-US" sz="2400" b="0" strike="noStrike" spc="-1">
                <a:solidFill>
                  <a:srgbClr val="000000"/>
                </a:solidFill>
                <a:latin typeface="Times New Roman"/>
                <a:ea typeface="MS Gothic"/>
              </a:rPr>
              <a:t>5</a:t>
            </a:fld>
            <a:endParaRPr lang="sv-SE" sz="2400" b="0" strike="noStrike" spc="-1">
              <a:latin typeface="Arial"/>
            </a:endParaRPr>
          </a:p>
        </p:txBody>
      </p:sp>
      <p:sp>
        <p:nvSpPr>
          <p:cNvPr id="193" name="PlaceHolder 5"/>
          <p:cNvSpPr>
            <a:spLocks noGrp="1" noRot="1" noChangeAspect="1"/>
          </p:cNvSpPr>
          <p:nvPr>
            <p:ph type="sldImg"/>
          </p:nvPr>
        </p:nvSpPr>
        <p:spPr>
          <a:xfrm>
            <a:off x="334800" y="698400"/>
            <a:ext cx="6187680" cy="3481200"/>
          </a:xfrm>
          <a:prstGeom prst="rect">
            <a:avLst/>
          </a:prstGeom>
          <a:ln w="0">
            <a:noFill/>
          </a:ln>
        </p:spPr>
      </p:sp>
      <p:sp>
        <p:nvSpPr>
          <p:cNvPr id="194"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PlaceHolder 1"/>
          <p:cNvSpPr>
            <a:spLocks noGrp="1" noRot="1" noChangeAspect="1"/>
          </p:cNvSpPr>
          <p:nvPr>
            <p:ph type="sldImg"/>
          </p:nvPr>
        </p:nvSpPr>
        <p:spPr>
          <a:xfrm>
            <a:off x="385920" y="701640"/>
            <a:ext cx="6159240" cy="3465000"/>
          </a:xfrm>
          <a:prstGeom prst="rect">
            <a:avLst/>
          </a:prstGeom>
          <a:ln w="0">
            <a:noFill/>
          </a:ln>
        </p:spPr>
      </p:sp>
      <p:sp>
        <p:nvSpPr>
          <p:cNvPr id="196" name="PlaceHolder 2"/>
          <p:cNvSpPr>
            <a:spLocks noGrp="1"/>
          </p:cNvSpPr>
          <p:nvPr>
            <p:ph type="body"/>
          </p:nvPr>
        </p:nvSpPr>
        <p:spPr>
          <a:xfrm>
            <a:off x="923760" y="4408560"/>
            <a:ext cx="5082120" cy="417276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97" name="PlaceHolder 3"/>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98" name="PlaceHolder 4"/>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9" name="PlaceHolder 5"/>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0" name="PlaceHolder 6"/>
          <p:cNvSpPr>
            <a:spLocks noGrp="1"/>
          </p:cNvSpPr>
          <p:nvPr>
            <p:ph type="sldNum"/>
          </p:nvPr>
        </p:nvSpPr>
        <p:spPr>
          <a:xfrm>
            <a:off x="3222720" y="8985240"/>
            <a:ext cx="508680" cy="36108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9895E17D-A954-4A57-9708-E624C91B42AF}" type="slidenum">
              <a:rPr lang="en-US" sz="1200" b="0" strike="noStrike" spc="-1">
                <a:solidFill>
                  <a:srgbClr val="000000"/>
                </a:solidFill>
                <a:latin typeface="Times New Roman"/>
                <a:ea typeface="MS Gothic"/>
              </a:rPr>
              <a:t>9</a:t>
            </a:fld>
            <a:endParaRPr lang="sv-S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224694" cy="276999"/>
          </a:xfrm>
        </p:spPr>
        <p:txBody>
          <a:bodyPr/>
          <a:lstStyle>
            <a:lvl1pPr>
              <a:spcBef>
                <a:spcPct val="0"/>
              </a:spcBef>
              <a:buFontTx/>
              <a:buNone/>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538828" y="6475413"/>
            <a:ext cx="1853072" cy="184666"/>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August 2022</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278880"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August 2022</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907903" y="6475413"/>
            <a:ext cx="14839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Rich Kennedy (Huawei Paris)</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19913" y="331014"/>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802.18-22/0103r0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ocdb.cept.org/document/1017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ocdb.cept.org/download/2ca5fcbd-4090/attachments/2013_ERCRep025.pdf" TargetMode="External"/><Relationship Id="rId2" Type="http://schemas.openxmlformats.org/officeDocument/2006/relationships/hyperlink" Target="https://transition.fcc.gov/oet/spectrum/table/fcctable.docx" TargetMode="External"/><Relationship Id="rId1" Type="http://schemas.openxmlformats.org/officeDocument/2006/relationships/slideLayout" Target="../slideLayouts/slideLayout2.xml"/><Relationship Id="rId5" Type="http://schemas.openxmlformats.org/officeDocument/2006/relationships/hyperlink" Target="https://www.itu.int/pub/R-REG-RR" TargetMode="External"/><Relationship Id="rId4" Type="http://schemas.openxmlformats.org/officeDocument/2006/relationships/hyperlink" Target="https://efis.cept.org/view/search-general.d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7.xml"/><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xfrm>
            <a:off x="914400" y="620688"/>
            <a:ext cx="10363200" cy="1066800"/>
          </a:xfrm>
          <a:noFill/>
        </p:spPr>
        <p:txBody>
          <a:bodyPr/>
          <a:lstStyle/>
          <a:p>
            <a:r>
              <a:rPr lang="en-GB" altLang="en-US" dirty="0"/>
              <a:t>IEEE 802.18 </a:t>
            </a:r>
            <a:r>
              <a:rPr lang="en-GB" altLang="en-US" dirty="0" err="1"/>
              <a:t>mmWave</a:t>
            </a:r>
            <a:r>
              <a:rPr lang="en-GB" altLang="en-US" dirty="0"/>
              <a:t> Ad Hoc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2022-08-23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916267022"/>
              </p:ext>
            </p:extLst>
          </p:nvPr>
        </p:nvGraphicFramePr>
        <p:xfrm>
          <a:off x="1889125" y="2589213"/>
          <a:ext cx="8137525" cy="2338387"/>
        </p:xfrm>
        <a:graphic>
          <a:graphicData uri="http://schemas.openxmlformats.org/presentationml/2006/ole">
            <mc:AlternateContent xmlns:mc="http://schemas.openxmlformats.org/markup-compatibility/2006">
              <mc:Choice xmlns:v="urn:schemas-microsoft-com:vml" Requires="v">
                <p:oleObj name="Document" r:id="rId3" imgW="8127419" imgH="2340812" progId="Word.Document.8">
                  <p:embed/>
                </p:oleObj>
              </mc:Choice>
              <mc:Fallback>
                <p:oleObj name="Document" r:id="rId3" imgW="8127419" imgH="2340812"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889125" y="2589213"/>
                        <a:ext cx="813752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Agenda</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sz="2400" dirty="0"/>
              <a:t>Review the raison </a:t>
            </a:r>
            <a:r>
              <a:rPr lang="en-US" sz="2400" dirty="0" err="1"/>
              <a:t>d’etre</a:t>
            </a:r>
            <a:r>
              <a:rPr lang="en-US" sz="2400" dirty="0"/>
              <a:t> – the Why</a:t>
            </a:r>
          </a:p>
          <a:p>
            <a:r>
              <a:rPr lang="en-US" altLang="en-US" dirty="0"/>
              <a:t>Develop the scope and level of detail required - the What</a:t>
            </a:r>
          </a:p>
          <a:p>
            <a:r>
              <a:rPr lang="en-US" altLang="en-US" dirty="0"/>
              <a:t>Discuss process – the How</a:t>
            </a:r>
          </a:p>
          <a:p>
            <a:r>
              <a:rPr lang="en-US" altLang="en-US" dirty="0"/>
              <a:t>Develop the necessary milestones – the When</a:t>
            </a:r>
          </a:p>
          <a:p>
            <a:r>
              <a:rPr lang="en-US" altLang="en-US" dirty="0"/>
              <a:t>How we will measure success – the End</a:t>
            </a:r>
          </a:p>
          <a:p>
            <a:r>
              <a:rPr lang="en-US" altLang="en-US" dirty="0"/>
              <a:t>Assigning tasks and liaisons</a:t>
            </a:r>
          </a:p>
          <a:p>
            <a:r>
              <a:rPr lang="en-US" altLang="en-US" dirty="0"/>
              <a:t>Recommendations</a:t>
            </a:r>
          </a:p>
          <a:p>
            <a:endParaRPr lang="en-US" altLang="en-US" dirty="0"/>
          </a:p>
          <a:p>
            <a:endParaRPr lang="en-US" altLang="en-US" dirty="0"/>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10</a:t>
            </a:fld>
            <a:endParaRPr lang="en-US" altLang="en-US"/>
          </a:p>
        </p:txBody>
      </p:sp>
      <p:sp>
        <p:nvSpPr>
          <p:cNvPr id="8" name="Rectangle 4">
            <a:extLst>
              <a:ext uri="{FF2B5EF4-FFF2-40B4-BE49-F238E27FC236}">
                <a16:creationId xmlns:a16="http://schemas.microsoft.com/office/drawing/2014/main" id="{00FE5CCE-D2C8-DFF3-706E-6C68EDA6BC73}"/>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2234148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The recent and future 802.11 standards focus on the 6 GHz band</a:t>
            </a:r>
          </a:p>
          <a:p>
            <a:pPr lvl="1"/>
            <a:r>
              <a:rPr lang="en-US" altLang="en-US" dirty="0"/>
              <a:t>This band is limited to ~500 MHz in many regulatory domains</a:t>
            </a:r>
          </a:p>
          <a:p>
            <a:pPr lvl="1"/>
            <a:r>
              <a:rPr lang="en-US" altLang="en-US" dirty="0"/>
              <a:t>China and other countries have no spectrum available for unlicensed use in this band</a:t>
            </a:r>
          </a:p>
          <a:p>
            <a:pPr lvl="1"/>
            <a:r>
              <a:rPr lang="en-US" altLang="en-US" dirty="0"/>
              <a:t>IEEE 802.11 created the 11aj standard for operation in the 45 GHz band (CMMW) and should consider it for future 802.11 standards</a:t>
            </a:r>
          </a:p>
          <a:p>
            <a:pPr lvl="1"/>
            <a:r>
              <a:rPr lang="en-US" altLang="en-US" dirty="0"/>
              <a:t>IEEE 802.11 has created two standards that operate in 60 GHz bands</a:t>
            </a:r>
          </a:p>
          <a:p>
            <a:r>
              <a:rPr lang="en-US" altLang="en-US" dirty="0" err="1"/>
              <a:t>mmWave</a:t>
            </a:r>
            <a:r>
              <a:rPr lang="en-US" altLang="en-US" dirty="0"/>
              <a:t> band spectrum can support these requirements for years to come</a:t>
            </a:r>
          </a:p>
          <a:p>
            <a:pPr lvl="1"/>
            <a:r>
              <a:rPr lang="en-US" altLang="en-US" dirty="0"/>
              <a:t>Over 5 GHz of spectrum could be made available globally in </a:t>
            </a:r>
            <a:r>
              <a:rPr lang="en-US" altLang="en-US" dirty="0" err="1"/>
              <a:t>mmWave</a:t>
            </a:r>
            <a:r>
              <a:rPr lang="en-US" altLang="en-US" dirty="0"/>
              <a:t> bands</a:t>
            </a:r>
          </a:p>
          <a:p>
            <a:pPr lvl="1"/>
            <a:r>
              <a:rPr lang="en-US" altLang="en-US" dirty="0"/>
              <a:t>For the IEEE 802.11 UHR SG and TG (Ultra High Reliability SG/TG)</a:t>
            </a:r>
          </a:p>
          <a:p>
            <a:pPr lvl="1"/>
            <a:r>
              <a:rPr lang="en-US" altLang="en-US" dirty="0"/>
              <a:t>For other IEEE 802 wireless groups</a:t>
            </a:r>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11</a:t>
            </a:fld>
            <a:endParaRPr lang="en-US" altLang="en-US"/>
          </a:p>
        </p:txBody>
      </p:sp>
      <p:sp>
        <p:nvSpPr>
          <p:cNvPr id="8" name="Rectangle 4">
            <a:extLst>
              <a:ext uri="{FF2B5EF4-FFF2-40B4-BE49-F238E27FC236}">
                <a16:creationId xmlns:a16="http://schemas.microsoft.com/office/drawing/2014/main" id="{C91F8C91-6187-6C71-FF03-729FA89B3F6D}"/>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3536746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A9D27-BA9E-A878-7605-142A7F7D7A86}"/>
              </a:ext>
            </a:extLst>
          </p:cNvPr>
          <p:cNvSpPr>
            <a:spLocks noGrp="1"/>
          </p:cNvSpPr>
          <p:nvPr>
            <p:ph type="title"/>
          </p:nvPr>
        </p:nvSpPr>
        <p:spPr/>
        <p:txBody>
          <a:bodyPr/>
          <a:lstStyle/>
          <a:p>
            <a:r>
              <a:rPr lang="en-US" dirty="0"/>
              <a:t>What</a:t>
            </a:r>
          </a:p>
        </p:txBody>
      </p:sp>
      <p:sp>
        <p:nvSpPr>
          <p:cNvPr id="3" name="Content Placeholder 2">
            <a:extLst>
              <a:ext uri="{FF2B5EF4-FFF2-40B4-BE49-F238E27FC236}">
                <a16:creationId xmlns:a16="http://schemas.microsoft.com/office/drawing/2014/main" id="{EB296353-782A-8CDE-A8CF-FF597013B4A0}"/>
              </a:ext>
            </a:extLst>
          </p:cNvPr>
          <p:cNvSpPr>
            <a:spLocks noGrp="1"/>
          </p:cNvSpPr>
          <p:nvPr>
            <p:ph idx="1"/>
          </p:nvPr>
        </p:nvSpPr>
        <p:spPr/>
        <p:txBody>
          <a:bodyPr/>
          <a:lstStyle/>
          <a:p>
            <a:r>
              <a:rPr lang="en-US" dirty="0"/>
              <a:t>Determine the best start and end frequencies that minimize sharing challenges</a:t>
            </a:r>
          </a:p>
          <a:p>
            <a:r>
              <a:rPr lang="en-US" dirty="0"/>
              <a:t>Catalog all of the incumbents including national variations </a:t>
            </a:r>
          </a:p>
          <a:p>
            <a:r>
              <a:rPr lang="en-US" dirty="0"/>
              <a:t>Review the historical record of interference mitigation with similar incumbents</a:t>
            </a:r>
          </a:p>
          <a:p>
            <a:r>
              <a:rPr lang="en-US" dirty="0"/>
              <a:t>Determine if there are any uncharted interference issues that might present difficult challenges</a:t>
            </a:r>
          </a:p>
          <a:p>
            <a:r>
              <a:rPr lang="en-US" dirty="0"/>
              <a:t>Propose a plan that can achieve the goal of sharing in each of these bands in the majority of regulatory domains</a:t>
            </a:r>
          </a:p>
          <a:p>
            <a:endParaRPr lang="en-US" dirty="0"/>
          </a:p>
        </p:txBody>
      </p:sp>
      <p:sp>
        <p:nvSpPr>
          <p:cNvPr id="4" name="Footer Placeholder 3">
            <a:extLst>
              <a:ext uri="{FF2B5EF4-FFF2-40B4-BE49-F238E27FC236}">
                <a16:creationId xmlns:a16="http://schemas.microsoft.com/office/drawing/2014/main" id="{FC911860-1399-39C4-C1BD-19379164FE3D}"/>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5136545C-1F07-7BD0-77D5-2E5D22E31C0E}"/>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12</a:t>
            </a:fld>
            <a:endParaRPr lang="en-GB" altLang="en-US"/>
          </a:p>
        </p:txBody>
      </p:sp>
    </p:spTree>
    <p:extLst>
      <p:ext uri="{BB962C8B-B14F-4D97-AF65-F5344CB8AC3E}">
        <p14:creationId xmlns:p14="http://schemas.microsoft.com/office/powerpoint/2010/main" val="3144966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8EB0F-6CDD-3B4D-3626-0ECCAB96F491}"/>
              </a:ext>
            </a:extLst>
          </p:cNvPr>
          <p:cNvSpPr>
            <a:spLocks noGrp="1"/>
          </p:cNvSpPr>
          <p:nvPr>
            <p:ph type="title"/>
          </p:nvPr>
        </p:nvSpPr>
        <p:spPr/>
        <p:txBody>
          <a:bodyPr/>
          <a:lstStyle/>
          <a:p>
            <a:r>
              <a:rPr lang="en-US" dirty="0"/>
              <a:t>How</a:t>
            </a:r>
          </a:p>
        </p:txBody>
      </p:sp>
      <p:sp>
        <p:nvSpPr>
          <p:cNvPr id="3" name="Content Placeholder 2">
            <a:extLst>
              <a:ext uri="{FF2B5EF4-FFF2-40B4-BE49-F238E27FC236}">
                <a16:creationId xmlns:a16="http://schemas.microsoft.com/office/drawing/2014/main" id="{D90D83A3-7B34-A287-66DF-EC4D7974FED6}"/>
              </a:ext>
            </a:extLst>
          </p:cNvPr>
          <p:cNvSpPr>
            <a:spLocks noGrp="1"/>
          </p:cNvSpPr>
          <p:nvPr>
            <p:ph idx="1"/>
          </p:nvPr>
        </p:nvSpPr>
        <p:spPr/>
        <p:txBody>
          <a:bodyPr/>
          <a:lstStyle/>
          <a:p>
            <a:r>
              <a:rPr lang="en-US" dirty="0"/>
              <a:t>Start: Review of ITU-R Radio Regulations and accessible national radio regulations</a:t>
            </a:r>
          </a:p>
          <a:p>
            <a:r>
              <a:rPr lang="en-US" dirty="0"/>
              <a:t>Next: Review documented interference mitigation methods used to convince regulators to share the 6 GHz band, e.g., ECC Report 302</a:t>
            </a:r>
          </a:p>
          <a:p>
            <a:pPr lvl="1"/>
            <a:r>
              <a:rPr lang="en-US" dirty="0">
                <a:hlinkClick r:id="rId2"/>
              </a:rPr>
              <a:t>https://docdb.cept.org/document/10170</a:t>
            </a:r>
            <a:endParaRPr lang="en-US" dirty="0"/>
          </a:p>
          <a:p>
            <a:pPr lvl="1"/>
            <a:r>
              <a:rPr lang="en-US" dirty="0"/>
              <a:t>Many of the experts who developed this will be working on UHR</a:t>
            </a:r>
          </a:p>
          <a:p>
            <a:r>
              <a:rPr lang="en-US" dirty="0"/>
              <a:t>Next: …</a:t>
            </a:r>
          </a:p>
        </p:txBody>
      </p:sp>
      <p:sp>
        <p:nvSpPr>
          <p:cNvPr id="4" name="Footer Placeholder 3">
            <a:extLst>
              <a:ext uri="{FF2B5EF4-FFF2-40B4-BE49-F238E27FC236}">
                <a16:creationId xmlns:a16="http://schemas.microsoft.com/office/drawing/2014/main" id="{FA53ED43-BA61-77E1-2B2A-B9B4F4024577}"/>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376F5B0D-8ED2-564D-2AF7-EB3CE313284B}"/>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13</a:t>
            </a:fld>
            <a:endParaRPr lang="en-GB" altLang="en-US"/>
          </a:p>
        </p:txBody>
      </p:sp>
    </p:spTree>
    <p:extLst>
      <p:ext uri="{BB962C8B-B14F-4D97-AF65-F5344CB8AC3E}">
        <p14:creationId xmlns:p14="http://schemas.microsoft.com/office/powerpoint/2010/main" val="3600698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0B1F-4745-1958-EC97-A618AABB86FB}"/>
              </a:ext>
            </a:extLst>
          </p:cNvPr>
          <p:cNvSpPr>
            <a:spLocks noGrp="1"/>
          </p:cNvSpPr>
          <p:nvPr>
            <p:ph type="title"/>
          </p:nvPr>
        </p:nvSpPr>
        <p:spPr/>
        <p:txBody>
          <a:bodyPr/>
          <a:lstStyle/>
          <a:p>
            <a:r>
              <a:rPr lang="en-US" dirty="0"/>
              <a:t>When</a:t>
            </a:r>
          </a:p>
        </p:txBody>
      </p:sp>
      <p:sp>
        <p:nvSpPr>
          <p:cNvPr id="3" name="Content Placeholder 2">
            <a:extLst>
              <a:ext uri="{FF2B5EF4-FFF2-40B4-BE49-F238E27FC236}">
                <a16:creationId xmlns:a16="http://schemas.microsoft.com/office/drawing/2014/main" id="{E61A16A8-3848-874A-D271-B44E64C69050}"/>
              </a:ext>
            </a:extLst>
          </p:cNvPr>
          <p:cNvSpPr>
            <a:spLocks noGrp="1"/>
          </p:cNvSpPr>
          <p:nvPr>
            <p:ph idx="1"/>
          </p:nvPr>
        </p:nvSpPr>
        <p:spPr/>
        <p:txBody>
          <a:bodyPr/>
          <a:lstStyle/>
          <a:p>
            <a:r>
              <a:rPr lang="en-US" dirty="0"/>
              <a:t>Meet with UHR SG early in their process; September of November</a:t>
            </a:r>
          </a:p>
          <a:p>
            <a:r>
              <a:rPr lang="en-US" dirty="0"/>
              <a:t>Meet with IEEE 802.15 group during opening or closing plenary September or November</a:t>
            </a:r>
          </a:p>
          <a:p>
            <a:pPr lvl="1"/>
            <a:r>
              <a:rPr lang="en-US" dirty="0"/>
              <a:t>They currently have no specific requirements </a:t>
            </a:r>
          </a:p>
        </p:txBody>
      </p:sp>
      <p:sp>
        <p:nvSpPr>
          <p:cNvPr id="4" name="Footer Placeholder 3">
            <a:extLst>
              <a:ext uri="{FF2B5EF4-FFF2-40B4-BE49-F238E27FC236}">
                <a16:creationId xmlns:a16="http://schemas.microsoft.com/office/drawing/2014/main" id="{D2661AEF-7904-6187-6223-054C63613BC5}"/>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1607F2A3-0EFF-C6BA-C389-33FE990C2BF5}"/>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14</a:t>
            </a:fld>
            <a:endParaRPr lang="en-GB" altLang="en-US"/>
          </a:p>
        </p:txBody>
      </p:sp>
    </p:spTree>
    <p:extLst>
      <p:ext uri="{BB962C8B-B14F-4D97-AF65-F5344CB8AC3E}">
        <p14:creationId xmlns:p14="http://schemas.microsoft.com/office/powerpoint/2010/main" val="2384955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B941-69D0-F38E-E792-A9070E9661D1}"/>
              </a:ext>
            </a:extLst>
          </p:cNvPr>
          <p:cNvSpPr>
            <a:spLocks noGrp="1"/>
          </p:cNvSpPr>
          <p:nvPr>
            <p:ph type="title"/>
          </p:nvPr>
        </p:nvSpPr>
        <p:spPr/>
        <p:txBody>
          <a:bodyPr/>
          <a:lstStyle/>
          <a:p>
            <a:r>
              <a:rPr lang="en-US" dirty="0"/>
              <a:t>What is Success?</a:t>
            </a:r>
          </a:p>
        </p:txBody>
      </p:sp>
      <p:sp>
        <p:nvSpPr>
          <p:cNvPr id="3" name="Content Placeholder 2">
            <a:extLst>
              <a:ext uri="{FF2B5EF4-FFF2-40B4-BE49-F238E27FC236}">
                <a16:creationId xmlns:a16="http://schemas.microsoft.com/office/drawing/2014/main" id="{F2A48FBF-2E58-067A-BD49-593204C4A64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D85C8B60-C38F-6F18-2665-ADFBA14EC4FD}"/>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B68132F7-7D05-8FBE-3AA8-3316BA766F9F}"/>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15</a:t>
            </a:fld>
            <a:endParaRPr lang="en-GB" altLang="en-US"/>
          </a:p>
        </p:txBody>
      </p:sp>
    </p:spTree>
    <p:extLst>
      <p:ext uri="{BB962C8B-B14F-4D97-AF65-F5344CB8AC3E}">
        <p14:creationId xmlns:p14="http://schemas.microsoft.com/office/powerpoint/2010/main" val="119070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574D5-CBAD-C589-211C-711387CE62DA}"/>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44EAAA3F-9435-5E1B-3545-3BB6362D0156}"/>
              </a:ext>
            </a:extLst>
          </p:cNvPr>
          <p:cNvSpPr>
            <a:spLocks noGrp="1"/>
          </p:cNvSpPr>
          <p:nvPr>
            <p:ph idx="1"/>
          </p:nvPr>
        </p:nvSpPr>
        <p:spPr/>
        <p:txBody>
          <a:bodyPr/>
          <a:lstStyle/>
          <a:p>
            <a:r>
              <a:rPr lang="en-US" dirty="0"/>
              <a:t>45 GHz band</a:t>
            </a:r>
          </a:p>
          <a:p>
            <a:pPr lvl="1"/>
            <a:r>
              <a:rPr lang="en-US" dirty="0"/>
              <a:t>Rich</a:t>
            </a:r>
          </a:p>
          <a:p>
            <a:r>
              <a:rPr lang="en-US" dirty="0"/>
              <a:t>60 GHz band</a:t>
            </a:r>
          </a:p>
          <a:p>
            <a:pPr lvl="1"/>
            <a:r>
              <a:rPr lang="en-US" dirty="0"/>
              <a:t>Hassan</a:t>
            </a:r>
          </a:p>
          <a:p>
            <a:r>
              <a:rPr lang="en-US" dirty="0"/>
              <a:t>Other</a:t>
            </a:r>
          </a:p>
          <a:p>
            <a:pPr lvl="1"/>
            <a:r>
              <a:rPr lang="en-US" dirty="0"/>
              <a:t>Ben</a:t>
            </a:r>
          </a:p>
        </p:txBody>
      </p:sp>
      <p:sp>
        <p:nvSpPr>
          <p:cNvPr id="4" name="Footer Placeholder 3">
            <a:extLst>
              <a:ext uri="{FF2B5EF4-FFF2-40B4-BE49-F238E27FC236}">
                <a16:creationId xmlns:a16="http://schemas.microsoft.com/office/drawing/2014/main" id="{7EF3FD28-642C-273D-C34A-A6374ED5DFF9}"/>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3BD86336-9EF6-849B-92D0-C35D79347EA1}"/>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16</a:t>
            </a:fld>
            <a:endParaRPr lang="en-GB" altLang="en-US"/>
          </a:p>
        </p:txBody>
      </p:sp>
    </p:spTree>
    <p:extLst>
      <p:ext uri="{BB962C8B-B14F-4D97-AF65-F5344CB8AC3E}">
        <p14:creationId xmlns:p14="http://schemas.microsoft.com/office/powerpoint/2010/main" val="3615952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FA7B8-7B00-9B64-2A55-9E6DFD557D0D}"/>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29E14765-E687-5973-C3A1-04BC6DF66BF6}"/>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305B8FF1-3EE5-3C25-1CE0-A92D98C80B32}"/>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6D1DF24B-153F-6C74-4379-75EE61892945}"/>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17</a:t>
            </a:fld>
            <a:endParaRPr lang="en-GB" altLang="en-US"/>
          </a:p>
        </p:txBody>
      </p:sp>
    </p:spTree>
    <p:extLst>
      <p:ext uri="{BB962C8B-B14F-4D97-AF65-F5344CB8AC3E}">
        <p14:creationId xmlns:p14="http://schemas.microsoft.com/office/powerpoint/2010/main" val="2402731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a:t>US FCC Table of Frequencies</a:t>
            </a:r>
          </a:p>
          <a:p>
            <a:pPr lvl="1"/>
            <a:r>
              <a:rPr lang="en-US" sz="1800">
                <a:hlinkClick r:id="rId2"/>
              </a:rPr>
              <a:t>https://transition.fcc.gov/oet/spectrum/table/fcctable.docx</a:t>
            </a:r>
            <a:r>
              <a:rPr lang="en-US" sz="1800"/>
              <a:t> </a:t>
            </a:r>
          </a:p>
          <a:p>
            <a:r>
              <a:rPr lang="en-US" sz="2000"/>
              <a:t>European Table of Frequency Allocations</a:t>
            </a:r>
          </a:p>
          <a:p>
            <a:pPr lvl="1"/>
            <a:r>
              <a:rPr lang="en-US" sz="1800">
                <a:hlinkClick r:id="rId3"/>
              </a:rPr>
              <a:t>https://docdb.cept.org/download/2ca5fcbd-4090/attachments/2013_ERCRep025.pdf</a:t>
            </a:r>
            <a:r>
              <a:rPr lang="en-US" sz="1800"/>
              <a:t> </a:t>
            </a:r>
          </a:p>
          <a:p>
            <a:pPr lvl="1"/>
            <a:r>
              <a:rPr lang="en-US" sz="1800">
                <a:hlinkClick r:id="rId4"/>
              </a:rPr>
              <a:t>ECO Frequency Information System (cept.org)</a:t>
            </a:r>
            <a:endParaRPr lang="en-US" sz="1800"/>
          </a:p>
          <a:p>
            <a:r>
              <a:rPr lang="en-US" sz="2000"/>
              <a:t>ITU-R Radio Regulations</a:t>
            </a:r>
          </a:p>
          <a:p>
            <a:pPr lvl="1"/>
            <a:r>
              <a:rPr lang="en-US" sz="1800">
                <a:hlinkClick r:id="rId5"/>
              </a:rPr>
              <a:t>https://www.itu.int/pub/R-REG-RR</a:t>
            </a:r>
            <a:r>
              <a:rPr lang="en-US" sz="1800"/>
              <a:t> </a:t>
            </a:r>
          </a:p>
        </p:txBody>
      </p:sp>
      <p:sp>
        <p:nvSpPr>
          <p:cNvPr id="4" name="Footer Placeholder 3">
            <a:extLst>
              <a:ext uri="{FF2B5EF4-FFF2-40B4-BE49-F238E27FC236}">
                <a16:creationId xmlns:a16="http://schemas.microsoft.com/office/drawing/2014/main" id="{20D6BB93-E615-491A-9D0C-81BE205FB5D0}"/>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18</a:t>
            </a:fld>
            <a:endParaRPr lang="en-GB" altLang="en-US"/>
          </a:p>
        </p:txBody>
      </p:sp>
      <p:sp>
        <p:nvSpPr>
          <p:cNvPr id="7" name="Rectangle 4">
            <a:extLst>
              <a:ext uri="{FF2B5EF4-FFF2-40B4-BE49-F238E27FC236}">
                <a16:creationId xmlns:a16="http://schemas.microsoft.com/office/drawing/2014/main" id="{05A6F151-F0CB-3C9D-5086-424D4560234C}"/>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361004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buNone/>
            </a:pPr>
            <a:r>
              <a:rPr lang="en-US" sz="2000" kern="0" dirty="0"/>
              <a:t>This agenda is for the first meeting of the 802.18 </a:t>
            </a:r>
            <a:r>
              <a:rPr lang="en-US" sz="2000" kern="0" dirty="0" err="1"/>
              <a:t>mmWave</a:t>
            </a:r>
            <a:r>
              <a:rPr lang="en-US" sz="2000" kern="0" dirty="0"/>
              <a:t> Ad Hoc Committee. This meeting is to set requirements, guidelines, schedules, and work assignments. To the best of my knowledge the RR-TAG has never hosted a project like this. </a:t>
            </a:r>
          </a:p>
          <a:p>
            <a:endParaRPr lang="en-US" altLang="en-US" kern="0" dirty="0"/>
          </a:p>
          <a:p>
            <a:pPr lvl="1"/>
            <a:endParaRPr lang="en-US" altLang="en-US" kern="0" dirty="0"/>
          </a:p>
          <a:p>
            <a:pPr lvl="2"/>
            <a:endParaRPr lang="en-US" altLang="en-US" sz="1800" kern="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PlaceHolder 1"/>
          <p:cNvSpPr>
            <a:spLocks noGrp="1"/>
          </p:cNvSpPr>
          <p:nvPr>
            <p:ph type="dt"/>
          </p:nvPr>
        </p:nvSpPr>
        <p:spPr>
          <a:xfrm>
            <a:off x="912960" y="33336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98"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Meeting called to order</a:t>
            </a:r>
            <a:endParaRPr lang="en-US" sz="2800" b="0" strike="noStrike" spc="-1">
              <a:solidFill>
                <a:srgbClr val="000000"/>
              </a:solidFill>
              <a:latin typeface="Arial"/>
            </a:endParaRPr>
          </a:p>
        </p:txBody>
      </p:sp>
      <p:sp>
        <p:nvSpPr>
          <p:cNvPr id="99" name="PlaceHolder 3"/>
          <p:cNvSpPr>
            <a:spLocks noGrp="1"/>
          </p:cNvSpPr>
          <p:nvPr>
            <p:ph type="sldNum"/>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C334D17D-4304-4BCE-AB1F-420FDC0D5ED2}"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00" name="Rectangle 4"/>
          <p:cNvSpPr/>
          <p:nvPr/>
        </p:nvSpPr>
        <p:spPr>
          <a:xfrm>
            <a:off x="914400" y="1676520"/>
            <a:ext cx="1051308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dirty="0">
              <a:latin typeface="Arial"/>
            </a:endParaRPr>
          </a:p>
          <a:p>
            <a:pPr>
              <a:lnSpc>
                <a:spcPct val="100000"/>
              </a:lnSpc>
              <a:buNone/>
            </a:pPr>
            <a:endParaRPr lang="sv-SE" sz="1800" b="0" strike="noStrike" spc="-1" dirty="0">
              <a:latin typeface="Arial"/>
            </a:endParaRPr>
          </a:p>
          <a:p>
            <a:pPr marL="285840" indent="-285840">
              <a:lnSpc>
                <a:spcPct val="100000"/>
              </a:lnSpc>
              <a:buClr>
                <a:srgbClr val="000000"/>
              </a:buClr>
              <a:buFont typeface="Arial"/>
              <a:buChar char="•"/>
            </a:pPr>
            <a:r>
              <a:rPr lang="en-US" sz="1800" b="1" strike="noStrike" spc="-1" dirty="0">
                <a:solidFill>
                  <a:srgbClr val="000000"/>
                </a:solidFill>
                <a:latin typeface="Times New Roman"/>
                <a:ea typeface="MS Gothic"/>
              </a:rPr>
              <a:t>Ad-hoc Leader:				</a:t>
            </a:r>
            <a:endParaRPr lang="sv-SE" sz="1800" b="0" strike="noStrike" spc="-1" dirty="0">
              <a:latin typeface="Arial"/>
            </a:endParaRPr>
          </a:p>
          <a:p>
            <a:pPr marL="285840" indent="-285840">
              <a:lnSpc>
                <a:spcPct val="100000"/>
              </a:lnSpc>
              <a:spcBef>
                <a:spcPts val="300"/>
              </a:spcBef>
              <a:buClr>
                <a:srgbClr val="000000"/>
              </a:buClr>
              <a:buFont typeface="Arial"/>
              <a:buChar char="•"/>
            </a:pPr>
            <a:r>
              <a:rPr lang="en-US" sz="1600" b="0" strike="noStrike" spc="-1" dirty="0">
                <a:solidFill>
                  <a:srgbClr val="000000"/>
                </a:solidFill>
                <a:latin typeface="Times New Roman"/>
                <a:ea typeface="MS Gothic"/>
              </a:rPr>
              <a:t>  Chair:  Rich Kennedy (Huawei Paris)</a:t>
            </a:r>
            <a:endParaRPr lang="sv-SE" sz="1600" b="0" strike="noStrike" spc="-1" dirty="0">
              <a:latin typeface="Arial"/>
            </a:endParaRPr>
          </a:p>
          <a:p>
            <a:pPr marL="285840" indent="-285840">
              <a:lnSpc>
                <a:spcPct val="100000"/>
              </a:lnSpc>
              <a:spcBef>
                <a:spcPts val="1800"/>
              </a:spcBef>
              <a:buClr>
                <a:srgbClr val="000000"/>
              </a:buClr>
              <a:buFont typeface="Arial"/>
              <a:buChar char="•"/>
            </a:pPr>
            <a:r>
              <a:rPr lang="en-US" sz="1800" b="1" strike="noStrike" spc="-1" dirty="0">
                <a:solidFill>
                  <a:srgbClr val="000000"/>
                </a:solidFill>
                <a:latin typeface="Times New Roman"/>
                <a:ea typeface="MS Gothic"/>
              </a:rPr>
              <a:t>Attendance:</a:t>
            </a:r>
            <a:endParaRPr lang="sv-SE" sz="1800" b="0" strike="noStrike" spc="-1" dirty="0">
              <a:latin typeface="Arial"/>
            </a:endParaRPr>
          </a:p>
          <a:p>
            <a:pPr marL="432000" lvl="1" indent="-216000">
              <a:lnSpc>
                <a:spcPct val="100000"/>
              </a:lnSpc>
              <a:spcBef>
                <a:spcPts val="1800"/>
              </a:spcBef>
              <a:buClr>
                <a:srgbClr val="000000"/>
              </a:buClr>
              <a:buSzPct val="45000"/>
              <a:buFont typeface="Wingdings" charset="2"/>
              <a:buChar char=""/>
            </a:pPr>
            <a:r>
              <a:rPr lang="en-US" sz="1600" b="0" strike="noStrike" spc="-1" dirty="0">
                <a:solidFill>
                  <a:schemeClr val="bg1">
                    <a:lumMod val="65000"/>
                  </a:schemeClr>
                </a:solidFill>
                <a:latin typeface="Times New Roman"/>
                <a:ea typeface="MS Gothic"/>
              </a:rPr>
              <a:t>Stuart Kerry (OK-Brit)</a:t>
            </a:r>
            <a:endParaRPr lang="sv-SE" sz="1600" b="0" strike="noStrike" spc="-1" dirty="0">
              <a:solidFill>
                <a:schemeClr val="bg1">
                  <a:lumMod val="65000"/>
                </a:schemeClr>
              </a:solidFill>
              <a:latin typeface="Arial"/>
            </a:endParaRPr>
          </a:p>
          <a:p>
            <a:pPr marL="285840" indent="-285840">
              <a:lnSpc>
                <a:spcPct val="100000"/>
              </a:lnSpc>
              <a:spcBef>
                <a:spcPts val="1800"/>
              </a:spcBef>
              <a:buClr>
                <a:srgbClr val="000000"/>
              </a:buClr>
              <a:buFont typeface="Arial"/>
              <a:buChar char="•"/>
            </a:pPr>
            <a:r>
              <a:rPr lang="en-US" sz="1800" b="1" strike="noStrike" spc="-1" dirty="0">
                <a:solidFill>
                  <a:srgbClr val="000000"/>
                </a:solidFill>
                <a:latin typeface="Times New Roman"/>
                <a:ea typeface="MS Gothic"/>
              </a:rPr>
              <a:t>Secretary</a:t>
            </a:r>
            <a:endParaRPr lang="sv-SE" sz="1800" spc="-1" dirty="0">
              <a:solidFill>
                <a:srgbClr val="000000"/>
              </a:solidFill>
              <a:latin typeface="Arial"/>
              <a:ea typeface="MS Gothic"/>
            </a:endParaRPr>
          </a:p>
          <a:p>
            <a:pPr marL="743040" lvl="1" indent="-285840">
              <a:spcBef>
                <a:spcPts val="1800"/>
              </a:spcBef>
              <a:buClr>
                <a:srgbClr val="000000"/>
              </a:buClr>
              <a:buFont typeface="Arial"/>
              <a:buChar char="•"/>
            </a:pPr>
            <a:endParaRPr lang="en-US" sz="1800" b="1" strike="noStrike" spc="-1" dirty="0">
              <a:solidFill>
                <a:srgbClr val="000000"/>
              </a:solidFill>
              <a:latin typeface="Times New Roman"/>
              <a:ea typeface="MS Gothic"/>
            </a:endParaRPr>
          </a:p>
        </p:txBody>
      </p:sp>
      <p:sp>
        <p:nvSpPr>
          <p:cNvPr id="101" name="Rectangle 100"/>
          <p:cNvSpPr/>
          <p:nvPr/>
        </p:nvSpPr>
        <p:spPr>
          <a:xfrm>
            <a:off x="8460000" y="6480000"/>
            <a:ext cx="2878200" cy="251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(Comcast)</a:t>
            </a:r>
            <a:endParaRPr lang="sv-SE" sz="11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dt"/>
          </p:nvPr>
        </p:nvSpPr>
        <p:spPr>
          <a:xfrm>
            <a:off x="914400" y="33660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03"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IEEE 802 required notices</a:t>
            </a:r>
            <a:endParaRPr lang="en-US" sz="2800" b="0" strike="noStrike" spc="-1">
              <a:solidFill>
                <a:srgbClr val="000000"/>
              </a:solidFill>
              <a:latin typeface="Arial"/>
            </a:endParaRPr>
          </a:p>
        </p:txBody>
      </p:sp>
      <p:sp>
        <p:nvSpPr>
          <p:cNvPr id="104" name="PlaceHolder 3"/>
          <p:cNvSpPr>
            <a:spLocks noGrp="1"/>
          </p:cNvSpPr>
          <p:nvPr>
            <p:ph type="sldNum"/>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9EC1F2B6-C393-4B31-BF66-553EC4446359}"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05" name="Rectangle 4"/>
          <p:cNvSpPr/>
          <p:nvPr/>
        </p:nvSpPr>
        <p:spPr>
          <a:xfrm>
            <a:off x="914400" y="1600200"/>
            <a:ext cx="1051308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spcBef>
                <a:spcPts val="601"/>
              </a:spcBef>
              <a:buClr>
                <a:srgbClr val="000000"/>
              </a:buClr>
              <a:buFont typeface="Arial"/>
              <a:buChar char="•"/>
            </a:pPr>
            <a:r>
              <a:rPr lang="en-US" sz="1800" b="1" strike="noStrike" spc="-1">
                <a:solidFill>
                  <a:srgbClr val="000000"/>
                </a:solidFill>
                <a:latin typeface="Times New Roman"/>
                <a:ea typeface="MS Gothic"/>
              </a:rPr>
              <a:t>Affiliation:  </a:t>
            </a:r>
            <a:r>
              <a:rPr lang="en-US" sz="1800" b="1" u="sng" strike="noStrike" spc="-1">
                <a:solidFill>
                  <a:srgbClr val="3333CC"/>
                </a:solidFill>
                <a:uFillTx/>
                <a:latin typeface="Times New Roman"/>
                <a:ea typeface="MS Gothic"/>
                <a:hlinkClick r:id="rId3"/>
              </a:rPr>
              <a:t>https://standards.ieee.org/faqs/affiliation/</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a:t>
            </a:r>
            <a:r>
              <a:rPr lang="en-US" sz="1600" b="0" i="1" strike="noStrike" spc="-1">
                <a:solidFill>
                  <a:srgbClr val="FF0000"/>
                </a:solidFill>
                <a:latin typeface="Times New Roman"/>
                <a:ea typeface="MS Gothic"/>
              </a:rPr>
              <a:t>Be sure to announce your name, affiliation, employer, and clients the first time you speak</a:t>
            </a:r>
            <a:r>
              <a:rPr lang="en-US" sz="1600" b="0" i="1" strike="noStrike" spc="-1">
                <a:solidFill>
                  <a:srgbClr val="000000"/>
                </a:solidFill>
                <a:latin typeface="Times New Roman"/>
                <a:ea typeface="MS Gothic"/>
              </a:rPr>
              <a:t>. </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Anti-Trust:  </a:t>
            </a:r>
            <a:r>
              <a:rPr lang="en-US" sz="1800" b="1" u="sng" strike="noStrike" spc="-1">
                <a:solidFill>
                  <a:srgbClr val="3333CC"/>
                </a:solidFill>
                <a:uFillTx/>
                <a:latin typeface="Times New Roman"/>
                <a:ea typeface="MS Gothic"/>
                <a:hlinkClick r:id="rId4"/>
              </a:rPr>
              <a:t>https://standards.ieee.org/wp-content/uploads/2022/02/antitrust.pdf</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802 WG Policies and Procedures:  </a:t>
            </a:r>
            <a:r>
              <a:rPr lang="en-US" sz="1800" b="1" u="sng" strike="noStrike" spc="-1">
                <a:solidFill>
                  <a:srgbClr val="3333CC"/>
                </a:solidFill>
                <a:uFillTx/>
                <a:latin typeface="Times New Roman"/>
                <a:ea typeface="MS Gothic"/>
                <a:hlinkClick r:id="rId5"/>
              </a:rPr>
              <a:t>http://www.ieee802.org/devdocs.shtml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Patent &amp; administration:  </a:t>
            </a:r>
            <a:r>
              <a:rPr lang="en-US" sz="1800" b="1" u="sng" strike="noStrike" spc="-1">
                <a:solidFill>
                  <a:srgbClr val="3333CC"/>
                </a:solidFill>
                <a:uFillTx/>
                <a:latin typeface="Times New Roman"/>
                <a:ea typeface="MS Gothic"/>
                <a:hlinkClick r:id="rId6"/>
              </a:rPr>
              <a:t>https://standards.ieee.org/about/sasb/patcom/materials.html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Copyright notice:  </a:t>
            </a:r>
            <a:r>
              <a:rPr lang="en-US" sz="1800" b="1" u="sng" strike="noStrike" spc="-1">
                <a:solidFill>
                  <a:srgbClr val="3333CC"/>
                </a:solidFill>
                <a:uFillTx/>
                <a:latin typeface="Times New Roman"/>
                <a:ea typeface="MS Gothic"/>
                <a:hlinkClick r:id="rId7"/>
              </a:rPr>
              <a:t>https://standards.ieee.org/faqs/copyrights/#1</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Call for essential patents &amp; copyright notice: the RR-TAG does not do standards, though all should be aware.</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SA Standards Board Operations Manual:  </a:t>
            </a:r>
            <a:r>
              <a:rPr lang="en-US" sz="1800" b="1" u="sng" strike="noStrike" spc="-1">
                <a:solidFill>
                  <a:srgbClr val="3333CC"/>
                </a:solidFill>
                <a:uFillTx/>
                <a:latin typeface="Times New Roman"/>
                <a:ea typeface="MS Gothic"/>
                <a:hlinkClick r:id="rId8"/>
              </a:rPr>
              <a:t>https://standards.ieee.org/about/policies/opman/</a:t>
            </a:r>
            <a:r>
              <a:rPr lang="en-US" sz="1800" b="1" strike="noStrike" spc="-1">
                <a:solidFill>
                  <a:srgbClr val="000000"/>
                </a:solidFill>
                <a:latin typeface="Times New Roman"/>
                <a:ea typeface="MS Gothic"/>
              </a:rPr>
              <a:t> </a:t>
            </a:r>
            <a:endParaRPr lang="sv-SE" sz="1800" b="0" strike="noStrike" spc="-1">
              <a:latin typeface="Arial"/>
            </a:endParaRPr>
          </a:p>
          <a:p>
            <a:pPr>
              <a:lnSpc>
                <a:spcPct val="100000"/>
              </a:lnSpc>
              <a:buNone/>
            </a:pPr>
            <a:endParaRPr lang="sv-SE" sz="1800" b="0" strike="noStrike" spc="-1">
              <a:latin typeface="Arial"/>
            </a:endParaRPr>
          </a:p>
        </p:txBody>
      </p:sp>
      <p:sp>
        <p:nvSpPr>
          <p:cNvPr id="106" name="Rectangle 105"/>
          <p:cNvSpPr/>
          <p:nvPr/>
        </p:nvSpPr>
        <p:spPr>
          <a:xfrm>
            <a:off x="8460000" y="6480000"/>
            <a:ext cx="2878200" cy="251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(Comcast)</a:t>
            </a:r>
            <a:endParaRPr lang="sv-SE" sz="11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laceHolder 1"/>
          <p:cNvSpPr>
            <a:spLocks noGrp="1"/>
          </p:cNvSpPr>
          <p:nvPr>
            <p:ph type="dt"/>
          </p:nvPr>
        </p:nvSpPr>
        <p:spPr>
          <a:xfrm>
            <a:off x="914400" y="33660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08"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Other Guidelines for IEEE WG Meetings</a:t>
            </a:r>
            <a:endParaRPr lang="en-US" sz="2800" b="0" strike="noStrike" spc="-1">
              <a:solidFill>
                <a:srgbClr val="000000"/>
              </a:solidFill>
              <a:latin typeface="Arial"/>
            </a:endParaRPr>
          </a:p>
        </p:txBody>
      </p:sp>
      <p:sp>
        <p:nvSpPr>
          <p:cNvPr id="109" name="PlaceHolder 3"/>
          <p:cNvSpPr>
            <a:spLocks noGrp="1"/>
          </p:cNvSpPr>
          <p:nvPr>
            <p:ph type="sldNum"/>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2A04EF67-8C75-49E1-81F2-F1FB88D68AA8}" type="slidenum">
              <a:rPr lang="en-US" sz="1200" b="0" strike="noStrike" spc="-1">
                <a:solidFill>
                  <a:srgbClr val="000000"/>
                </a:solidFill>
                <a:latin typeface="Times New Roman"/>
                <a:ea typeface="MS Gothic"/>
              </a:rPr>
              <a:t>5</a:t>
            </a:fld>
            <a:endParaRPr lang="sv-SE" sz="1200" b="0" strike="noStrike" spc="-1">
              <a:latin typeface="Times New Roman"/>
            </a:endParaRPr>
          </a:p>
        </p:txBody>
      </p:sp>
      <p:sp>
        <p:nvSpPr>
          <p:cNvPr id="110" name="Rectangle 4"/>
          <p:cNvSpPr/>
          <p:nvPr/>
        </p:nvSpPr>
        <p:spPr>
          <a:xfrm>
            <a:off x="914400" y="1676520"/>
            <a:ext cx="1036476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All IEEE SA standards meetings shall be conducted in compliance with all applicable laws, including antitrust and competition laws. </a:t>
            </a:r>
            <a:endParaRPr lang="sv-SE" sz="18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interpretation, validity, or essentiality of patents/patent claims. </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specific license rates, terms, or conditions.</a:t>
            </a:r>
            <a:endParaRPr lang="sv-SE" sz="1600" b="0" strike="noStrike" spc="-1">
              <a:latin typeface="Arial"/>
            </a:endParaRPr>
          </a:p>
          <a:p>
            <a:pPr marL="1143000" lvl="2" indent="-228600">
              <a:lnSpc>
                <a:spcPct val="125000"/>
              </a:lnSpc>
              <a:buClr>
                <a:srgbClr val="000000"/>
              </a:buClr>
              <a:buFont typeface="Arial"/>
              <a:buChar char="•"/>
            </a:pPr>
            <a:r>
              <a:rPr lang="en-US" sz="1600" b="0" strike="noStrike" spc="-1">
                <a:solidFill>
                  <a:srgbClr val="000000"/>
                </a:solidFill>
                <a:latin typeface="Times New Roman"/>
                <a:ea typeface="MS Gothic"/>
              </a:rPr>
              <a:t>Relative costs of different technical approaches that include relative costs of patent licensing terms may be discussed in standards development meetings. </a:t>
            </a:r>
            <a:endParaRPr lang="sv-SE" sz="1600" b="0" strike="noStrike" spc="-1">
              <a:latin typeface="Arial"/>
            </a:endParaRPr>
          </a:p>
          <a:p>
            <a:pPr marL="1600200" lvl="3" indent="-228600">
              <a:lnSpc>
                <a:spcPct val="125000"/>
              </a:lnSpc>
              <a:buClr>
                <a:srgbClr val="000000"/>
              </a:buClr>
              <a:buFont typeface="Arial"/>
              <a:buChar char="•"/>
            </a:pPr>
            <a:r>
              <a:rPr lang="en-GB" sz="1600" b="1" strike="noStrike" spc="-1">
                <a:solidFill>
                  <a:srgbClr val="000000"/>
                </a:solidFill>
                <a:latin typeface="Times New Roman"/>
                <a:ea typeface="MS Gothic"/>
              </a:rPr>
              <a:t>Technical considerations remain the primary focus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or engage in the fixing of product prices, allocation of customers, or division of sales markets.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status or substance of ongoing or threatened litigation.</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be silent if inappropriate topics are discussed. </a:t>
            </a:r>
            <a:r>
              <a:rPr lang="en-US" sz="1600" b="1" u="sng" strike="noStrike" spc="-1">
                <a:solidFill>
                  <a:srgbClr val="000000"/>
                </a:solidFill>
                <a:uFillTx/>
                <a:latin typeface="Times New Roman"/>
                <a:ea typeface="MS Gothic"/>
              </a:rPr>
              <a:t>Formally object to the discussion immediately.</a:t>
            </a:r>
            <a:endParaRPr lang="sv-SE" sz="1600" b="0" strike="noStrike" spc="-1">
              <a:latin typeface="Arial"/>
            </a:endParaRPr>
          </a:p>
          <a:p>
            <a:pPr algn="ctr">
              <a:lnSpc>
                <a:spcPct val="80000"/>
              </a:lnSpc>
              <a:buNone/>
            </a:pPr>
            <a:r>
              <a:rPr lang="en-US" sz="1800" b="1" strike="noStrike" spc="-1">
                <a:solidFill>
                  <a:srgbClr val="000000"/>
                </a:solidFill>
                <a:latin typeface="Times New Roman"/>
                <a:ea typeface="MS Gothic"/>
              </a:rPr>
              <a:t>---------------------------------------------------------------   </a:t>
            </a:r>
            <a:endParaRPr lang="sv-SE" sz="1800" b="0" strike="noStrike" spc="-1">
              <a:latin typeface="Arial"/>
            </a:endParaRPr>
          </a:p>
          <a:p>
            <a:pPr algn="ctr">
              <a:lnSpc>
                <a:spcPct val="80000"/>
              </a:lnSpc>
              <a:buNone/>
            </a:pPr>
            <a:r>
              <a:rPr lang="en-US" sz="1600" b="1" strike="noStrike" spc="-1">
                <a:solidFill>
                  <a:srgbClr val="000000"/>
                </a:solidFill>
                <a:latin typeface="Times New Roman"/>
                <a:ea typeface="MS Gothic"/>
              </a:rPr>
              <a:t>For more details, see </a:t>
            </a:r>
            <a:r>
              <a:rPr lang="en-US" sz="1600" b="1" i="1" strike="noStrike" spc="-1">
                <a:solidFill>
                  <a:srgbClr val="000000"/>
                </a:solidFill>
                <a:latin typeface="Times New Roman"/>
                <a:ea typeface="MS Gothic"/>
              </a:rPr>
              <a:t>IEEE SA Standards Board Operations Manual</a:t>
            </a:r>
            <a:r>
              <a:rPr lang="en-US" sz="1600" b="1" strike="noStrike" spc="-1">
                <a:solidFill>
                  <a:srgbClr val="000000"/>
                </a:solidFill>
                <a:latin typeface="Times New Roman"/>
                <a:ea typeface="MS Gothic"/>
              </a:rPr>
              <a:t>, clause 5.3.10 and </a:t>
            </a:r>
            <a:r>
              <a:rPr lang="en-US" sz="1600" b="1" i="1" strike="noStrike" spc="-1">
                <a:solidFill>
                  <a:srgbClr val="000000"/>
                </a:solidFill>
                <a:latin typeface="Times New Roman"/>
                <a:ea typeface="MS Gothic"/>
              </a:rPr>
              <a:t>Antitrust and Competition Policy: What You Need to Know </a:t>
            </a: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3"/>
              </a:rPr>
              <a:t>https://standards.ieee.org/wp-content/uploads/2022/02/antitrust.pdf</a:t>
            </a:r>
            <a:r>
              <a:rPr lang="en-US" sz="1600" b="1" strike="noStrike" spc="-1">
                <a:solidFill>
                  <a:srgbClr val="000000"/>
                </a:solidFill>
                <a:latin typeface="Times New Roman"/>
                <a:ea typeface="MS Gothic"/>
              </a:rPr>
              <a:t>   </a:t>
            </a: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If you have questions, contact the IEEE SA Standards Board Patent Committee Administrator </a:t>
            </a: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4"/>
              </a:rPr>
              <a:t>patcom@ieee.org</a:t>
            </a:r>
            <a:r>
              <a:rPr lang="en-US" sz="1600" b="1" strike="noStrike" spc="-1">
                <a:solidFill>
                  <a:srgbClr val="000000"/>
                </a:solidFill>
                <a:latin typeface="Times New Roman"/>
                <a:ea typeface="MS Gothic"/>
              </a:rPr>
              <a:t> </a:t>
            </a:r>
            <a:b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endParaRPr lang="sv-SE" sz="1600" b="0" strike="noStrike" spc="-1">
              <a:latin typeface="Arial"/>
            </a:endParaRPr>
          </a:p>
        </p:txBody>
      </p:sp>
      <p:sp>
        <p:nvSpPr>
          <p:cNvPr id="111" name="Rectangle 110"/>
          <p:cNvSpPr/>
          <p:nvPr/>
        </p:nvSpPr>
        <p:spPr>
          <a:xfrm>
            <a:off x="8460000" y="6480000"/>
            <a:ext cx="2878200" cy="251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(Comcast)</a:t>
            </a:r>
            <a:endParaRPr lang="sv-SE" sz="11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6760" cy="9864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 behavior in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activities is guided by</a:t>
            </a:r>
            <a:br/>
            <a:r>
              <a:rPr lang="en-US" sz="2800" b="1" strike="noStrike" spc="-7">
                <a:solidFill>
                  <a:srgbClr val="0070C0"/>
                </a:solidFill>
                <a:latin typeface="Times New Roman"/>
                <a:ea typeface="MS Gothic"/>
              </a:rPr>
              <a:t> the IEEE Codes of Ethics &amp;</a:t>
            </a:r>
            <a:r>
              <a:rPr lang="en-US" sz="2800" b="1" strike="noStrike" spc="-41">
                <a:solidFill>
                  <a:srgbClr val="0070C0"/>
                </a:solidFill>
                <a:latin typeface="Times New Roman"/>
                <a:ea typeface="MS Gothic"/>
              </a:rPr>
              <a:t> </a:t>
            </a:r>
            <a:r>
              <a:rPr lang="en-US" sz="2800" b="1" strike="noStrike" spc="-7">
                <a:solidFill>
                  <a:srgbClr val="0070C0"/>
                </a:solidFill>
                <a:latin typeface="Times New Roman"/>
                <a:ea typeface="MS Gothic"/>
              </a:rPr>
              <a:t>Conduct</a:t>
            </a:r>
            <a:endParaRPr lang="en-US" sz="2800" b="0" strike="noStrike" spc="-1">
              <a:solidFill>
                <a:srgbClr val="000000"/>
              </a:solidFill>
              <a:latin typeface="Arial"/>
            </a:endParaRPr>
          </a:p>
        </p:txBody>
      </p:sp>
      <p:sp>
        <p:nvSpPr>
          <p:cNvPr id="113" name="PlaceHolder 2"/>
          <p:cNvSpPr>
            <a:spLocks noGrp="1"/>
          </p:cNvSpPr>
          <p:nvPr>
            <p:ph/>
          </p:nvPr>
        </p:nvSpPr>
        <p:spPr>
          <a:xfrm>
            <a:off x="2208960" y="1066680"/>
            <a:ext cx="7768440" cy="4110840"/>
          </a:xfrm>
          <a:prstGeom prst="rect">
            <a:avLst/>
          </a:prstGeom>
          <a:noFill/>
          <a:ln w="9360">
            <a:noFill/>
          </a:ln>
        </p:spPr>
        <p:txBody>
          <a:bodyPr lIns="92160" tIns="46080" rIns="92160" bIns="46080" numCol="1" spcCol="0" anchor="t">
            <a:noAutofit/>
          </a:bodyPr>
          <a:lstStyle/>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14" name="PlaceHolder 3"/>
          <p:cNvSpPr>
            <a:spLocks noGrp="1"/>
          </p:cNvSpPr>
          <p:nvPr>
            <p:ph type="sldNum"/>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E3CE67AE-A26E-41A5-9CB8-605C74286647}" type="slidenum">
              <a:rPr lang="en-GB" sz="1200" b="0" strike="noStrike" spc="-1">
                <a:solidFill>
                  <a:srgbClr val="000000"/>
                </a:solidFill>
                <a:latin typeface="Times New Roman"/>
                <a:ea typeface="MS Gothic"/>
              </a:rPr>
              <a:t>6</a:t>
            </a:fld>
            <a:endParaRPr lang="sv-SE" sz="1200" b="0" strike="noStrike" spc="-1">
              <a:latin typeface="Times New Roman"/>
            </a:endParaRPr>
          </a:p>
        </p:txBody>
      </p:sp>
      <p:sp>
        <p:nvSpPr>
          <p:cNvPr id="115" name="PlaceHolder 4"/>
          <p:cNvSpPr>
            <a:spLocks noGrp="1"/>
          </p:cNvSpPr>
          <p:nvPr>
            <p:ph type="dt"/>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16" name="Rectangle 6"/>
          <p:cNvSpPr/>
          <p:nvPr/>
        </p:nvSpPr>
        <p:spPr>
          <a:xfrm>
            <a:off x="914400" y="1905120"/>
            <a:ext cx="10436760" cy="3133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92960" indent="-180360">
              <a:lnSpc>
                <a:spcPct val="100000"/>
              </a:lnSpc>
              <a:buClr>
                <a:srgbClr val="000000"/>
              </a:buClr>
              <a:buFont typeface="Times New Roman"/>
              <a:buChar char="•"/>
              <a:tabLst>
                <a:tab pos="193680" algn="l"/>
              </a:tabLst>
            </a:pPr>
            <a:r>
              <a:rPr lang="en-US" sz="1800" b="1" strike="noStrike" spc="-7">
                <a:solidFill>
                  <a:srgbClr val="000000"/>
                </a:solidFill>
                <a:latin typeface="Times New Roman"/>
                <a:ea typeface="MS Gothic"/>
              </a:rPr>
              <a:t>All participants in IEEE SA activities are expected to adhere to the core principles underlying</a:t>
            </a:r>
            <a:r>
              <a:rPr lang="en-US" sz="1800" b="1" strike="noStrike" spc="-15">
                <a:solidFill>
                  <a:srgbClr val="000000"/>
                </a:solidFill>
                <a:latin typeface="Times New Roman"/>
                <a:ea typeface="MS Gothic"/>
              </a:rPr>
              <a:t> </a:t>
            </a:r>
            <a:r>
              <a:rPr lang="en-US" sz="1800" b="1" strike="noStrike" spc="-7">
                <a:solidFill>
                  <a:srgbClr val="000000"/>
                </a:solidFill>
                <a:latin typeface="Times New Roman"/>
                <a:ea typeface="MS Gothic"/>
              </a:rPr>
              <a:t>the:</a:t>
            </a:r>
            <a:endParaRPr lang="sv-SE" sz="1800" b="0" strike="noStrike" spc="-1">
              <a:latin typeface="Arial"/>
            </a:endParaRPr>
          </a:p>
          <a:p>
            <a:pPr marL="375120" lvl="1" indent="-181080">
              <a:lnSpc>
                <a:spcPct val="100000"/>
              </a:lnSpc>
              <a:spcBef>
                <a:spcPts val="479"/>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2"/>
              </a:rPr>
              <a:t>IEEE Code of</a:t>
            </a:r>
            <a:r>
              <a:rPr lang="en-US" sz="1600" b="0" u="heavy" strike="noStrike" spc="-52">
                <a:solidFill>
                  <a:srgbClr val="3333CC"/>
                </a:solidFill>
                <a:uFillTx/>
                <a:latin typeface="Times New Roman"/>
                <a:ea typeface="MS Gothic"/>
                <a:hlinkClick r:id="rId2"/>
              </a:rPr>
              <a:t> </a:t>
            </a:r>
            <a:r>
              <a:rPr lang="en-US" sz="1600" b="0" u="heavy" strike="noStrike" spc="-7">
                <a:solidFill>
                  <a:srgbClr val="3333CC"/>
                </a:solidFill>
                <a:uFillTx/>
                <a:latin typeface="Times New Roman"/>
                <a:ea typeface="MS Gothic"/>
                <a:hlinkClick r:id="rId2"/>
              </a:rPr>
              <a:t>Ethics</a:t>
            </a:r>
            <a:endParaRPr lang="sv-SE" sz="1600" b="0" strike="noStrike" spc="-1">
              <a:latin typeface="Arial"/>
            </a:endParaRPr>
          </a:p>
          <a:p>
            <a:pPr marL="375120" lvl="1" indent="-181080">
              <a:lnSpc>
                <a:spcPct val="100000"/>
              </a:lnSpc>
              <a:spcBef>
                <a:spcPts val="476"/>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3"/>
              </a:rPr>
              <a:t>IEEE Code of</a:t>
            </a:r>
            <a:r>
              <a:rPr lang="en-US" sz="1600" b="0" u="heavy" strike="noStrike" spc="-46">
                <a:solidFill>
                  <a:srgbClr val="3333CC"/>
                </a:solidFill>
                <a:uFillTx/>
                <a:latin typeface="Times New Roman"/>
                <a:ea typeface="MS Gothic"/>
                <a:hlinkClick r:id="rId3"/>
              </a:rPr>
              <a:t> </a:t>
            </a:r>
            <a:r>
              <a:rPr lang="en-US" sz="1600" b="0" u="heavy" strike="noStrike" spc="-7">
                <a:solidFill>
                  <a:srgbClr val="3333CC"/>
                </a:solidFill>
                <a:uFillTx/>
                <a:latin typeface="Times New Roman"/>
                <a:ea typeface="MS Gothic"/>
                <a:hlinkClick r:id="rId3"/>
              </a:rPr>
              <a:t>Conduct</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core principles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IEEE Codes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Ethics </a:t>
            </a:r>
            <a:r>
              <a:rPr lang="en-US" sz="1800" b="1" strike="noStrike" spc="-1">
                <a:solidFill>
                  <a:srgbClr val="000000"/>
                </a:solidFill>
                <a:latin typeface="Times New Roman"/>
                <a:ea typeface="MS Gothic"/>
              </a:rPr>
              <a:t>&amp; </a:t>
            </a:r>
            <a:r>
              <a:rPr lang="en-US" sz="1800" b="1" strike="noStrike" spc="-7">
                <a:solidFill>
                  <a:srgbClr val="000000"/>
                </a:solidFill>
                <a:latin typeface="Times New Roman"/>
                <a:ea typeface="MS Gothic"/>
              </a:rPr>
              <a:t>Conduct are</a:t>
            </a:r>
            <a:r>
              <a:rPr lang="en-US" sz="1800" b="1" strike="noStrike" spc="55">
                <a:solidFill>
                  <a:srgbClr val="000000"/>
                </a:solidFill>
                <a:latin typeface="Times New Roman"/>
                <a:ea typeface="MS Gothic"/>
              </a:rPr>
              <a:t> </a:t>
            </a:r>
            <a:r>
              <a:rPr lang="en-US" sz="1800" b="1" strike="noStrike" spc="-7">
                <a:solidFill>
                  <a:srgbClr val="000000"/>
                </a:solidFill>
                <a:latin typeface="Times New Roman"/>
                <a:ea typeface="MS Gothic"/>
              </a:rPr>
              <a:t>to:</a:t>
            </a:r>
            <a:endParaRPr lang="sv-SE" sz="1800" b="0" strike="noStrike" spc="-1">
              <a:latin typeface="Arial"/>
            </a:endParaRPr>
          </a:p>
          <a:p>
            <a:pPr marL="375120" lvl="1" indent="-181080" algn="just">
              <a:lnSpc>
                <a:spcPct val="100000"/>
              </a:lnSpc>
              <a:spcBef>
                <a:spcPts val="479"/>
              </a:spcBef>
              <a:buClr>
                <a:srgbClr val="000000"/>
              </a:buClr>
              <a:buFont typeface="Arial"/>
              <a:buChar char="–"/>
              <a:tabLst>
                <a:tab pos="375840" algn="l"/>
              </a:tabLst>
            </a:pPr>
            <a:r>
              <a:rPr lang="en-US" sz="1600" b="0" i="1" strike="noStrike" spc="-7">
                <a:solidFill>
                  <a:srgbClr val="000000"/>
                </a:solidFill>
                <a:latin typeface="Times New Roman"/>
                <a:ea typeface="MS Gothic"/>
              </a:rPr>
              <a:t>Uphold the highest standards of integrity, responsible behavior, and ethical and professional</a:t>
            </a:r>
            <a:r>
              <a:rPr lang="en-US" sz="1600" b="0" i="1" strike="noStrike" spc="-60">
                <a:solidFill>
                  <a:srgbClr val="000000"/>
                </a:solidFill>
                <a:latin typeface="Times New Roman"/>
                <a:ea typeface="MS Gothic"/>
              </a:rPr>
              <a:t> </a:t>
            </a:r>
            <a:r>
              <a:rPr lang="en-US" sz="1600" b="0" i="1" strike="noStrike" spc="-7">
                <a:solidFill>
                  <a:srgbClr val="000000"/>
                </a:solidFill>
                <a:latin typeface="Times New Roman"/>
                <a:ea typeface="MS Gothic"/>
              </a:rPr>
              <a:t>conduct</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Treat people fairly and with respect, to not engage in harassment, discrimination, or retaliation, and to protect people's</a:t>
            </a:r>
            <a:r>
              <a:rPr lang="en-US" sz="1600" b="0" i="1" strike="noStrike" spc="66">
                <a:solidFill>
                  <a:srgbClr val="000000"/>
                </a:solidFill>
                <a:latin typeface="Times New Roman"/>
                <a:ea typeface="MS Gothic"/>
              </a:rPr>
              <a:t> </a:t>
            </a:r>
            <a:r>
              <a:rPr lang="en-US" sz="1600" b="0" i="1" strike="noStrike" spc="-7">
                <a:solidFill>
                  <a:srgbClr val="000000"/>
                </a:solidFill>
                <a:latin typeface="Times New Roman"/>
                <a:ea typeface="MS Gothic"/>
              </a:rPr>
              <a:t>privacy.</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Avoid injuring others, their property, reputation, or employment by false or malicious</a:t>
            </a:r>
            <a:r>
              <a:rPr lang="en-US" sz="1600" b="0" i="1" strike="noStrike" spc="-86">
                <a:solidFill>
                  <a:srgbClr val="000000"/>
                </a:solidFill>
                <a:latin typeface="Times New Roman"/>
                <a:ea typeface="MS Gothic"/>
              </a:rPr>
              <a:t> </a:t>
            </a:r>
            <a:r>
              <a:rPr lang="en-US" sz="1600" b="0" i="1" strike="noStrike" spc="-7">
                <a:solidFill>
                  <a:srgbClr val="000000"/>
                </a:solidFill>
                <a:latin typeface="Times New Roman"/>
                <a:ea typeface="MS Gothic"/>
              </a:rPr>
              <a:t>action</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strike="noStrike" spc="-1">
                <a:solidFill>
                  <a:srgbClr val="000000"/>
                </a:solidFill>
                <a:latin typeface="Times New Roman"/>
                <a:ea typeface="MS Gothic"/>
              </a:rPr>
              <a:t>most </a:t>
            </a:r>
            <a:r>
              <a:rPr lang="en-US" sz="1800" b="1" strike="noStrike" spc="-7">
                <a:solidFill>
                  <a:srgbClr val="000000"/>
                </a:solidFill>
                <a:latin typeface="Times New Roman"/>
                <a:ea typeface="MS Gothic"/>
              </a:rPr>
              <a:t>recent versions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these Codes are available </a:t>
            </a:r>
            <a:r>
              <a:rPr lang="en-US" sz="1800" b="1" strike="noStrike" spc="-1">
                <a:solidFill>
                  <a:srgbClr val="000000"/>
                </a:solidFill>
                <a:latin typeface="Times New Roman"/>
                <a:ea typeface="MS Gothic"/>
              </a:rPr>
              <a:t>at </a:t>
            </a:r>
            <a:r>
              <a:rPr lang="en-US" sz="1600" b="0" u="heavy" strike="noStrike" spc="-7">
                <a:solidFill>
                  <a:srgbClr val="3333CC"/>
                </a:solidFill>
                <a:uFillTx/>
                <a:latin typeface="Times New Roman"/>
                <a:ea typeface="MS Gothic"/>
                <a:hlinkClick r:id="rId4"/>
              </a:rPr>
              <a:t>http://www.ieee.org/about/corporate/governance</a:t>
            </a:r>
            <a:r>
              <a:rPr lang="en-US" sz="1600" b="0" u="heavy" strike="noStrike" spc="-7">
                <a:solidFill>
                  <a:srgbClr val="0066FF"/>
                </a:solidFill>
                <a:uFillTx/>
                <a:latin typeface="Times New Roman"/>
                <a:ea typeface="MS Gothic"/>
              </a:rPr>
              <a:t> </a:t>
            </a:r>
            <a:endParaRPr lang="sv-SE" sz="1600" b="0" strike="noStrike" spc="-1">
              <a:latin typeface="Arial"/>
            </a:endParaRPr>
          </a:p>
        </p:txBody>
      </p:sp>
      <p:sp>
        <p:nvSpPr>
          <p:cNvPr id="117" name="Rectangle 116"/>
          <p:cNvSpPr/>
          <p:nvPr/>
        </p:nvSpPr>
        <p:spPr>
          <a:xfrm>
            <a:off x="8460000" y="6480000"/>
            <a:ext cx="2878200" cy="251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(Comcast)</a:t>
            </a:r>
            <a:endParaRPr lang="sv-SE" sz="11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4480" cy="103608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Participants in the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t>
            </a:r>
            <a:r>
              <a:rPr lang="en-US" sz="2800" b="1" i="1" strike="noStrike" spc="-7">
                <a:solidFill>
                  <a:srgbClr val="0070C0"/>
                </a:solidFill>
                <a:latin typeface="Times New Roman"/>
                <a:ea typeface="MS Gothic"/>
              </a:rPr>
              <a:t>individual process</a:t>
            </a:r>
            <a:r>
              <a:rPr lang="en-US" sz="2800" b="1" strike="noStrike" spc="-7">
                <a:solidFill>
                  <a:srgbClr val="0070C0"/>
                </a:solidFill>
                <a:latin typeface="Times New Roman"/>
                <a:ea typeface="MS Gothic"/>
              </a:rPr>
              <a:t>” </a:t>
            </a:r>
            <a:br/>
            <a:r>
              <a:rPr lang="en-US" sz="2800" b="1" strike="noStrike" spc="-7">
                <a:solidFill>
                  <a:srgbClr val="0070C0"/>
                </a:solidFill>
                <a:latin typeface="Times New Roman"/>
                <a:ea typeface="MS Gothic"/>
              </a:rPr>
              <a:t>shall act independently of others, including</a:t>
            </a:r>
            <a:r>
              <a:rPr lang="en-US" sz="2800" b="1" strike="noStrike" spc="-66">
                <a:solidFill>
                  <a:srgbClr val="0070C0"/>
                </a:solidFill>
                <a:latin typeface="Times New Roman"/>
                <a:ea typeface="MS Gothic"/>
              </a:rPr>
              <a:t> </a:t>
            </a:r>
            <a:r>
              <a:rPr lang="en-US" sz="2800" b="1" strike="noStrike" spc="-7">
                <a:solidFill>
                  <a:srgbClr val="0070C0"/>
                </a:solidFill>
                <a:latin typeface="Times New Roman"/>
                <a:ea typeface="MS Gothic"/>
              </a:rPr>
              <a:t>employers</a:t>
            </a:r>
            <a:endParaRPr lang="en-US" sz="2800" b="0" strike="noStrike" spc="-1">
              <a:solidFill>
                <a:srgbClr val="000000"/>
              </a:solidFill>
              <a:latin typeface="Arial"/>
            </a:endParaRPr>
          </a:p>
        </p:txBody>
      </p:sp>
      <p:sp>
        <p:nvSpPr>
          <p:cNvPr id="119" name="PlaceHolder 2"/>
          <p:cNvSpPr>
            <a:spLocks noGrp="1"/>
          </p:cNvSpPr>
          <p:nvPr>
            <p:ph/>
          </p:nvPr>
        </p:nvSpPr>
        <p:spPr>
          <a:xfrm>
            <a:off x="914400" y="1906560"/>
            <a:ext cx="10472760" cy="41108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require that “</a:t>
            </a:r>
            <a:r>
              <a:rPr lang="en-US" sz="1800" b="1" i="1" strike="noStrike" spc="-7">
                <a:solidFill>
                  <a:srgbClr val="000000"/>
                </a:solidFill>
                <a:latin typeface="Times New Roman"/>
                <a:ea typeface="MS Gothic"/>
              </a:rPr>
              <a:t>participants in the IEEE standards development individual process shall </a:t>
            </a:r>
            <a:r>
              <a:rPr lang="en-US" sz="1800" b="1" i="1" strike="noStrike" spc="-1">
                <a:solidFill>
                  <a:srgbClr val="000000"/>
                </a:solidFill>
                <a:latin typeface="Times New Roman"/>
                <a:ea typeface="MS Gothic"/>
              </a:rPr>
              <a:t>act </a:t>
            </a:r>
            <a:r>
              <a:rPr lang="en-US" sz="1800" b="1" i="1" strike="noStrike" spc="-7">
                <a:solidFill>
                  <a:srgbClr val="000000"/>
                </a:solidFill>
                <a:latin typeface="Times New Roman"/>
                <a:ea typeface="MS Gothic"/>
              </a:rPr>
              <a:t>based on their qualifications and</a:t>
            </a:r>
            <a:r>
              <a:rPr lang="en-US" sz="1800" b="1" i="1" strike="noStrike" spc="-1">
                <a:solidFill>
                  <a:srgbClr val="000000"/>
                </a:solidFill>
                <a:latin typeface="Times New Roman"/>
                <a:ea typeface="MS Gothic"/>
              </a:rPr>
              <a:t> </a:t>
            </a:r>
            <a:r>
              <a:rPr lang="en-US" sz="1800" b="1" i="1" strike="noStrike" spc="-7">
                <a:solidFill>
                  <a:srgbClr val="000000"/>
                </a:solidFill>
                <a:latin typeface="Times New Roman"/>
                <a:ea typeface="MS Gothic"/>
              </a:rPr>
              <a:t>experience”</a:t>
            </a:r>
            <a:endParaRPr lang="en-US" sz="18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This means</a:t>
            </a:r>
            <a:r>
              <a:rPr lang="en-US" sz="1800" b="1" strike="noStrike" spc="-21">
                <a:solidFill>
                  <a:srgbClr val="000000"/>
                </a:solidFill>
                <a:latin typeface="Times New Roman"/>
                <a:ea typeface="MS Gothic"/>
              </a:rPr>
              <a:t> </a:t>
            </a:r>
            <a:r>
              <a:rPr lang="en-US" sz="1800" b="1" strike="noStrike" spc="-7">
                <a:solidFill>
                  <a:srgbClr val="000000"/>
                </a:solidFill>
                <a:latin typeface="Times New Roman"/>
                <a:ea typeface="MS Gothic"/>
              </a:rPr>
              <a:t>participants:</a:t>
            </a:r>
            <a:endParaRPr lang="en-US" sz="1800" b="0" strike="noStrike" spc="-1">
              <a:solidFill>
                <a:srgbClr val="000000"/>
              </a:solidFill>
              <a:latin typeface="Arial"/>
            </a:endParaRPr>
          </a:p>
          <a:p>
            <a:pPr marL="375120" lvl="1" indent="-181080" algn="just">
              <a:lnSpc>
                <a:spcPct val="100000"/>
              </a:lnSpc>
              <a:spcBef>
                <a:spcPts val="479"/>
              </a:spcBef>
              <a:buClr>
                <a:srgbClr val="000000"/>
              </a:buClr>
              <a:buFont typeface="Arial"/>
              <a:buChar char="–"/>
              <a:tabLst>
                <a:tab pos="230040" algn="l"/>
              </a:tabLst>
            </a:pPr>
            <a:r>
              <a:rPr lang="en-US" sz="1600" b="1" i="1" strike="noStrike" spc="-7">
                <a:solidFill>
                  <a:srgbClr val="00B050"/>
                </a:solidFill>
                <a:latin typeface="Times New Roman"/>
                <a:ea typeface="MS Gothic"/>
              </a:rPr>
              <a:t>Shall act </a:t>
            </a:r>
            <a:r>
              <a:rPr lang="en-US" sz="1600" b="1" i="1" strike="noStrike" spc="-1">
                <a:solidFill>
                  <a:srgbClr val="00B050"/>
                </a:solidFill>
                <a:latin typeface="Times New Roman"/>
                <a:ea typeface="MS Gothic"/>
              </a:rPr>
              <a:t>&amp; </a:t>
            </a:r>
            <a:r>
              <a:rPr lang="en-US" sz="1600" b="1" i="1" strike="noStrike" spc="-7">
                <a:solidFill>
                  <a:srgbClr val="00B050"/>
                </a:solidFill>
                <a:latin typeface="Times New Roman"/>
                <a:ea typeface="MS Gothic"/>
              </a:rPr>
              <a:t>vote </a:t>
            </a:r>
            <a:r>
              <a:rPr lang="en-US" sz="1600" b="0" i="1" strike="noStrike" spc="-7">
                <a:solidFill>
                  <a:srgbClr val="000000"/>
                </a:solidFill>
                <a:latin typeface="Times New Roman"/>
                <a:ea typeface="MS Gothic"/>
              </a:rPr>
              <a:t>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 opinions derived from their expertise, knowledge, and qualifications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act or vote </a:t>
            </a:r>
            <a:r>
              <a:rPr lang="en-US" sz="1600" b="0" i="1" strike="noStrike" spc="-7">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lang="en-US" sz="1600" b="0" i="1" strike="noStrike" spc="92">
                <a:solidFill>
                  <a:srgbClr val="000000"/>
                </a:solidFill>
                <a:latin typeface="Times New Roman"/>
                <a:ea typeface="MS Gothic"/>
              </a:rPr>
              <a:t> </a:t>
            </a:r>
            <a:r>
              <a:rPr lang="en-US" sz="1600" b="0" i="1" strike="noStrike" spc="-7">
                <a:solidFill>
                  <a:srgbClr val="000000"/>
                </a:solidFill>
                <a:latin typeface="Times New Roman"/>
                <a:ea typeface="MS Gothic"/>
              </a:rPr>
              <a:t>orders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direct </a:t>
            </a:r>
            <a:r>
              <a:rPr lang="en-US" sz="1600" b="0" i="1" strike="noStrike" spc="-7">
                <a:solidFill>
                  <a:srgbClr val="000000"/>
                </a:solidFill>
                <a:latin typeface="Times New Roman"/>
                <a:ea typeface="MS Gothic"/>
              </a:rPr>
              <a:t>the actions or votes of other participants or retaliate against other participants for fulfilling their responsibility to act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vote 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independently developed</a:t>
            </a:r>
            <a:r>
              <a:rPr lang="en-US" sz="1600" b="0" i="1" strike="noStrike" spc="-55">
                <a:solidFill>
                  <a:srgbClr val="000000"/>
                </a:solidFill>
                <a:latin typeface="Times New Roman"/>
                <a:ea typeface="MS Gothic"/>
              </a:rPr>
              <a:t> </a:t>
            </a:r>
            <a:r>
              <a:rPr lang="en-US" sz="1600" b="0" i="1" strike="noStrike" spc="-7">
                <a:solidFill>
                  <a:srgbClr val="000000"/>
                </a:solidFill>
                <a:latin typeface="Times New Roman"/>
                <a:ea typeface="MS Gothic"/>
              </a:rPr>
              <a:t>opinions</a:t>
            </a:r>
            <a:endParaRPr lang="en-US" sz="16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By participating in standards activities using the “</a:t>
            </a:r>
            <a:r>
              <a:rPr lang="en-US" sz="1800" b="1" i="1" strike="noStrike" spc="-7">
                <a:solidFill>
                  <a:srgbClr val="000000"/>
                </a:solidFill>
                <a:latin typeface="Times New Roman"/>
                <a:ea typeface="MS Gothic"/>
              </a:rPr>
              <a:t>individual process</a:t>
            </a:r>
            <a:r>
              <a:rPr lang="en-US" sz="1800" b="1" strike="noStrike" spc="-7">
                <a:solidFill>
                  <a:srgbClr val="000000"/>
                </a:solidFill>
                <a:latin typeface="Times New Roman"/>
                <a:ea typeface="MS Gothic"/>
              </a:rPr>
              <a:t>”, you are deemed to </a:t>
            </a:r>
            <a:r>
              <a:rPr lang="en-US" sz="1800" b="1" strike="noStrike" spc="-1">
                <a:solidFill>
                  <a:srgbClr val="000000"/>
                </a:solidFill>
                <a:latin typeface="Times New Roman"/>
                <a:ea typeface="MS Gothic"/>
              </a:rPr>
              <a:t>accept </a:t>
            </a:r>
            <a:r>
              <a:rPr lang="en-US" sz="1800" b="1" strike="noStrike" spc="-7">
                <a:solidFill>
                  <a:srgbClr val="000000"/>
                </a:solidFill>
                <a:latin typeface="Times New Roman"/>
                <a:ea typeface="MS Gothic"/>
              </a:rPr>
              <a:t>these requirements; </a:t>
            </a:r>
            <a:r>
              <a:rPr lang="en-US" sz="1800" b="1" strike="noStrike" spc="-1">
                <a:solidFill>
                  <a:srgbClr val="000000"/>
                </a:solidFill>
                <a:latin typeface="Times New Roman"/>
                <a:ea typeface="MS Gothic"/>
              </a:rPr>
              <a:t>if </a:t>
            </a:r>
            <a:r>
              <a:rPr lang="en-US" sz="1800" b="1" strike="noStrike" spc="-7">
                <a:solidFill>
                  <a:srgbClr val="000000"/>
                </a:solidFill>
                <a:latin typeface="Times New Roman"/>
                <a:ea typeface="MS Gothic"/>
              </a:rPr>
              <a:t>you are unable to satisfy these requirements then you shall immediately cease any</a:t>
            </a:r>
            <a:r>
              <a:rPr lang="en-US" sz="1800" b="1" strike="noStrike" spc="111">
                <a:solidFill>
                  <a:srgbClr val="000000"/>
                </a:solidFill>
                <a:latin typeface="Times New Roman"/>
                <a:ea typeface="MS Gothic"/>
              </a:rPr>
              <a:t> </a:t>
            </a:r>
            <a:r>
              <a:rPr lang="en-US" sz="1800" b="1" strike="noStrike" spc="-7">
                <a:solidFill>
                  <a:srgbClr val="000000"/>
                </a:solidFill>
                <a:latin typeface="Times New Roman"/>
                <a:ea typeface="MS Gothic"/>
              </a:rPr>
              <a:t>participation </a:t>
            </a:r>
            <a:r>
              <a:rPr lang="en-US" sz="1800" b="1" strike="noStrike" spc="-1">
                <a:solidFill>
                  <a:srgbClr val="00664D"/>
                </a:solidFill>
                <a:latin typeface="Times New Roman"/>
                <a:ea typeface="MS Gothic"/>
              </a:rPr>
              <a:t>(and would ask you to please leave the call or meeting.)</a:t>
            </a:r>
            <a:endParaRPr lang="en-US" sz="1800" b="0" strike="noStrike" spc="-1">
              <a:solidFill>
                <a:srgbClr val="000000"/>
              </a:solidFill>
              <a:latin typeface="Arial"/>
            </a:endParaRPr>
          </a:p>
        </p:txBody>
      </p:sp>
      <p:sp>
        <p:nvSpPr>
          <p:cNvPr id="120" name="PlaceHolder 3"/>
          <p:cNvSpPr>
            <a:spLocks noGrp="1"/>
          </p:cNvSpPr>
          <p:nvPr>
            <p:ph type="sldNum"/>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2CAAD122-9F95-4A99-915A-6D06265DC9DA}" type="slidenum">
              <a:rPr lang="en-GB" sz="1200" b="0" strike="noStrike" spc="-1">
                <a:solidFill>
                  <a:srgbClr val="000000"/>
                </a:solidFill>
                <a:latin typeface="Times New Roman"/>
                <a:ea typeface="MS Gothic"/>
              </a:rPr>
              <a:t>7</a:t>
            </a:fld>
            <a:endParaRPr lang="sv-SE" sz="1200" b="0" strike="noStrike" spc="-1">
              <a:latin typeface="Times New Roman"/>
            </a:endParaRPr>
          </a:p>
        </p:txBody>
      </p:sp>
      <p:sp>
        <p:nvSpPr>
          <p:cNvPr id="121" name="PlaceHolder 4"/>
          <p:cNvSpPr>
            <a:spLocks noGrp="1"/>
          </p:cNvSpPr>
          <p:nvPr>
            <p:ph type="dt"/>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22" name="Rectangle 121"/>
          <p:cNvSpPr/>
          <p:nvPr/>
        </p:nvSpPr>
        <p:spPr>
          <a:xfrm>
            <a:off x="8460000" y="6480000"/>
            <a:ext cx="2878200" cy="251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(Comcast)</a:t>
            </a:r>
            <a:endParaRPr lang="sv-SE" sz="11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6800" cy="103608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IEEE-SA standards activities shall allow </a:t>
            </a:r>
            <a:br/>
            <a:r>
              <a:rPr lang="en-US" sz="2800" b="1" strike="noStrike" spc="-7">
                <a:solidFill>
                  <a:srgbClr val="0070C0"/>
                </a:solidFill>
                <a:latin typeface="Times New Roman"/>
                <a:ea typeface="MS Gothic"/>
              </a:rPr>
              <a:t>the fair &amp; equitable consideration of all</a:t>
            </a:r>
            <a:r>
              <a:rPr lang="en-US" sz="2800" b="1" strike="noStrike" spc="-72">
                <a:solidFill>
                  <a:srgbClr val="0070C0"/>
                </a:solidFill>
                <a:latin typeface="Times New Roman"/>
                <a:ea typeface="MS Gothic"/>
              </a:rPr>
              <a:t> </a:t>
            </a:r>
            <a:r>
              <a:rPr lang="en-US" sz="2800" b="1" strike="noStrike" spc="-7">
                <a:solidFill>
                  <a:srgbClr val="0070C0"/>
                </a:solidFill>
                <a:latin typeface="Times New Roman"/>
                <a:ea typeface="MS Gothic"/>
              </a:rPr>
              <a:t>viewpoints</a:t>
            </a:r>
            <a:endParaRPr lang="en-US" sz="2800" b="0" strike="noStrike" spc="-1">
              <a:solidFill>
                <a:srgbClr val="000000"/>
              </a:solidFill>
              <a:latin typeface="Arial"/>
            </a:endParaRPr>
          </a:p>
        </p:txBody>
      </p:sp>
      <p:sp>
        <p:nvSpPr>
          <p:cNvPr id="124" name="PlaceHolder 2"/>
          <p:cNvSpPr>
            <a:spLocks noGrp="1"/>
          </p:cNvSpPr>
          <p:nvPr>
            <p:ph/>
          </p:nvPr>
        </p:nvSpPr>
        <p:spPr>
          <a:xfrm>
            <a:off x="914400" y="1905120"/>
            <a:ext cx="10472760" cy="41122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(clause 5.2.1.3) specifies that “</a:t>
            </a:r>
            <a:r>
              <a:rPr lang="en-US" sz="1800" b="1" i="1" strike="noStrike" spc="-7">
                <a:solidFill>
                  <a:srgbClr val="000000"/>
                </a:solidFill>
                <a:latin typeface="Times New Roman"/>
                <a:ea typeface="MS Gothic"/>
              </a:rPr>
              <a:t>the standards development process shall </a:t>
            </a:r>
            <a:r>
              <a:rPr lang="en-US" sz="1800" b="1" i="1" strike="noStrike" spc="-1">
                <a:solidFill>
                  <a:srgbClr val="000000"/>
                </a:solidFill>
                <a:latin typeface="Times New Roman"/>
                <a:ea typeface="MS Gothic"/>
              </a:rPr>
              <a:t>not </a:t>
            </a:r>
            <a:r>
              <a:rPr lang="en-US" sz="1800" b="1" i="1" strike="noStrike" spc="-7">
                <a:solidFill>
                  <a:srgbClr val="000000"/>
                </a:solidFill>
                <a:latin typeface="Times New Roman"/>
                <a:ea typeface="MS Gothic"/>
              </a:rPr>
              <a:t>be dominated by any single interest category, individual, or</a:t>
            </a:r>
            <a:r>
              <a:rPr lang="en-US" sz="1800" b="1" i="1" strike="noStrike" spc="60">
                <a:solidFill>
                  <a:srgbClr val="000000"/>
                </a:solidFill>
                <a:latin typeface="Times New Roman"/>
                <a:ea typeface="MS Gothic"/>
              </a:rPr>
              <a:t> </a:t>
            </a:r>
            <a:r>
              <a:rPr lang="en-US" sz="1800" b="1" i="1" strike="noStrike" spc="-7">
                <a:solidFill>
                  <a:srgbClr val="000000"/>
                </a:solidFill>
                <a:latin typeface="Times New Roman"/>
                <a:ea typeface="MS Gothic"/>
              </a:rPr>
              <a:t>organization”</a:t>
            </a:r>
            <a:endParaRPr lang="en-US" sz="1800" b="0" strike="noStrike" spc="-1">
              <a:solidFill>
                <a:srgbClr val="000000"/>
              </a:solidFill>
              <a:latin typeface="Arial"/>
            </a:endParaRPr>
          </a:p>
          <a:p>
            <a:pPr marL="230040" indent="-230040">
              <a:lnSpc>
                <a:spcPct val="100000"/>
              </a:lnSpc>
              <a:spcBef>
                <a:spcPts val="479"/>
              </a:spcBef>
              <a:buNone/>
              <a:tabLst>
                <a:tab pos="0" algn="l"/>
              </a:tabLst>
            </a:pPr>
            <a:r>
              <a:rPr lang="en-US" sz="1600" b="1" i="1" strike="noStrike" spc="-1">
                <a:solidFill>
                  <a:srgbClr val="000000"/>
                </a:solidFill>
                <a:latin typeface="Times New Roman"/>
                <a:ea typeface="MS Gothic"/>
              </a:rPr>
              <a:t>	– 	</a:t>
            </a:r>
            <a:r>
              <a:rPr lang="en-US" sz="1600" b="0" i="1" strike="noStrike" spc="-7">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trike="noStrike" spc="-26">
                <a:solidFill>
                  <a:srgbClr val="000000"/>
                </a:solidFill>
                <a:latin typeface="Times New Roman"/>
                <a:ea typeface="MS Gothic"/>
              </a:rPr>
              <a:t> </a:t>
            </a:r>
            <a:r>
              <a:rPr lang="en-US" sz="1600" b="0" i="1" strike="noStrike" spc="-7">
                <a:solidFill>
                  <a:srgbClr val="000000"/>
                </a:solidFill>
                <a:latin typeface="Times New Roman"/>
                <a:ea typeface="MS Gothic"/>
              </a:rPr>
              <a:t>activity”</a:t>
            </a:r>
            <a:endParaRPr lang="en-US" sz="1600" b="0" strike="noStrike" spc="-1">
              <a:solidFill>
                <a:srgbClr val="000000"/>
              </a:solidFill>
              <a:latin typeface="Arial"/>
            </a:endParaRPr>
          </a:p>
          <a:p>
            <a:pPr marL="230040" indent="-230040" algn="just">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This rule applies equally to those participating in a standards development project and to that project’s leadership</a:t>
            </a:r>
            <a:r>
              <a:rPr lang="en-US" sz="1800" b="1" strike="noStrike" spc="72">
                <a:solidFill>
                  <a:srgbClr val="000000"/>
                </a:solidFill>
                <a:latin typeface="Times New Roman"/>
                <a:ea typeface="MS Gothic"/>
              </a:rPr>
              <a:t> </a:t>
            </a:r>
            <a:r>
              <a:rPr lang="en-US" sz="1800" b="1" strike="noStrike" spc="-7">
                <a:solidFill>
                  <a:srgbClr val="000000"/>
                </a:solidFill>
                <a:latin typeface="Times New Roman"/>
                <a:ea typeface="MS Gothic"/>
              </a:rPr>
              <a:t>group</a:t>
            </a:r>
            <a:endParaRPr lang="en-US" sz="1800" b="0" strike="noStrike" spc="-1">
              <a:solidFill>
                <a:srgbClr val="000000"/>
              </a:solidFill>
              <a:latin typeface="Arial"/>
            </a:endParaRPr>
          </a:p>
          <a:p>
            <a:pPr marL="230040" indent="-23004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Any person who reasonably suspects that dominance is occurring in a standards development </a:t>
            </a:r>
            <a:r>
              <a:rPr lang="en-US" sz="1800" b="1" strike="noStrike" spc="-1">
                <a:solidFill>
                  <a:srgbClr val="000000"/>
                </a:solidFill>
                <a:latin typeface="Times New Roman"/>
                <a:ea typeface="MS Gothic"/>
              </a:rPr>
              <a:t>project </a:t>
            </a:r>
            <a:r>
              <a:rPr lang="en-US" sz="1800" b="1" strike="noStrike" spc="-7">
                <a:solidFill>
                  <a:srgbClr val="000000"/>
                </a:solidFill>
                <a:latin typeface="Times New Roman"/>
                <a:ea typeface="MS Gothic"/>
              </a:rPr>
              <a:t>is encouraged to bring the issue to the attention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Standards Committee or the project’s IEEE SA Program Manager</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25" name="PlaceHolder 3"/>
          <p:cNvSpPr>
            <a:spLocks noGrp="1"/>
          </p:cNvSpPr>
          <p:nvPr>
            <p:ph type="sldNum"/>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81ECA335-2745-4E63-A033-925B6F55DE78}" type="slidenum">
              <a:rPr lang="en-GB" sz="1200" b="0" strike="noStrike" spc="-1">
                <a:solidFill>
                  <a:srgbClr val="000000"/>
                </a:solidFill>
                <a:latin typeface="Times New Roman"/>
                <a:ea typeface="MS Gothic"/>
              </a:rPr>
              <a:t>8</a:t>
            </a:fld>
            <a:endParaRPr lang="sv-SE" sz="1200" b="0" strike="noStrike" spc="-1">
              <a:latin typeface="Times New Roman"/>
            </a:endParaRPr>
          </a:p>
        </p:txBody>
      </p:sp>
      <p:sp>
        <p:nvSpPr>
          <p:cNvPr id="126" name="PlaceHolder 4"/>
          <p:cNvSpPr>
            <a:spLocks noGrp="1"/>
          </p:cNvSpPr>
          <p:nvPr>
            <p:ph type="dt"/>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27" name="Rectangle 126"/>
          <p:cNvSpPr/>
          <p:nvPr/>
        </p:nvSpPr>
        <p:spPr>
          <a:xfrm>
            <a:off x="8460000" y="6480000"/>
            <a:ext cx="2878200" cy="251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(Comcast)</a:t>
            </a:r>
            <a:endParaRPr lang="sv-SE" sz="11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PlaceHolder 1"/>
          <p:cNvSpPr>
            <a:spLocks noGrp="1"/>
          </p:cNvSpPr>
          <p:nvPr>
            <p:ph type="sldNum"/>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1E71655B-E3CE-4C11-BCFB-2174D4740392}" type="slidenum">
              <a:rPr lang="en-US" sz="1200" b="0" strike="noStrike" spc="-1">
                <a:solidFill>
                  <a:srgbClr val="000000"/>
                </a:solidFill>
                <a:latin typeface="Times New Roman"/>
                <a:ea typeface="MS PGothic"/>
              </a:rPr>
              <a:t>9</a:t>
            </a:fld>
            <a:endParaRPr lang="sv-SE" sz="1200" b="0" strike="noStrike" spc="-1">
              <a:latin typeface="Times New Roman"/>
            </a:endParaRPr>
          </a:p>
        </p:txBody>
      </p:sp>
      <p:sp>
        <p:nvSpPr>
          <p:cNvPr id="129" name="PlaceHolder 2"/>
          <p:cNvSpPr>
            <a:spLocks noGrp="1"/>
          </p:cNvSpPr>
          <p:nvPr>
            <p:ph type="dt"/>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30" name="PlaceHolder 3"/>
          <p:cNvSpPr>
            <a:spLocks noGrp="1"/>
          </p:cNvSpPr>
          <p:nvPr>
            <p:ph type="title"/>
          </p:nvPr>
        </p:nvSpPr>
        <p:spPr>
          <a:xfrm>
            <a:off x="990720" y="606600"/>
            <a:ext cx="10364760" cy="8881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0000"/>
                </a:solidFill>
                <a:latin typeface="Times New Roman"/>
                <a:ea typeface="MS Gothic"/>
              </a:rPr>
              <a:t>Housekeeping reminder</a:t>
            </a:r>
            <a:endParaRPr lang="en-US" sz="2800" b="0" strike="noStrike" spc="-1">
              <a:solidFill>
                <a:srgbClr val="000000"/>
              </a:solidFill>
              <a:latin typeface="Arial"/>
            </a:endParaRPr>
          </a:p>
        </p:txBody>
      </p:sp>
      <p:sp>
        <p:nvSpPr>
          <p:cNvPr id="131" name="PlaceHolder 4"/>
          <p:cNvSpPr>
            <a:spLocks noGrp="1"/>
          </p:cNvSpPr>
          <p:nvPr>
            <p:ph/>
          </p:nvPr>
        </p:nvSpPr>
        <p:spPr>
          <a:xfrm>
            <a:off x="914400" y="1525680"/>
            <a:ext cx="10472760" cy="41108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Weekly meeting reminders:</a:t>
            </a:r>
            <a:endParaRPr lang="en-US" sz="18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IMAT is NOT being used for this session</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Please ensure that the following information is listed correctly when joining the call: “FIRST NAME LAST NAME, Affiliation” (e.g., Stuart Kerry, OK-Brit; Self)</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state your name and affiliation the FIRST TIME you speak</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When you want to be on the queue, please type “Q” or “q” in the chat window</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mute when not speaking, thank you</a:t>
            </a: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p:txBody>
      </p:sp>
      <p:sp>
        <p:nvSpPr>
          <p:cNvPr id="132" name="Rectangle 131"/>
          <p:cNvSpPr/>
          <p:nvPr/>
        </p:nvSpPr>
        <p:spPr>
          <a:xfrm>
            <a:off x="8460000" y="6480000"/>
            <a:ext cx="2878200" cy="251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(Comcast)</a:t>
            </a:r>
            <a:endParaRPr lang="sv-SE" sz="1100" b="0" strike="noStrike" spc="-1">
              <a:latin typeface="Arial"/>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DB4CF723-B635-438C-88CE-66D4278AA6EB}">
  <ds:schemaRefs>
    <ds:schemaRef ds:uri="http://purl.org/dc/terms/"/>
    <ds:schemaRef ds:uri="cc9c437c-ae0c-4066-8d90-a0f7de786127"/>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Template>
  <TotalTime>4134</TotalTime>
  <Words>1674</Words>
  <Application>Microsoft Office PowerPoint</Application>
  <PresentationFormat>Widescreen</PresentationFormat>
  <Paragraphs>206</Paragraphs>
  <Slides>18</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DejaVu Serif</vt:lpstr>
      <vt:lpstr>Times New Roman</vt:lpstr>
      <vt:lpstr>Wingdings</vt:lpstr>
      <vt:lpstr>802-11-Submission</vt:lpstr>
      <vt:lpstr>Document</vt:lpstr>
      <vt:lpstr>IEEE 802.18 mmWave Ad Hoc Agenda</vt:lpstr>
      <vt:lpstr>Abstract</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Why</vt:lpstr>
      <vt:lpstr>What</vt:lpstr>
      <vt:lpstr>How</vt:lpstr>
      <vt:lpstr>When</vt:lpstr>
      <vt:lpstr>What is Success?</vt:lpstr>
      <vt:lpstr>Assignments</vt:lpstr>
      <vt:lpstr>Recommendations</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RKennedy@bluetooth.com</dc:creator>
  <cp:lastModifiedBy>Rich Kennedy</cp:lastModifiedBy>
  <cp:revision>12</cp:revision>
  <cp:lastPrinted>1998-02-10T13:28:06Z</cp:lastPrinted>
  <dcterms:created xsi:type="dcterms:W3CDTF">2004-12-02T14:01:45Z</dcterms:created>
  <dcterms:modified xsi:type="dcterms:W3CDTF">2022-08-24T14:29:51Z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