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863" r:id="rId3"/>
    <p:sldId id="857" r:id="rId4"/>
    <p:sldId id="329" r:id="rId5"/>
    <p:sldId id="604" r:id="rId6"/>
    <p:sldId id="624" r:id="rId7"/>
    <p:sldId id="605" r:id="rId8"/>
    <p:sldId id="843" r:id="rId9"/>
    <p:sldId id="866" r:id="rId10"/>
    <p:sldId id="845" r:id="rId11"/>
    <p:sldId id="873" r:id="rId12"/>
    <p:sldId id="871" r:id="rId13"/>
    <p:sldId id="856" r:id="rId14"/>
    <p:sldId id="864" r:id="rId15"/>
    <p:sldId id="870" r:id="rId16"/>
    <p:sldId id="86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63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6145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2022</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802.18-22/0100r0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7-00-0000-frequency-table-ad-hoc-minutes-24-may-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2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1-0000-comment-spreadsheet-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August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Wireless </a:t>
            </a:r>
            <a:r>
              <a:rPr lang="en-US" dirty="0" err="1">
                <a:latin typeface="Times New Roman" charset="0"/>
              </a:rPr>
              <a:t>Stds</a:t>
            </a:r>
            <a:r>
              <a:rPr lang="en-US" dirty="0">
                <a:latin typeface="Times New Roman" charset="0"/>
              </a:rPr>
              <a:t> Frequency Table ad-hoc </a:t>
            </a:r>
            <a:br>
              <a:rPr lang="en-US" dirty="0">
                <a:latin typeface="Times New Roman" charset="0"/>
              </a:rPr>
            </a:br>
            <a:r>
              <a:rPr lang="en-US" dirty="0">
                <a:latin typeface="Times New Roman" charset="0"/>
              </a:rPr>
              <a:t>Monthly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23 August 2022</a:t>
            </a:r>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26" name="Document" r:id="rId5" imgW="8303874" imgH="1347970" progId="Word.Document.8">
                  <p:embed/>
                </p:oleObj>
              </mc:Choice>
              <mc:Fallback>
                <p:oleObj name="Document" r:id="rId5" imgW="8303874" imgH="1347970" progId="Word.Document.8">
                  <p:embed/>
                  <p:pic>
                    <p:nvPicPr>
                      <p:cNvPr id="0" name=""/>
                      <p:cNvPicPr>
                        <a:picLocks noChangeAspect="1" noChangeArrowheads="1"/>
                      </p:cNvPicPr>
                      <p:nvPr/>
                    </p:nvPicPr>
                    <p:blipFill>
                      <a:blip r:embed="rId6"/>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24 May 2022 IEEE 802 Wireless </a:t>
            </a:r>
            <a:r>
              <a:rPr lang="en-US" sz="1800" spc="-5" dirty="0" err="1">
                <a:latin typeface="+mj-lt"/>
                <a:cs typeface="Arial"/>
              </a:rPr>
              <a:t>Stds</a:t>
            </a:r>
            <a:r>
              <a:rPr lang="en-US" sz="1800" spc="-5" dirty="0">
                <a:latin typeface="+mj-lt"/>
                <a:cs typeface="Arial"/>
              </a:rPr>
              <a:t> Frequency Table ad-hoc teleconference call as shown in the document </a:t>
            </a:r>
            <a:r>
              <a:rPr lang="en-US" sz="1800" spc="-5" dirty="0">
                <a:latin typeface="+mj-lt"/>
                <a:cs typeface="Arial"/>
                <a:hlinkClick r:id="rId3"/>
              </a:rPr>
              <a:t>18-22/0057r0</a:t>
            </a:r>
            <a:r>
              <a:rPr lang="en-US" sz="1800" spc="-5" dirty="0">
                <a:latin typeface="+mj-lt"/>
                <a:cs typeface="Arial"/>
              </a:rPr>
              <a:t>, with editorial privilege for the 802.18 and 802.19 Chairs.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Wireless Standards Table of Frequency Ranges (1)</a:t>
            </a: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The call for comments began on 21 March 2022 and closed on 30 April 2022 and 10 comments received.  2 late comments received on 2 May 2022.</a:t>
            </a: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Table of Frequency Range:  </a:t>
            </a:r>
            <a:r>
              <a:rPr lang="en-US" sz="1400" spc="-5" dirty="0" smtClean="0">
                <a:solidFill>
                  <a:schemeClr val="tx1"/>
                </a:solidFill>
                <a:latin typeface="+mj-lt"/>
                <a:cs typeface="Arial"/>
                <a:hlinkClick r:id="rId3"/>
              </a:rPr>
              <a:t>18-22/0009r0</a:t>
            </a: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Comment spreadsheet:  </a:t>
            </a:r>
            <a:r>
              <a:rPr lang="en-US" sz="1400" spc="-5" dirty="0">
                <a:solidFill>
                  <a:schemeClr val="tx1"/>
                </a:solidFill>
                <a:latin typeface="+mj-lt"/>
                <a:cs typeface="Arial"/>
                <a:hlinkClick r:id="rId4"/>
              </a:rPr>
              <a:t>18-22/0050r1</a:t>
            </a:r>
            <a:endParaRPr lang="en-US" sz="14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cs typeface="Arial"/>
              </a:rPr>
              <a:t>During the last ad-hoc meeting on 24 May 2022, </a:t>
            </a:r>
            <a:r>
              <a:rPr lang="en-US" sz="1600" spc="-5" dirty="0">
                <a:solidFill>
                  <a:schemeClr val="tx1"/>
                </a:solidFill>
                <a:latin typeface="+mj-lt"/>
                <a:cs typeface="Arial" panose="020B0604020202020204" pitchFamily="34" charset="0"/>
              </a:rPr>
              <a:t>all comments were reviewed and discussed.</a:t>
            </a:r>
          </a:p>
          <a:p>
            <a:pPr marL="630238" marR="117475" lvl="1" indent="-230188" algn="just">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Focus today: </a:t>
            </a:r>
            <a:r>
              <a:rPr lang="en-US" sz="1800" i="1" spc="-5" dirty="0">
                <a:solidFill>
                  <a:srgbClr val="FF0000"/>
                </a:solidFill>
                <a:cs typeface="Arial"/>
              </a:rPr>
              <a:t>Complete comment resolution and proceed for approval on </a:t>
            </a:r>
            <a:r>
              <a:rPr lang="en-US" sz="1800" i="1" spc="-5" dirty="0">
                <a:solidFill>
                  <a:srgbClr val="FF0000"/>
                </a:solidFill>
                <a:latin typeface="+mj-lt"/>
                <a:cs typeface="Arial"/>
              </a:rPr>
              <a:t>15:00 ET to 16:00 ET, Tuesday, 27 September 2022</a:t>
            </a:r>
          </a:p>
          <a:p>
            <a:pPr marL="230188" marR="117475" indent="-230188" algn="just">
              <a:buFont typeface="Times New Roman" pitchFamily="16" charset="0"/>
              <a:buChar char="•"/>
              <a:tabLst>
                <a:tab pos="230188" algn="l"/>
              </a:tabLst>
            </a:pPr>
            <a:endParaRPr lang="en-US" sz="1800" spc="-5" dirty="0">
              <a:cs typeface="Arial"/>
            </a:endParaRPr>
          </a:p>
          <a:p>
            <a:pPr marL="400050" marR="117475" lvl="1" indent="0" algn="just">
              <a:tabLst>
                <a:tab pos="230188" algn="l"/>
              </a:tabLst>
            </a:pP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158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Open items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36903635"/>
              </p:ext>
            </p:extLst>
          </p:nvPr>
        </p:nvGraphicFramePr>
        <p:xfrm>
          <a:off x="990600" y="1766889"/>
          <a:ext cx="10367426" cy="2875280"/>
        </p:xfrm>
        <a:graphic>
          <a:graphicData uri="http://schemas.openxmlformats.org/drawingml/2006/table">
            <a:tbl>
              <a:tblPr firstRow="1" bandRow="1">
                <a:tableStyleId>{21E4AEA4-8DFA-4A89-87EB-49C32662AFE0}</a:tableStyleId>
              </a:tblPr>
              <a:tblGrid>
                <a:gridCol w="6172200">
                  <a:extLst>
                    <a:ext uri="{9D8B030D-6E8A-4147-A177-3AD203B41FA5}">
                      <a16:colId xmlns:a16="http://schemas.microsoft.com/office/drawing/2014/main" xmlns="" val="20000"/>
                    </a:ext>
                  </a:extLst>
                </a:gridCol>
                <a:gridCol w="4195226">
                  <a:extLst>
                    <a:ext uri="{9D8B030D-6E8A-4147-A177-3AD203B41FA5}">
                      <a16:colId xmlns:a16="http://schemas.microsoft.com/office/drawing/2014/main" xmlns="" val="20001"/>
                    </a:ext>
                  </a:extLst>
                </a:gridCol>
              </a:tblGrid>
              <a:tr h="370840">
                <a:tc>
                  <a:txBody>
                    <a:bodyPr/>
                    <a:lstStyle/>
                    <a:p>
                      <a:r>
                        <a:rPr lang="en-US" sz="1600" dirty="0"/>
                        <a:t>Items</a:t>
                      </a:r>
                    </a:p>
                  </a:txBody>
                  <a:tcPr/>
                </a:tc>
                <a:tc>
                  <a:txBody>
                    <a:bodyPr/>
                    <a:lstStyle/>
                    <a:p>
                      <a:r>
                        <a:rPr lang="en-US" sz="1600" dirty="0"/>
                        <a:t>Status</a:t>
                      </a:r>
                    </a:p>
                  </a:txBody>
                  <a:tcPr/>
                </a:tc>
                <a:extLst>
                  <a:ext uri="{0D108BD9-81ED-4DB2-BD59-A6C34878D82A}">
                    <a16:rowId xmlns:a16="http://schemas.microsoft.com/office/drawing/2014/main" xmlns="" val="10000"/>
                  </a:ext>
                </a:extLst>
              </a:tr>
              <a:tr h="370840">
                <a:tc>
                  <a:txBody>
                    <a:bodyPr/>
                    <a:lstStyle/>
                    <a:p>
                      <a:r>
                        <a:rPr lang="en-US" sz="1600" dirty="0"/>
                        <a:t>Is a pro-forma approval of some sort at the EC level needed?  </a:t>
                      </a:r>
                    </a:p>
                    <a:p>
                      <a:pPr marL="285750" indent="-285750">
                        <a:buFont typeface="Arial" panose="020B0604020202020204" pitchFamily="34" charset="0"/>
                        <a:buChar char="•"/>
                      </a:pPr>
                      <a:r>
                        <a:rPr lang="en-US" sz="1600" dirty="0"/>
                        <a:t>In other words, how to formalize this? the revision updates</a:t>
                      </a:r>
                      <a:r>
                        <a:rPr lang="en-US" sz="1600" baseline="0" dirty="0"/>
                        <a:t> </a:t>
                      </a:r>
                      <a:r>
                        <a:rPr lang="en-US" sz="1600" dirty="0"/>
                        <a:t>will take effort of folks in IEEE 802 (wireless)  </a:t>
                      </a:r>
                    </a:p>
                    <a:p>
                      <a:pPr marL="285750" indent="-285750">
                        <a:buFont typeface="Arial" panose="020B0604020202020204" pitchFamily="34" charset="0"/>
                        <a:buChar char="•"/>
                      </a:pPr>
                      <a:r>
                        <a:rPr lang="en-US" sz="1600" dirty="0"/>
                        <a:t>Maybe this is at the WCSC? 	</a:t>
                      </a:r>
                    </a:p>
                  </a:txBody>
                  <a:tcPr/>
                </a:tc>
                <a:tc>
                  <a:txBody>
                    <a:bodyPr/>
                    <a:lstStyle/>
                    <a:p>
                      <a:r>
                        <a:rPr lang="en-US" sz="1600" dirty="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a:solidFill>
                            <a:schemeClr val="dk1"/>
                          </a:solidFill>
                          <a:latin typeface="+mn-lt"/>
                          <a:ea typeface="+mn-ea"/>
                          <a:cs typeface="Arial"/>
                        </a:rPr>
                        <a:t>Remaining (forward looking) question from the monthly ad-hoc call in March 2022.  To be discussed at</a:t>
                      </a:r>
                      <a:r>
                        <a:rPr lang="en-US" sz="1600" kern="1200" spc="-5" baseline="0" dirty="0">
                          <a:solidFill>
                            <a:schemeClr val="dk1"/>
                          </a:solidFill>
                          <a:latin typeface="+mn-lt"/>
                          <a:ea typeface="+mn-ea"/>
                          <a:cs typeface="Arial"/>
                        </a:rPr>
                        <a:t> a later stage.</a:t>
                      </a:r>
                      <a:endParaRPr lang="en-US" sz="1600" kern="1200" spc="-5" dirty="0">
                        <a:solidFill>
                          <a:schemeClr val="dk1"/>
                        </a:solidFill>
                        <a:latin typeface="+mn-lt"/>
                        <a:ea typeface="+mn-ea"/>
                        <a:cs typeface="Arial"/>
                      </a:endParaRPr>
                    </a:p>
                  </a:txBody>
                  <a:tcPr/>
                </a:tc>
                <a:extLst>
                  <a:ext uri="{0D108BD9-81ED-4DB2-BD59-A6C34878D82A}">
                    <a16:rowId xmlns:a16="http://schemas.microsoft.com/office/drawing/2014/main" xmlns="" val="10001"/>
                  </a:ext>
                </a:extLst>
              </a:tr>
              <a:tr h="370840">
                <a:tc>
                  <a:txBody>
                    <a:bodyPr/>
                    <a:lstStyle/>
                    <a:p>
                      <a:r>
                        <a:rPr lang="en-US" sz="1600" dirty="0"/>
                        <a:t>Should hold a vote across all groups so groups adopt reference in standards?</a:t>
                      </a:r>
                    </a:p>
                    <a:p>
                      <a:pPr marL="285750" indent="-285750">
                        <a:buFont typeface="Arial" panose="020B0604020202020204" pitchFamily="34" charset="0"/>
                        <a:buChar char="•"/>
                      </a:pPr>
                      <a:r>
                        <a:rPr lang="en-US" sz="1600" dirty="0"/>
                        <a:t>It would build confidence having WGs approval </a:t>
                      </a:r>
                    </a:p>
                  </a:txBody>
                  <a:tcPr/>
                </a:tc>
                <a:tc>
                  <a:txBody>
                    <a:bodyPr/>
                    <a:lstStyle/>
                    <a:p>
                      <a:r>
                        <a:rPr lang="en-US" sz="1600" dirty="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a:solidFill>
                            <a:schemeClr val="dk1"/>
                          </a:solidFill>
                          <a:latin typeface="+mn-lt"/>
                          <a:ea typeface="+mn-ea"/>
                          <a:cs typeface="Arial"/>
                        </a:rPr>
                        <a:t>Remaining (forward looking) question from the monthly ad-hoc call in March 2022.  To be discussed at</a:t>
                      </a:r>
                      <a:r>
                        <a:rPr lang="en-US" sz="1600" kern="1200" spc="-5" baseline="0" dirty="0">
                          <a:solidFill>
                            <a:schemeClr val="dk1"/>
                          </a:solidFill>
                          <a:latin typeface="+mn-lt"/>
                          <a:ea typeface="+mn-ea"/>
                          <a:cs typeface="Arial"/>
                        </a:rPr>
                        <a:t> a later stage.</a:t>
                      </a:r>
                      <a:endParaRPr lang="en-US" sz="1600" kern="1200" spc="-5" dirty="0">
                        <a:solidFill>
                          <a:schemeClr val="dk1"/>
                        </a:solidFill>
                        <a:latin typeface="+mn-lt"/>
                        <a:ea typeface="+mn-ea"/>
                        <a:cs typeface="Arial"/>
                      </a:endParaRPr>
                    </a:p>
                  </a:txBody>
                  <a:tcPr/>
                </a:tc>
                <a:extLst>
                  <a:ext uri="{0D108BD9-81ED-4DB2-BD59-A6C34878D82A}">
                    <a16:rowId xmlns:a16="http://schemas.microsoft.com/office/drawing/2014/main" xmlns="" val="10002"/>
                  </a:ext>
                </a:extLst>
              </a:tr>
              <a:tr h="370840">
                <a:tc>
                  <a:txBody>
                    <a:bodyPr/>
                    <a:lstStyle/>
                    <a:p>
                      <a:pPr marL="0" indent="0">
                        <a:buFont typeface="Arial" panose="020B0604020202020204" pitchFamily="34" charset="0"/>
                        <a:buNone/>
                      </a:pPr>
                      <a:r>
                        <a:rPr lang="en-US" sz="1600" dirty="0"/>
                        <a:t>Timeline</a:t>
                      </a:r>
                      <a:r>
                        <a:rPr lang="en-US" sz="1600" baseline="0" dirty="0"/>
                        <a:t> for comment resolution and next steps</a:t>
                      </a:r>
                      <a:endParaRPr lang="en-US" sz="1600" dirty="0"/>
                    </a:p>
                  </a:txBody>
                  <a:tcPr/>
                </a:tc>
                <a:tc>
                  <a:txBody>
                    <a:bodyPr/>
                    <a:lstStyle/>
                    <a:p>
                      <a:r>
                        <a:rPr lang="en-US" sz="1600" dirty="0"/>
                        <a:t>Open</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23772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802.18 voters:  </a:t>
            </a: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16:00 ET, Tuesday, 27 September 2022</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solidFill>
                  <a:schemeClr val="tx1"/>
                </a:solidFill>
                <a:cs typeface="Arial" panose="020B0604020202020204" pitchFamily="34" charset="0"/>
                <a:hlinkClick r:id="rId3"/>
              </a:rPr>
              <a:t>18-16/0038r26</a:t>
            </a:r>
            <a:r>
              <a:rPr lang="en-US" sz="1600" dirty="0">
                <a:solidFill>
                  <a:schemeClr val="tx1"/>
                </a:solidFill>
                <a:cs typeface="Arial" panose="020B0604020202020204" pitchFamily="34" charset="0"/>
              </a:rPr>
              <a:t> and the 802.18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Problem statement and initial audience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p>
          <a:p>
            <a:pPr marL="685800" lvl="1">
              <a:spcAft>
                <a:spcPts val="0"/>
              </a:spcAft>
              <a:buFont typeface="Arial" panose="020B0604020202020204" pitchFamily="34" charset="0"/>
              <a:buChar char="•"/>
            </a:pPr>
            <a:r>
              <a:rPr lang="en-US" sz="1600" dirty="0">
                <a:ea typeface="Calibri" panose="020F0502020204030204" pitchFamily="34" charset="0"/>
              </a:rPr>
              <a:t>802.19 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Ad-hoc membership list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solidFill>
                  <a:srgbClr val="333333"/>
                </a:solidFill>
                <a:ea typeface="Times New Roman" panose="02020603050405020304" pitchFamily="18" charset="0"/>
              </a:rPr>
              <a:t>802.18 and 802.19 chairs to lead the joint 802.18 and 802.19 joint effort with all the wireless groups participating.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a:t>
            </a:r>
            <a:r>
              <a:rPr lang="en-US" sz="1600" dirty="0" err="1">
                <a:solidFill>
                  <a:srgbClr val="333333"/>
                </a:solidFill>
                <a:ea typeface="Times New Roman" panose="02020603050405020304" pitchFamily="18" charset="0"/>
              </a:rPr>
              <a:t>tbd</a:t>
            </a:r>
            <a:r>
              <a:rPr lang="en-US" sz="1600" dirty="0">
                <a:solidFill>
                  <a:srgbClr val="333333"/>
                </a:solidFill>
                <a:ea typeface="Times New Roman" panose="02020603050405020304" pitchFamily="18" charset="0"/>
              </a:rPr>
              <a:t> –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802.15 		Ben Rolfe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802.16		Roger Marks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802.18		Jay Holcomb, Ben Rolfe, Edward Au</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802.19		Steve </a:t>
            </a:r>
            <a:r>
              <a:rPr lang="en-US" sz="1600" dirty="0" err="1">
                <a:solidFill>
                  <a:srgbClr val="333333"/>
                </a:solidFill>
                <a:ea typeface="Times New Roman" panose="02020603050405020304" pitchFamily="18" charset="0"/>
              </a:rPr>
              <a:t>Shellhammer</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a:solidFill>
                  <a:srgbClr val="333333"/>
                </a:solidFill>
                <a:ea typeface="Times New Roman" panose="02020603050405020304" pitchFamily="18" charset="0"/>
              </a:rPr>
              <a:t>Tuncer</a:t>
            </a:r>
            <a:r>
              <a:rPr lang="en-US" sz="1600" dirty="0">
                <a:solidFill>
                  <a:srgbClr val="333333"/>
                </a:solidFill>
                <a:ea typeface="Times New Roman" panose="02020603050405020304" pitchFamily="18" charset="0"/>
              </a:rPr>
              <a:t> </a:t>
            </a:r>
            <a:r>
              <a:rPr lang="en-US" sz="1600" dirty="0" err="1">
                <a:solidFill>
                  <a:srgbClr val="333333"/>
                </a:solidFill>
                <a:ea typeface="Times New Roman" panose="02020603050405020304" pitchFamily="18" charset="0"/>
              </a:rPr>
              <a:t>Baykas</a:t>
            </a: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802.24		Tim Godfrey</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EC		Paul </a:t>
            </a:r>
            <a:r>
              <a:rPr lang="en-US" sz="1600" dirty="0" err="1">
                <a:solidFill>
                  <a:srgbClr val="333333"/>
                </a:solidFill>
                <a:ea typeface="Times New Roman" panose="02020603050405020304" pitchFamily="18" charset="0"/>
              </a:rPr>
              <a:t>Nikolich</a:t>
            </a:r>
            <a:r>
              <a:rPr lang="en-US" sz="1600" dirty="0">
                <a:solidFill>
                  <a:srgbClr val="333333"/>
                </a:solidFill>
                <a:ea typeface="Times New Roman" panose="02020603050405020304" pitchFamily="18" charset="0"/>
              </a:rPr>
              <a:t>, Geoff Thompson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Edward, and Al </a:t>
            </a:r>
            <a:r>
              <a:rPr lang="en-US" sz="1600" dirty="0" err="1">
                <a:solidFill>
                  <a:srgbClr val="333333"/>
                </a:solidFill>
                <a:ea typeface="Times New Roman" panose="02020603050405020304" pitchFamily="18" charset="0"/>
              </a:rPr>
              <a:t>Petrick</a:t>
            </a:r>
            <a:r>
              <a:rPr lang="en-US" sz="1600" dirty="0">
                <a:solidFill>
                  <a:srgbClr val="333333"/>
                </a:solidFill>
                <a:ea typeface="Times New Roman" panose="02020603050405020304" pitchFamily="18" charset="0"/>
              </a:rPr>
              <a:t> helping on 802.11.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Anyone interested is welcome to join!</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August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Ad hoc leaders: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Steve </a:t>
            </a:r>
            <a:r>
              <a:rPr lang="en-US" altLang="en-US" sz="1600" dirty="0" err="1">
                <a:solidFill>
                  <a:schemeClr val="tx1"/>
                </a:solidFill>
                <a:latin typeface="+mj-lt"/>
                <a:cs typeface="Arial" panose="020B0604020202020204" pitchFamily="34" charset="0"/>
              </a:rPr>
              <a:t>Shellhammer</a:t>
            </a:r>
            <a:r>
              <a:rPr lang="en-US" altLang="en-US" sz="1600" dirty="0">
                <a:solidFill>
                  <a:schemeClr val="tx1"/>
                </a:solidFill>
                <a:latin typeface="+mj-lt"/>
                <a:cs typeface="Arial" panose="020B0604020202020204" pitchFamily="34" charset="0"/>
              </a:rPr>
              <a:t> (Qualcomm)</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NOTE –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(Skyworks Solutions) is acting on behalf of Edward Au as the co-ad hoc leader for the call today</a:t>
            </a:r>
          </a:p>
          <a:p>
            <a:pPr marL="285750">
              <a:spcBef>
                <a:spcPts val="300"/>
              </a:spcBef>
              <a:spcAft>
                <a:spcPts val="0"/>
              </a:spcAft>
              <a:defRPr/>
            </a:pPr>
            <a:endParaRPr lang="en-US" altLang="en-US" sz="1800" b="1"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Stuart Kerry (OK-brit / Self)</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August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August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August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August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August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monthly ad-hoc meeting minutes</a:t>
            </a:r>
            <a:endParaRPr lang="en-US" sz="1800" spc="-5" dirty="0">
              <a:cs typeface="Arial"/>
            </a:endParaRPr>
          </a:p>
          <a:p>
            <a:pPr marL="230188" marR="117475" indent="-230188" algn="just">
              <a:buChar char="•"/>
              <a:tabLst>
                <a:tab pos="230188" algn="l"/>
              </a:tabLst>
            </a:pPr>
            <a:r>
              <a:rPr lang="en-US" sz="1800" i="1" spc="-5" dirty="0">
                <a:solidFill>
                  <a:schemeClr val="accent6"/>
                </a:solidFill>
                <a:latin typeface="+mj-lt"/>
                <a:cs typeface="Arial"/>
              </a:rPr>
              <a:t>Comment review/resolution</a:t>
            </a:r>
          </a:p>
          <a:p>
            <a:pPr marL="230188" marR="117475" indent="-230188" algn="just">
              <a:buFont typeface="Times New Roman" pitchFamily="16" charset="0"/>
              <a:buChar char="•"/>
              <a:tabLst>
                <a:tab pos="230188" algn="l"/>
              </a:tabLst>
            </a:pPr>
            <a:r>
              <a:rPr lang="en-US" sz="1800" spc="-5" dirty="0">
                <a:cs typeface="Arial"/>
              </a:rPr>
              <a:t>Open items</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66818</TotalTime>
  <Words>1421</Words>
  <Application>Microsoft Office PowerPoint</Application>
  <PresentationFormat>Widescreen</PresentationFormat>
  <Paragraphs>246</Paragraphs>
  <Slides>16</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IEEE 802 Wireless Standards Table of Frequency Ranges (1)</vt:lpstr>
      <vt:lpstr>Open items</vt:lpstr>
      <vt:lpstr>Any other business</vt:lpstr>
      <vt:lpstr>Adjourn</vt:lpstr>
      <vt:lpstr>Supplementary Information:   Problem statement and initial audience</vt:lpstr>
      <vt:lpstr>Supplementary Information:   Ad-hoc membership list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22/0054r1</dc:title>
  <dc:creator>Holcomb, Jay</dc:creator>
  <cp:keywords>24 May 2022</cp:keywords>
  <cp:lastModifiedBy>Edward Au</cp:lastModifiedBy>
  <cp:revision>4528</cp:revision>
  <cp:lastPrinted>1601-01-01T00:00:00Z</cp:lastPrinted>
  <dcterms:created xsi:type="dcterms:W3CDTF">2016-03-03T14:54:45Z</dcterms:created>
  <dcterms:modified xsi:type="dcterms:W3CDTF">2022-08-22T08:57:17Z</dcterms:modified>
  <cp:category>IEEE 802 Wireless Stds Frequency Table ad-hoc</cp:category>
</cp:coreProperties>
</file>