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6" r:id="rId13"/>
    <p:sldId id="899" r:id="rId14"/>
    <p:sldId id="897" r:id="rId15"/>
    <p:sldId id="898" r:id="rId16"/>
    <p:sldId id="882" r:id="rId17"/>
    <p:sldId id="869" r:id="rId18"/>
    <p:sldId id="878" r:id="rId19"/>
    <p:sldId id="868" r:id="rId20"/>
    <p:sldId id="889" r:id="rId21"/>
    <p:sldId id="880" r:id="rId22"/>
    <p:sldId id="881" r:id="rId23"/>
    <p:sldId id="894" r:id="rId24"/>
    <p:sldId id="895" r:id="rId25"/>
    <p:sldId id="856" r:id="rId26"/>
    <p:sldId id="864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7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050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72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5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4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802.18-22/0095r0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97-00-0000-weekly-teleconference-minutes-11-august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30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arcep.fr/actualites/les-communiques-de-presse/detail/n/frequences-230522.html" TargetMode="External"/><Relationship Id="rId4" Type="http://schemas.openxmlformats.org/officeDocument/2006/relationships/hyperlink" Target="https://www.trai.gov.in/sites/default/files/CP_05082022_0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5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portal.etsi.org/Meetings.aspx#/meeting?MtgId=4427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8/august-2022-open-commission-meeting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adc.uscourts.gov/internet/opinions.nsf/03F761E593EC43F58525889C0053F27C/$file/21-1130-1959069.pdf" TargetMode="External"/><Relationship Id="rId5" Type="http://schemas.openxmlformats.org/officeDocument/2006/relationships/hyperlink" Target="https://www.fcc.gov/ecfs/search/search-filings/results?q=(proceedings.name:(%2221-352%22))" TargetMode="External"/><Relationship Id="rId4" Type="http://schemas.openxmlformats.org/officeDocument/2006/relationships/hyperlink" Target="https://www.fcc.gov/news-events/events/2022/09/september-2022-open-commission-meeting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apt.int/2022-APG23-4" TargetMode="External"/><Relationship Id="rId7" Type="http://schemas.openxmlformats.org/officeDocument/2006/relationships/hyperlink" Target="https://www.soumu.go.jp/main_content/000828575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ain_content/000828574.pdf" TargetMode="External"/><Relationship Id="rId5" Type="http://schemas.openxmlformats.org/officeDocument/2006/relationships/hyperlink" Target="https://www.soumu.go.jp/menu_news/s-news/01kiban10_02000039.html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ar.google.com/calendar/u/0/embed?src=c2gedttabtbj4bps23j4847004@group.calendar.google.com&amp;ctz=America/New_York" TargetMode="External"/><Relationship Id="rId5" Type="http://schemas.openxmlformats.org/officeDocument/2006/relationships/hyperlink" Target="https://mentor.ieee.org/802.18/dcn/16/18-16-0038-25-0000-teleconference-call-in-info.pptx" TargetMode="External"/><Relationship Id="rId4" Type="http://schemas.openxmlformats.org/officeDocument/2006/relationships/hyperlink" Target="https://www.google.com/url?q=https://ieeesa.webex.com/ieeesa/j.php?MTID%3Dm0e5ca6cea1f0fdf0a4c719c129c4148b&amp;sa=D&amp;ust=1661012160000000&amp;usg=AOvVaw1EBor-XzcGzmjH3MyXhsvW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18 August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291374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8" name="Document" r:id="rId6" imgW="8284803" imgH="4485542" progId="Word.Document.8">
                  <p:embed/>
                </p:oleObj>
              </mc:Choice>
              <mc:Fallback>
                <p:oleObj name="Document" r:id="rId6" imgW="8284803" imgH="44855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11 August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18-22/0097r0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18-22/0035r30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4"/>
              </a:rPr>
              <a:t>Leveraging Artificial Intelligence and Big Data in Telecommunication Sector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2022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 </a:t>
            </a:r>
            <a:r>
              <a:rPr lang="en-GB" sz="1400" u="sng" dirty="0">
                <a:hlinkClick r:id="rId5"/>
              </a:rPr>
              <a:t>Preparing for the future of mobile </a:t>
            </a:r>
            <a:r>
              <a:rPr lang="en-GB" sz="1400" u="sng" dirty="0" smtClean="0">
                <a:hlinkClick r:id="rId5"/>
              </a:rPr>
              <a:t>networks</a:t>
            </a:r>
            <a:r>
              <a:rPr lang="en-GB" sz="1400" u="sng" dirty="0" smtClean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mmWave (</a:t>
            </a:r>
            <a:r>
              <a:rPr lang="en-US" sz="2800" dirty="0" err="1" smtClean="0">
                <a:solidFill>
                  <a:srgbClr val="0070C0"/>
                </a:solidFill>
              </a:rPr>
              <a:t>mmW</a:t>
            </a:r>
            <a:r>
              <a:rPr lang="en-US" sz="2800" dirty="0" smtClean="0">
                <a:solidFill>
                  <a:srgbClr val="0070C0"/>
                </a:solidFill>
              </a:rPr>
              <a:t>) ad-hoc chair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5587"/>
            <a:ext cx="105515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latin typeface="+mj-lt"/>
                <a:cs typeface="Arial"/>
              </a:rPr>
              <a:t>Motion #3 (Internal):  Confirm </a:t>
            </a:r>
            <a:r>
              <a:rPr lang="en-US" sz="1800" kern="0" spc="-5" smtClean="0">
                <a:latin typeface="+mj-lt"/>
                <a:cs typeface="Arial"/>
              </a:rPr>
              <a:t>Rich Kennedy </a:t>
            </a:r>
            <a:r>
              <a:rPr lang="en-US" altLang="en-US" sz="1800" smtClean="0">
                <a:solidFill>
                  <a:schemeClr val="tx1"/>
                </a:solidFill>
                <a:cs typeface="Arial" panose="020B0604020202020204" pitchFamily="34" charset="0"/>
              </a:rPr>
              <a:t>as 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the chair</a:t>
            </a:r>
            <a:r>
              <a:rPr lang="en-US" altLang="en-US" sz="1800" kern="0" spc="-5" dirty="0" smtClean="0">
                <a:latin typeface="+mj-lt"/>
                <a:cs typeface="Arial"/>
              </a:rPr>
              <a:t> of the mmWave (</a:t>
            </a:r>
            <a:r>
              <a:rPr lang="en-US" altLang="en-US" sz="1800" kern="0" spc="-5" dirty="0" err="1" smtClean="0">
                <a:latin typeface="+mj-lt"/>
                <a:cs typeface="Arial"/>
              </a:rPr>
              <a:t>mmW</a:t>
            </a:r>
            <a:r>
              <a:rPr lang="en-US" altLang="en-US" sz="1800" kern="0" spc="-5" dirty="0" smtClean="0">
                <a:latin typeface="+mj-lt"/>
                <a:cs typeface="Arial"/>
              </a:rPr>
              <a:t>) ad-hoc.</a:t>
            </a:r>
            <a:endParaRPr lang="en-US" sz="1800" kern="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Result:</a:t>
            </a:r>
            <a:endParaRPr lang="en-US" sz="1400" kern="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69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Options on the </a:t>
            </a:r>
            <a:r>
              <a:rPr lang="en-US" sz="2800" dirty="0" err="1" smtClean="0">
                <a:solidFill>
                  <a:srgbClr val="0070C0"/>
                </a:solidFill>
              </a:rPr>
              <a:t>mmWave</a:t>
            </a:r>
            <a:r>
              <a:rPr lang="en-US" sz="2800" dirty="0" smtClean="0">
                <a:solidFill>
                  <a:srgbClr val="0070C0"/>
                </a:solidFill>
              </a:rPr>
              <a:t> ad-hoc teleconference calls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dirty="0" smtClean="0"/>
              <a:t>Mondays at 10:00am ET (for 60 mins), or 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dirty="0" smtClean="0"/>
              <a:t>Tuesdays </a:t>
            </a:r>
            <a:r>
              <a:rPr lang="en-US" sz="1800" dirty="0"/>
              <a:t>at 11:00am ET</a:t>
            </a:r>
            <a:r>
              <a:rPr lang="en-US" sz="1800" b="1" dirty="0" smtClean="0"/>
              <a:t> </a:t>
            </a:r>
            <a:r>
              <a:rPr lang="en-US" sz="1800" b="1" dirty="0"/>
              <a:t>(for </a:t>
            </a:r>
            <a:r>
              <a:rPr lang="en-US" sz="1800" b="1" dirty="0" smtClean="0"/>
              <a:t>60 </a:t>
            </a:r>
            <a:r>
              <a:rPr lang="en-US" sz="1800" b="1" dirty="0"/>
              <a:t>mins</a:t>
            </a:r>
            <a:r>
              <a:rPr lang="en-US" sz="1800" b="1" dirty="0" smtClean="0"/>
              <a:t>)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54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 on the </a:t>
            </a:r>
            <a:r>
              <a:rPr lang="en-US" sz="2800" dirty="0" err="1" smtClean="0">
                <a:solidFill>
                  <a:srgbClr val="0070C0"/>
                </a:solidFill>
              </a:rPr>
              <a:t>mmWave</a:t>
            </a:r>
            <a:r>
              <a:rPr lang="en-US" sz="2800" dirty="0" smtClean="0">
                <a:solidFill>
                  <a:srgbClr val="0070C0"/>
                </a:solidFill>
              </a:rPr>
              <a:t> ad-hoc teleconference calls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(Internal):  </a:t>
            </a:r>
            <a:r>
              <a:rPr lang="en-US" sz="1800" dirty="0" smtClean="0"/>
              <a:t>The </a:t>
            </a:r>
            <a:r>
              <a:rPr lang="en-US" sz="1800" dirty="0"/>
              <a:t>802.18 Chair or Chair designee is directed to conduct, as necessary, the </a:t>
            </a:r>
            <a:r>
              <a:rPr lang="en-US" sz="1800" dirty="0" smtClean="0"/>
              <a:t>mmWave (</a:t>
            </a:r>
            <a:r>
              <a:rPr lang="en-US" sz="1800" dirty="0" err="1" smtClean="0"/>
              <a:t>mmW</a:t>
            </a:r>
            <a:r>
              <a:rPr lang="en-US" sz="1800" dirty="0" smtClean="0"/>
              <a:t>) ad-hoc </a:t>
            </a:r>
            <a:r>
              <a:rPr lang="en-US" sz="1800" dirty="0"/>
              <a:t>teleconferences on </a:t>
            </a:r>
            <a:r>
              <a:rPr lang="en-US" sz="1800" dirty="0" smtClean="0"/>
              <a:t>[Placeholder] </a:t>
            </a:r>
            <a:r>
              <a:rPr lang="en-US" sz="1800" dirty="0"/>
              <a:t>at [Placeholder] ET</a:t>
            </a:r>
            <a:r>
              <a:rPr lang="en-US" sz="1800" b="1" dirty="0" smtClean="0"/>
              <a:t> </a:t>
            </a:r>
            <a:r>
              <a:rPr lang="en-US" sz="1800" b="1" dirty="0"/>
              <a:t>(for </a:t>
            </a:r>
            <a:r>
              <a:rPr lang="en-US" sz="1800" b="1" dirty="0" smtClean="0"/>
              <a:t>60 </a:t>
            </a:r>
            <a:r>
              <a:rPr lang="en-US" sz="1800" b="1" dirty="0"/>
              <a:t>mins) from </a:t>
            </a:r>
            <a:r>
              <a:rPr lang="en-US" sz="1800" b="1" dirty="0" smtClean="0"/>
              <a:t>23 August 2022 </a:t>
            </a:r>
            <a:r>
              <a:rPr lang="en-US" sz="1800" b="1" dirty="0"/>
              <a:t>through </a:t>
            </a:r>
            <a:r>
              <a:rPr lang="en-US" sz="1800" b="1" dirty="0" smtClean="0"/>
              <a:t>24 January 2023.</a:t>
            </a:r>
            <a:endParaRPr lang="en-US" sz="1600" b="1" spc="-5" dirty="0" smtClean="0">
              <a:cs typeface="Arial"/>
            </a:endParaRPr>
          </a:p>
          <a:p>
            <a:pPr marL="630238" marR="117475" lvl="1" indent="-230188" algn="just">
              <a:spcBef>
                <a:spcPts val="12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65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Report from the ISUS ad-hoc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5587"/>
            <a:ext cx="105515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latin typeface="+mj-lt"/>
                <a:cs typeface="Arial"/>
              </a:rPr>
              <a:t>To be presented by Amelia </a:t>
            </a:r>
            <a:r>
              <a:rPr lang="en-US" sz="1800" kern="0" spc="-5" dirty="0" err="1" smtClean="0">
                <a:latin typeface="+mj-lt"/>
                <a:cs typeface="Arial"/>
              </a:rPr>
              <a:t>Andersdotter</a:t>
            </a:r>
            <a:r>
              <a:rPr lang="en-US" sz="1800" kern="0" spc="-5" dirty="0" smtClean="0">
                <a:latin typeface="+mj-lt"/>
                <a:cs typeface="Arial"/>
              </a:rPr>
              <a:t> (ISUS ad-hoc chair)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0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3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August 2022 Open Commission Meeting was </a:t>
            </a:r>
            <a:r>
              <a:rPr lang="en-US" sz="1600" dirty="0" smtClean="0">
                <a:hlinkClick r:id="rId3"/>
              </a:rPr>
              <a:t>held</a:t>
            </a:r>
            <a:r>
              <a:rPr lang="en-US" sz="1600" dirty="0" smtClean="0"/>
              <a:t> at 10:30am ET on 5 August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4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FCC AFC proceeding 21-352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5"/>
              </a:rPr>
              <a:t>https://www.fcc.gov/ecfs/search/search-filings/results?q=(proceedings.name:(%2221-352%22))</a:t>
            </a:r>
            <a:r>
              <a:rPr lang="en-US" sz="1400" dirty="0" smtClean="0"/>
              <a:t>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August 2022, the United States Court </a:t>
            </a:r>
            <a:r>
              <a:rPr lang="en-US" sz="1600" dirty="0"/>
              <a:t>of Appeals for the </a:t>
            </a:r>
            <a:r>
              <a:rPr lang="en-US" sz="1600" dirty="0" smtClean="0"/>
              <a:t>District of Columbia </a:t>
            </a:r>
            <a:r>
              <a:rPr lang="en-US" sz="1600" dirty="0"/>
              <a:t>Circuit </a:t>
            </a:r>
            <a:r>
              <a:rPr lang="en-US" sz="1600" dirty="0" smtClean="0">
                <a:hlinkClick r:id="rId6"/>
              </a:rPr>
              <a:t>upheld</a:t>
            </a:r>
            <a:r>
              <a:rPr lang="en-US" sz="1600" dirty="0" smtClean="0"/>
              <a:t> </a:t>
            </a:r>
            <a:r>
              <a:rPr lang="en-US" sz="1600" dirty="0"/>
              <a:t>the FCC’s decision to reallocate part of the 5.9 GHz band for unlicensed use</a:t>
            </a:r>
            <a:endParaRPr lang="en-US" sz="1600" dirty="0" smtClean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Re the recent consultation “</a:t>
            </a:r>
            <a:r>
              <a:rPr lang="en-GB" sz="1400" u="sng" dirty="0">
                <a:hlinkClick r:id="rId5"/>
              </a:rPr>
              <a:t>Call for opinions on Japan’s approach to WRC 23 (draft</a:t>
            </a:r>
            <a:r>
              <a:rPr lang="en-GB" sz="1400" u="sng" dirty="0" smtClean="0">
                <a:hlinkClick r:id="rId5"/>
              </a:rPr>
              <a:t>)</a:t>
            </a:r>
            <a:r>
              <a:rPr lang="en-US" sz="1400" dirty="0" smtClean="0"/>
              <a:t>”, Japan </a:t>
            </a:r>
            <a:r>
              <a:rPr lang="en-US" sz="1400" dirty="0"/>
              <a:t>MIC posted the received comments </a:t>
            </a:r>
            <a:r>
              <a:rPr lang="en-US" sz="1400" dirty="0">
                <a:hlinkClick r:id="rId6"/>
              </a:rPr>
              <a:t>online</a:t>
            </a:r>
            <a:r>
              <a:rPr lang="en-US" sz="1400" dirty="0"/>
              <a:t> and their </a:t>
            </a:r>
            <a:r>
              <a:rPr lang="en-US" sz="1400" dirty="0">
                <a:hlinkClick r:id="rId7"/>
              </a:rPr>
              <a:t>latest positions</a:t>
            </a:r>
            <a:r>
              <a:rPr lang="en-US" sz="1400" dirty="0"/>
              <a:t> of various agenda items (including 7025 to 7125 MHz globally and 6425 to 7025 MHz for Region 1</a:t>
            </a:r>
            <a:r>
              <a:rPr lang="en-US" sz="1400" dirty="0" smtClean="0"/>
              <a:t>) on 5 August 2022.</a:t>
            </a:r>
            <a:r>
              <a:rPr lang="en-US" sz="1400" dirty="0"/>
              <a:t> 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377893"/>
              </p:ext>
            </p:extLst>
          </p:nvPr>
        </p:nvGraphicFramePr>
        <p:xfrm>
          <a:off x="838200" y="1705690"/>
          <a:ext cx="10439401" cy="183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</a:t>
                      </a:r>
                      <a:r>
                        <a:rPr lang="en-US" sz="1500" baseline="0" dirty="0" smtClean="0"/>
                        <a:t> Statement Update on Spectrum (ISUS) ad-hoc@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Monday, 22 August 2022,</a:t>
                      </a:r>
                    </a:p>
                    <a:p>
                      <a:r>
                        <a:rPr lang="en-US" sz="1500" dirty="0" smtClean="0"/>
                        <a:t>11:00am ET</a:t>
                      </a:r>
                      <a:r>
                        <a:rPr lang="en-US" sz="1500" baseline="0" dirty="0" smtClean="0"/>
                        <a:t> to 12:00pm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"/>
                        </a:rPr>
                        <a:t>https://ieeesa.webex.com/ieeesa/j.php?MTID=mf9563fbcb7916d8f12293514ac3efd25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 802 Wireless Standards Frequency Table ad-hoc (joint ad-hoc with 802.19)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 23 August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https://ieeesa.webex.com/ieeesa/j.php?MTID=m0e5ca6cea1f0fdf0a4c719c129c4148b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published later today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96508" y="4549619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18-16/0038r25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8727" y="381095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weekly RR-TAG call scheduled on 25 August 2022 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6508" y="4180287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[Placeholder] @The ISUS ad-hoc call may be cancelled depending on the report from the ISUS ad-hoc chair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strike="sngStrike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</a:t>
            </a:r>
            <a:endParaRPr lang="en-US" sz="1600" strike="sngStrike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Standard</a:t>
            </a:r>
            <a:r>
              <a:rPr lang="en-US" sz="1400" strike="sngStrike" dirty="0">
                <a:solidFill>
                  <a:schemeClr val="tx1"/>
                </a:solidFill>
              </a:rPr>
              <a:t>: When the Standard Guest Room Block is sold out or 5:00 PM Hawaii Time </a:t>
            </a:r>
            <a:r>
              <a:rPr lang="en-US" sz="1400" strike="sngStrike" dirty="0" smtClean="0">
                <a:solidFill>
                  <a:schemeClr val="tx1"/>
                </a:solidFill>
              </a:rPr>
              <a:t>15 August</a:t>
            </a:r>
            <a:r>
              <a:rPr lang="en-US" sz="1400" strike="sngStrike" dirty="0">
                <a:solidFill>
                  <a:schemeClr val="tx1"/>
                </a:solidFill>
              </a:rPr>
              <a:t> 2022 whichever comes first.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Motions:  mmWave (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mmW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) ad-hoc chair confirmation and teleconference call schedule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Report from the ISUS ad-hoc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General 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next week (week of </a:t>
            </a:r>
            <a:r>
              <a:rPr lang="en-US" sz="1800" spc="-5" dirty="0" smtClean="0">
                <a:cs typeface="Arial"/>
              </a:rPr>
              <a:t>22 August)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</a:t>
            </a:r>
            <a:r>
              <a:rPr lang="en-US" sz="1800" spc="-5" dirty="0" smtClean="0">
                <a:cs typeface="Arial"/>
              </a:rPr>
              <a:t>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68846</TotalTime>
  <Words>2112</Words>
  <Application>Microsoft Office PowerPoint</Application>
  <PresentationFormat>Widescreen</PresentationFormat>
  <Paragraphs>410</Paragraphs>
  <Slides>26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mmWave (mmW) ad-hoc chair</vt:lpstr>
      <vt:lpstr>Options on the mmWave ad-hoc teleconference calls</vt:lpstr>
      <vt:lpstr>Administrative motion on the mmWave ad-hoc teleconference calls</vt:lpstr>
      <vt:lpstr>Report from the ISUS ad-hoc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September Interim (1)</vt:lpstr>
      <vt:lpstr>Meeting and hotel reservation for the 2022 September Interim (2)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22/0095r0</dc:title>
  <dc:creator/>
  <cp:keywords>18 August 2022</cp:keywords>
  <cp:lastModifiedBy>Edward Au</cp:lastModifiedBy>
  <cp:revision>4817</cp:revision>
  <cp:lastPrinted>1601-01-01T00:00:00Z</cp:lastPrinted>
  <dcterms:created xsi:type="dcterms:W3CDTF">2016-03-03T14:54:45Z</dcterms:created>
  <dcterms:modified xsi:type="dcterms:W3CDTF">2022-08-17T23:44:49Z</dcterms:modified>
  <cp:category>IEEE 802.18 RR-TAG agenda</cp:category>
</cp:coreProperties>
</file>