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Klicka för att flytta sidan</a:t>
            </a:r>
            <a:endParaRPr b="0" lang="sv-SE" sz="4400" spc="-1" strike="noStrike">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1CCC2EF8-A779-4E11-9DF8-7231AB98DB69}"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9"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a:t>
            </a:r>
            <a:r>
              <a:rPr b="1" lang="en-US" sz="1400" spc="-1" strike="noStrike">
                <a:solidFill>
                  <a:srgbClr val="000000"/>
                </a:solidFill>
                <a:latin typeface="Times New Roman"/>
                <a:ea typeface="MS Gothic"/>
              </a:rPr>
              <a:t>Year</a:t>
            </a:r>
            <a:endParaRPr b="0" lang="sv-SE" sz="1400" spc="-1" strike="noStrike">
              <a:latin typeface="Times New Roman"/>
            </a:endParaRPr>
          </a:p>
        </p:txBody>
      </p:sp>
      <p:sp>
        <p:nvSpPr>
          <p:cNvPr id="170"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71" name="PlaceHolder 4"/>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FE639DF-CDF7-4BEB-92A8-78ED8E25188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2" name="Text Box 2"/>
          <p:cNvSpPr/>
          <p:nvPr/>
        </p:nvSpPr>
        <p:spPr>
          <a:xfrm>
            <a:off x="1154160" y="701640"/>
            <a:ext cx="4623840" cy="3466440"/>
          </a:xfrm>
          <a:prstGeom prst="rect">
            <a:avLst/>
          </a:prstGeom>
          <a:solidFill>
            <a:srgbClr val="ffffff"/>
          </a:solidFill>
          <a:ln w="9525">
            <a:solidFill>
              <a:srgbClr val="000000"/>
            </a:solidFill>
            <a:miter/>
          </a:ln>
        </p:spPr>
        <p:style>
          <a:lnRef idx="0"/>
          <a:fillRef idx="0"/>
          <a:effectRef idx="0"/>
          <a:fontRef idx="minor"/>
        </p:style>
      </p:sp>
      <p:sp>
        <p:nvSpPr>
          <p:cNvPr id="173" name="PlaceHolder 5"/>
          <p:cNvSpPr>
            <a:spLocks noGrp="1"/>
          </p:cNvSpPr>
          <p:nvPr>
            <p:ph type="body"/>
          </p:nvPr>
        </p:nvSpPr>
        <p:spPr>
          <a:xfrm>
            <a:off x="923760" y="4408560"/>
            <a:ext cx="5084280" cy="426816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sldImg"/>
          </p:nvPr>
        </p:nvSpPr>
        <p:spPr>
          <a:xfrm>
            <a:off x="385920" y="701640"/>
            <a:ext cx="6158880" cy="3465000"/>
          </a:xfrm>
          <a:prstGeom prst="rect">
            <a:avLst/>
          </a:prstGeom>
          <a:ln w="0">
            <a:noFill/>
          </a:ln>
        </p:spPr>
      </p:sp>
      <p:sp>
        <p:nvSpPr>
          <p:cNvPr id="208"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9"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0"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1"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2"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BE50176-9920-4B25-92EF-804EDC345D7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sldImg"/>
          </p:nvPr>
        </p:nvSpPr>
        <p:spPr>
          <a:xfrm>
            <a:off x="385920" y="701640"/>
            <a:ext cx="6158880" cy="3464640"/>
          </a:xfrm>
          <a:prstGeom prst="rect">
            <a:avLst/>
          </a:prstGeom>
          <a:ln w="0">
            <a:noFill/>
          </a:ln>
        </p:spPr>
      </p:sp>
      <p:sp>
        <p:nvSpPr>
          <p:cNvPr id="214"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5"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6"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7"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8"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1A7A058-C243-4BFD-803A-2A1D0906599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sldImg"/>
          </p:nvPr>
        </p:nvSpPr>
        <p:spPr>
          <a:xfrm>
            <a:off x="385920" y="701640"/>
            <a:ext cx="6158880" cy="3465000"/>
          </a:xfrm>
          <a:prstGeom prst="rect">
            <a:avLst/>
          </a:prstGeom>
          <a:ln w="0">
            <a:noFill/>
          </a:ln>
        </p:spPr>
      </p:sp>
      <p:sp>
        <p:nvSpPr>
          <p:cNvPr id="220"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1"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2"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3"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4"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7DD856F-53A5-421B-979D-8FD963D6B64C}"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sldImg"/>
          </p:nvPr>
        </p:nvSpPr>
        <p:spPr>
          <a:xfrm>
            <a:off x="385920" y="701640"/>
            <a:ext cx="6158880" cy="3465000"/>
          </a:xfrm>
          <a:prstGeom prst="rect">
            <a:avLst/>
          </a:prstGeom>
          <a:ln w="0">
            <a:noFill/>
          </a:ln>
        </p:spPr>
      </p:sp>
      <p:sp>
        <p:nvSpPr>
          <p:cNvPr id="226"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7"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8"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9"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0"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3921796-C421-4729-90FE-885F97B75D1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385920" y="701640"/>
            <a:ext cx="6158880" cy="3465000"/>
          </a:xfrm>
          <a:prstGeom prst="rect">
            <a:avLst/>
          </a:prstGeom>
          <a:ln w="0">
            <a:noFill/>
          </a:ln>
        </p:spPr>
      </p:sp>
      <p:sp>
        <p:nvSpPr>
          <p:cNvPr id="232"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3"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4"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5"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6"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A7D5E08-59A2-41F4-9C2D-519CC368FC8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385920" y="701640"/>
            <a:ext cx="6158880" cy="3465000"/>
          </a:xfrm>
          <a:prstGeom prst="rect">
            <a:avLst/>
          </a:prstGeom>
          <a:ln w="0">
            <a:noFill/>
          </a:ln>
        </p:spPr>
      </p:sp>
      <p:sp>
        <p:nvSpPr>
          <p:cNvPr id="238"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9"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40"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41"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42"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1DCC4C1-5C38-45E8-BE2C-DBCA6239435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5"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6"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7"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232B6D4-6E31-4977-9F71-E53A2BC4BD1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8"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35E04D75-CFB4-4503-AB72-0675C0F709BA}"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9" name="PlaceHolder 5"/>
          <p:cNvSpPr>
            <a:spLocks noGrp="1"/>
          </p:cNvSpPr>
          <p:nvPr>
            <p:ph type="sldImg"/>
          </p:nvPr>
        </p:nvSpPr>
        <p:spPr>
          <a:xfrm>
            <a:off x="334800" y="698400"/>
            <a:ext cx="6187680" cy="3480840"/>
          </a:xfrm>
          <a:prstGeom prst="rect">
            <a:avLst/>
          </a:prstGeom>
          <a:ln w="0">
            <a:noFill/>
          </a:ln>
        </p:spPr>
      </p:sp>
      <p:sp>
        <p:nvSpPr>
          <p:cNvPr id="180"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2"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3"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4"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1E157BC-7079-4E72-952A-A6926DCA722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85"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E2E42C59-D1CF-4F47-966E-0865C7109801}"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86" name="PlaceHolder 5"/>
          <p:cNvSpPr>
            <a:spLocks noGrp="1"/>
          </p:cNvSpPr>
          <p:nvPr>
            <p:ph type="sldImg"/>
          </p:nvPr>
        </p:nvSpPr>
        <p:spPr>
          <a:xfrm>
            <a:off x="334800" y="698400"/>
            <a:ext cx="6187680" cy="3480840"/>
          </a:xfrm>
          <a:prstGeom prst="rect">
            <a:avLst/>
          </a:prstGeom>
          <a:ln w="0">
            <a:noFill/>
          </a:ln>
        </p:spPr>
      </p:sp>
      <p:sp>
        <p:nvSpPr>
          <p:cNvPr id="187"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9"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90"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91"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E5444AA-5F36-4743-980C-5DA68C192F1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92"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789214B7-6F15-43D3-83F1-DC61A2361F77}"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93" name="PlaceHolder 5"/>
          <p:cNvSpPr>
            <a:spLocks noGrp="1"/>
          </p:cNvSpPr>
          <p:nvPr>
            <p:ph type="sldImg"/>
          </p:nvPr>
        </p:nvSpPr>
        <p:spPr>
          <a:xfrm>
            <a:off x="334800" y="698400"/>
            <a:ext cx="6187680" cy="3480840"/>
          </a:xfrm>
          <a:prstGeom prst="rect">
            <a:avLst/>
          </a:prstGeom>
          <a:ln w="0">
            <a:noFill/>
          </a:ln>
        </p:spPr>
      </p:sp>
      <p:sp>
        <p:nvSpPr>
          <p:cNvPr id="194"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sldImg"/>
          </p:nvPr>
        </p:nvSpPr>
        <p:spPr>
          <a:xfrm>
            <a:off x="385920" y="701640"/>
            <a:ext cx="6158880" cy="3465000"/>
          </a:xfrm>
          <a:prstGeom prst="rect">
            <a:avLst/>
          </a:prstGeom>
          <a:ln w="0">
            <a:noFill/>
          </a:ln>
        </p:spPr>
      </p:sp>
      <p:sp>
        <p:nvSpPr>
          <p:cNvPr id="196"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7"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8"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9"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0"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98A4F74-E10E-4F62-BF81-1A1970E8E22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sldImg"/>
          </p:nvPr>
        </p:nvSpPr>
        <p:spPr>
          <a:xfrm>
            <a:off x="385920" y="701640"/>
            <a:ext cx="6158880" cy="3465000"/>
          </a:xfrm>
          <a:prstGeom prst="rect">
            <a:avLst/>
          </a:prstGeom>
          <a:ln w="0">
            <a:noFill/>
          </a:ln>
        </p:spPr>
      </p:sp>
      <p:sp>
        <p:nvSpPr>
          <p:cNvPr id="202"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3"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4"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5"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6"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E52F2F8-92D8-4222-B4F1-EF20203B40B4}"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900000" y="19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900000" y="19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5240" cy="2707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802.18-22/0093r0</a:t>
            </a:r>
            <a:endParaRPr b="0" lang="sv-SE" sz="1800" spc="-1" strike="noStrike">
              <a:latin typeface="Arial"/>
            </a:endParaRPr>
          </a:p>
        </p:txBody>
      </p:sp>
      <p:sp>
        <p:nvSpPr>
          <p:cNvPr id="4" name="PlaceHolder 1"/>
          <p:cNvSpPr>
            <a:spLocks noGrp="1"/>
          </p:cNvSpPr>
          <p:nvPr>
            <p:ph type="title"/>
          </p:nvPr>
        </p:nvSpPr>
        <p:spPr>
          <a:xfrm>
            <a:off x="609480" y="19152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5240" cy="2707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802.18-22/0093r0</a:t>
            </a:r>
            <a:endParaRPr b="0" lang="sv-SE" sz="1800" spc="-1" strike="noStrike">
              <a:latin typeface="Arial"/>
            </a:endParaRPr>
          </a:p>
        </p:txBody>
      </p:sp>
      <p:sp>
        <p:nvSpPr>
          <p:cNvPr id="46" name="PlaceHolder 1"/>
          <p:cNvSpPr>
            <a:spLocks noGrp="1"/>
          </p:cNvSpPr>
          <p:nvPr>
            <p:ph type="title"/>
          </p:nvPr>
        </p:nvSpPr>
        <p:spPr>
          <a:xfrm>
            <a:off x="900000" y="19152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088-00-ISUS-spectrum-statement-minutes-1-august-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hyperlink" Target="https://mentor.ieee.org/802.18/dcn/16/18-16-0038-25-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088-00-ISUS-spectrum-statement-minutes-1-august-2022.docx" TargetMode="External"/><Relationship Id="rId2" Type="http://schemas.openxmlformats.org/officeDocument/2006/relationships/hyperlink" Target="https://mentor.ieee.org/802.18/dcn/22/18-22-0087-00-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11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1" name="PlaceHolder 2"/>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1B78C63-11F2-4260-B5E9-708AB185CE14}"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70240" cy="106452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3" name="PlaceHolder 4"/>
          <p:cNvSpPr>
            <a:spLocks noGrp="1"/>
          </p:cNvSpPr>
          <p:nvPr>
            <p:ph/>
          </p:nvPr>
        </p:nvSpPr>
        <p:spPr>
          <a:xfrm>
            <a:off x="3505320" y="2502720"/>
            <a:ext cx="7770240" cy="76932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8 August 2022</a:t>
            </a:r>
            <a:endParaRPr b="0" lang="sv-SE" sz="2000" spc="-1" strike="noStrike">
              <a:latin typeface="Arial"/>
            </a:endParaRPr>
          </a:p>
        </p:txBody>
      </p:sp>
      <p:sp>
        <p:nvSpPr>
          <p:cNvPr id="94" name="Rectangle 1"/>
          <p:cNvSpPr/>
          <p:nvPr/>
        </p:nvSpPr>
        <p:spPr>
          <a:xfrm>
            <a:off x="3124080" y="4340880"/>
            <a:ext cx="1445760" cy="37872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latin typeface="DejaVu Serif"/>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latin typeface="DejaVu Serif"/>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66D800B-F6A4-4718-882C-92B19238AF13}"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sv-SE" sz="2800" spc="-1" strike="noStrike">
              <a:latin typeface="Arial"/>
            </a:endParaRPr>
          </a:p>
        </p:txBody>
      </p:sp>
      <p:sp>
        <p:nvSpPr>
          <p:cNvPr id="141"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algn="just">
              <a:lnSpc>
                <a:spcPct val="100000"/>
              </a:lnSpc>
              <a:spcBef>
                <a:spcPts val="601"/>
              </a:spcBef>
              <a:buNone/>
              <a:tabLst>
                <a:tab algn="l" pos="230040"/>
              </a:tabLst>
            </a:pPr>
            <a:r>
              <a:rPr b="1" lang="en-US" sz="1800" spc="-7" strike="noStrike">
                <a:solidFill>
                  <a:srgbClr val="000000"/>
                </a:solidFill>
                <a:latin typeface="Times New Roman"/>
                <a:ea typeface="MS Gothic"/>
              </a:rPr>
              <a:t>Motion #1 (Internal):  To approve the meeting minutes of the 1 August 2022 ISUS call as shown in the document </a:t>
            </a:r>
            <a:r>
              <a:rPr b="1" lang="en-US" sz="1800" spc="-7" strike="noStrike">
                <a:solidFill>
                  <a:srgbClr val="000000"/>
                </a:solidFill>
                <a:latin typeface="Times New Roman"/>
                <a:ea typeface="MS Gothic"/>
                <a:hlinkClick r:id="rId1"/>
              </a:rPr>
              <a:t>18-22-0088r0</a:t>
            </a:r>
            <a:r>
              <a:rPr b="1" lang="en-US" sz="1800" spc="-7" strike="noStrike">
                <a:solidFill>
                  <a:srgbClr val="000000"/>
                </a:solidFill>
                <a:latin typeface="Times New Roman"/>
                <a:ea typeface="MS Gothic"/>
              </a:rPr>
              <a:t>, with editorial privilege for the ISUS Chair. </a:t>
            </a:r>
            <a:endParaRPr b="0" lang="sv-SE" sz="1800" spc="-1" strike="noStrike">
              <a:latin typeface="Arial"/>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Moved:</a:t>
            </a:r>
            <a:endParaRPr b="0" lang="sv-SE" sz="1600" spc="-1" strike="noStrike">
              <a:latin typeface="Arial"/>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Seconded:</a:t>
            </a:r>
            <a:endParaRPr b="0" lang="sv-SE" sz="1600" spc="-1" strike="noStrike">
              <a:latin typeface="Arial"/>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Discussion:</a:t>
            </a:r>
            <a:endParaRPr b="0" lang="sv-SE" sz="1600" spc="-1" strike="noStrike">
              <a:latin typeface="Arial"/>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Vote:</a:t>
            </a:r>
            <a:endParaRPr b="0" lang="sv-SE" sz="1600" spc="-1" strike="noStrike">
              <a:latin typeface="Arial"/>
            </a:endParaRPr>
          </a:p>
          <a:p>
            <a:pPr marL="720000">
              <a:lnSpc>
                <a:spcPct val="100000"/>
              </a:lnSpc>
              <a:spcBef>
                <a:spcPts val="1417"/>
              </a:spcBef>
              <a:buNone/>
              <a:tabLst>
                <a:tab algn="l" pos="230040"/>
              </a:tabLst>
            </a:pPr>
            <a:endParaRPr b="0" lang="sv-SE" sz="1600" spc="-1" strike="noStrike">
              <a:latin typeface="Arial"/>
            </a:endParaRPr>
          </a:p>
          <a:p>
            <a:pPr marL="399960" algn="just">
              <a:lnSpc>
                <a:spcPct val="100000"/>
              </a:lnSpc>
              <a:spcBef>
                <a:spcPts val="499"/>
              </a:spcBef>
              <a:buNone/>
              <a:tabLst>
                <a:tab algn="l" pos="0"/>
              </a:tabLst>
            </a:pPr>
            <a:endParaRPr b="0" lang="sv-SE" sz="1600" spc="-1" strike="noStrike">
              <a:latin typeface="Arial"/>
            </a:endParaRPr>
          </a:p>
          <a:p>
            <a:pPr marL="399960">
              <a:lnSpc>
                <a:spcPct val="100000"/>
              </a:lnSpc>
              <a:spcBef>
                <a:spcPts val="1417"/>
              </a:spcBef>
              <a:buNone/>
              <a:tabLst>
                <a:tab algn="l" pos="230040"/>
              </a:tabLst>
            </a:pPr>
            <a:endParaRPr b="0" lang="sv-SE" sz="1600" spc="-1" strike="noStrike">
              <a:latin typeface="Arial"/>
            </a:endParaRPr>
          </a:p>
          <a:p>
            <a:pPr marL="399960" algn="just">
              <a:lnSpc>
                <a:spcPct val="100000"/>
              </a:lnSpc>
              <a:spcBef>
                <a:spcPts val="601"/>
              </a:spcBef>
              <a:buNone/>
              <a:tabLst>
                <a:tab algn="l" pos="230040"/>
              </a:tabLst>
            </a:pPr>
            <a:endParaRPr b="0" lang="sv-SE" sz="1600" spc="-1" strike="noStrike">
              <a:latin typeface="Arial"/>
            </a:endParaRPr>
          </a:p>
        </p:txBody>
      </p:sp>
      <p:sp>
        <p:nvSpPr>
          <p:cNvPr id="142"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5840EBE-000F-4D76-9A28-E05C309F96A1}"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5"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 for rewriting</a:t>
            </a:r>
            <a:endParaRPr b="0" lang="sv-SE" sz="2800" spc="-1" strike="noStrike">
              <a:latin typeface="Arial"/>
            </a:endParaRPr>
          </a:p>
        </p:txBody>
      </p:sp>
      <p:sp>
        <p:nvSpPr>
          <p:cNvPr id="146"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Scope statement</a:t>
            </a:r>
            <a:endParaRPr b="0" lang="sv-SE" sz="18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sv-SE" sz="14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references to some particularly strong brand-names, like Wi-Fi (footnote? Paragraph? Make the connection)</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highlight 802.19 etc</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sv-SE" sz="1200" spc="-1" strike="noStrike">
              <a:latin typeface="Arial"/>
            </a:endParaRPr>
          </a:p>
          <a:p>
            <a:pPr>
              <a:lnSpc>
                <a:spcPct val="100000"/>
              </a:lnSpc>
              <a:buNone/>
              <a:tabLst>
                <a:tab algn="l" pos="230040"/>
              </a:tabLst>
            </a:pPr>
            <a:endParaRPr b="0" lang="sv-SE" sz="1200" spc="-1" strike="noStrike">
              <a:latin typeface="Arial"/>
            </a:endParaRPr>
          </a:p>
          <a:p>
            <a:pPr marL="399240" indent="-228600" algn="just">
              <a:lnSpc>
                <a:spcPct val="100000"/>
              </a:lnSpc>
              <a:spcBef>
                <a:spcPts val="499"/>
              </a:spcBef>
              <a:buNone/>
              <a:tabLst>
                <a:tab algn="l" pos="0"/>
              </a:tabLst>
            </a:pPr>
            <a:endParaRPr b="0" lang="sv-SE" sz="1200" spc="-1" strike="noStrike">
              <a:latin typeface="Arial"/>
            </a:endParaRPr>
          </a:p>
          <a:p>
            <a:pPr marL="399240" indent="-228600">
              <a:lnSpc>
                <a:spcPct val="100000"/>
              </a:lnSpc>
              <a:spcBef>
                <a:spcPts val="1001"/>
              </a:spcBef>
              <a:buNone/>
              <a:tabLst>
                <a:tab algn="l" pos="0"/>
              </a:tabLst>
            </a:pPr>
            <a:endParaRPr b="0" lang="sv-SE" sz="1200" spc="-1" strike="noStrike">
              <a:latin typeface="Arial"/>
            </a:endParaRPr>
          </a:p>
          <a:p>
            <a:pPr marL="399240" indent="-228600" algn="just">
              <a:lnSpc>
                <a:spcPct val="100000"/>
              </a:lnSpc>
              <a:spcBef>
                <a:spcPts val="601"/>
              </a:spcBef>
              <a:buNone/>
              <a:tabLst>
                <a:tab algn="l" pos="0"/>
              </a:tabLst>
            </a:pPr>
            <a:endParaRPr b="0" lang="sv-SE" sz="1200" spc="-1" strike="noStrike">
              <a:latin typeface="Arial"/>
            </a:endParaRPr>
          </a:p>
        </p:txBody>
      </p:sp>
      <p:sp>
        <p:nvSpPr>
          <p:cNvPr id="147" name="Rectangle 2"/>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5DC663F-16D6-403C-9690-CAD4E33F3F07}"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IEEE 802 licensed spectrum applications</a:t>
            </a:r>
            <a:endParaRPr b="0" lang="sv-SE" sz="2800" spc="-1" strike="noStrike">
              <a:latin typeface="Arial"/>
            </a:endParaRPr>
          </a:p>
        </p:txBody>
      </p:sp>
      <p:sp>
        <p:nvSpPr>
          <p:cNvPr id="151"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r>
              <a:rPr b="1" lang="en-US" sz="1800" spc="-7" strike="noStrike">
                <a:solidFill>
                  <a:srgbClr val="000000"/>
                </a:solidFill>
                <a:latin typeface="Times New Roman"/>
                <a:ea typeface="MS Gothic"/>
              </a:rPr>
              <a:t>How do we address licensed spectrum applications (802.15.6t, 802.16)?</a:t>
            </a:r>
            <a:endParaRPr b="0" lang="sv-SE" sz="1800" spc="-1" strike="noStrike">
              <a:latin typeface="Arial"/>
            </a:endParaRPr>
          </a:p>
          <a:p>
            <a:pPr algn="just">
              <a:lnSpc>
                <a:spcPct val="100000"/>
              </a:lnSpc>
              <a:spcBef>
                <a:spcPts val="1134"/>
              </a:spcBef>
              <a:buNone/>
              <a:tabLst>
                <a:tab algn="l" pos="230040"/>
              </a:tabLst>
            </a:pP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a:p>
            <a:pPr marL="399960">
              <a:lnSpc>
                <a:spcPct val="100000"/>
              </a:lnSpc>
              <a:buNone/>
              <a:tabLst>
                <a:tab algn="l" pos="0"/>
              </a:tabLst>
            </a:pPr>
            <a:endParaRPr b="0" lang="sv-SE" sz="1800" spc="-1" strike="noStrike">
              <a:latin typeface="Arial"/>
            </a:endParaRPr>
          </a:p>
        </p:txBody>
      </p:sp>
      <p:sp>
        <p:nvSpPr>
          <p:cNvPr id="152"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164466C-8966-4F48-9B5C-62DFC3F50FDA}"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5"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Skeletal draft for new statement</a:t>
            </a:r>
            <a:endParaRPr b="0" lang="sv-SE" sz="2800" spc="-1" strike="noStrike">
              <a:latin typeface="Arial"/>
            </a:endParaRPr>
          </a:p>
        </p:txBody>
      </p:sp>
      <p:sp>
        <p:nvSpPr>
          <p:cNvPr id="156"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endParaRPr b="0" lang="sv-SE" sz="3200" spc="-1" strike="noStrike">
              <a:latin typeface="Arial"/>
            </a:endParaRPr>
          </a:p>
          <a:p>
            <a:pPr algn="just">
              <a:lnSpc>
                <a:spcPct val="100000"/>
              </a:lnSpc>
              <a:spcBef>
                <a:spcPts val="1134"/>
              </a:spcBef>
              <a:buNone/>
              <a:tabLst>
                <a:tab algn="l" pos="230040"/>
              </a:tabLst>
            </a:pPr>
            <a:r>
              <a:rPr b="1" lang="en-US" sz="1800" spc="-7" strike="noStrike">
                <a:solidFill>
                  <a:srgbClr val="000000"/>
                </a:solidFill>
                <a:latin typeface="Times New Roman"/>
                <a:ea typeface="MS Gothic"/>
              </a:rPr>
              <a:t>How to populate with what we feel represents our work?</a:t>
            </a:r>
            <a:endParaRPr b="0" lang="sv-SE" sz="1800" spc="-1" strike="noStrike">
              <a:latin typeface="Arial"/>
            </a:endParaRPr>
          </a:p>
        </p:txBody>
      </p:sp>
      <p:sp>
        <p:nvSpPr>
          <p:cNvPr id="157"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6820C8F-570D-4B78-B36B-6DAE78FFFE1B}"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61" name="PlaceHolder 4"/>
          <p:cNvSpPr>
            <a:spLocks noGrp="1"/>
          </p:cNvSpPr>
          <p:nvPr>
            <p:ph/>
          </p:nvPr>
        </p:nvSpPr>
        <p:spPr>
          <a:xfrm>
            <a:off x="914400" y="152388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nSpc>
                <a:spcPct val="100000"/>
              </a:lnSpc>
              <a:buNone/>
              <a:tabLst>
                <a:tab algn="l" pos="230040"/>
              </a:tabLst>
            </a:pP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p:txBody>
      </p:sp>
      <p:sp>
        <p:nvSpPr>
          <p:cNvPr id="162"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3035DCB-49EA-4656-8E68-231D4BB3E66E}"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6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5" name="PlaceHolder 3"/>
          <p:cNvSpPr>
            <a:spLocks noGrp="1"/>
          </p:cNvSpPr>
          <p:nvPr>
            <p:ph type="title"/>
          </p:nvPr>
        </p:nvSpPr>
        <p:spPr>
          <a:xfrm>
            <a:off x="734400" y="60948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66" name="PlaceHolder 4"/>
          <p:cNvSpPr>
            <a:spLocks noGrp="1"/>
          </p:cNvSpPr>
          <p:nvPr>
            <p:ph/>
          </p:nvPr>
        </p:nvSpPr>
        <p:spPr>
          <a:xfrm>
            <a:off x="914400" y="1523880"/>
            <a:ext cx="10397160" cy="40550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sv-SE" sz="18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latin typeface="Times New Roman"/>
                <a:ea typeface="MS Gothic"/>
              </a:rPr>
              <a:t>Scheduled for 15 August 2022 at 11:00 ET. Call-in info available in slide-deck </a:t>
            </a:r>
            <a:r>
              <a:rPr b="0" lang="en-US" sz="1600" spc="-7" strike="noStrike" u="sng">
                <a:solidFill>
                  <a:srgbClr val="3333cc"/>
                </a:solidFill>
                <a:uFillTx/>
                <a:latin typeface="Times New Roman"/>
                <a:ea typeface="MS Gothic"/>
                <a:hlinkClick r:id="rId1"/>
              </a:rPr>
              <a:t>18-16-0038r25</a:t>
            </a:r>
            <a:r>
              <a:rPr b="0" lang="en-US" sz="1600" spc="-7" strike="noStrike">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latin typeface="Times New Roman"/>
                <a:ea typeface="MS Gothic"/>
              </a:rPr>
              <a:t>.</a:t>
            </a:r>
            <a:endParaRPr b="0" lang="sv-SE" sz="1600" spc="-1" strike="noStrike">
              <a:latin typeface="Arial"/>
            </a:endParaRPr>
          </a:p>
          <a:p>
            <a:pPr algn="just">
              <a:lnSpc>
                <a:spcPct val="100000"/>
              </a:lnSpc>
              <a:spcBef>
                <a:spcPts val="1199"/>
              </a:spcBef>
              <a:buNone/>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67"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8"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DC19E69C-9305-4719-AD78-8DA1086CEC9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344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3"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04"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9A43C0F-A7CB-45D9-984D-394C4DB21316}"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344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8"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9"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F5AF0CCD-5538-40E8-AFF3-12BA91358B40}"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512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7120" cy="9867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3" name="PlaceHolder 2"/>
          <p:cNvSpPr>
            <a:spLocks noGrp="1"/>
          </p:cNvSpPr>
          <p:nvPr>
            <p:ph/>
          </p:nvPr>
        </p:nvSpPr>
        <p:spPr>
          <a:xfrm>
            <a:off x="2208960" y="1066680"/>
            <a:ext cx="7768800" cy="411120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4"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1947177-DC26-4B9D-A40D-B5FF83C33AD1}"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16" name="Rectangle 6"/>
          <p:cNvSpPr/>
          <p:nvPr/>
        </p:nvSpPr>
        <p:spPr>
          <a:xfrm>
            <a:off x="914400" y="1905120"/>
            <a:ext cx="1043712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58"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9"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840" cy="10364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9" name="PlaceHolder 2"/>
          <p:cNvSpPr>
            <a:spLocks noGrp="1"/>
          </p:cNvSpPr>
          <p:nvPr>
            <p:ph/>
          </p:nvPr>
        </p:nvSpPr>
        <p:spPr>
          <a:xfrm>
            <a:off x="914400" y="190656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94"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14"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20"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15D4BBA-8E51-48DD-85AF-5F556FD6458D}"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2"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7160" cy="10364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4" name="PlaceHolder 2"/>
          <p:cNvSpPr>
            <a:spLocks noGrp="1"/>
          </p:cNvSpPr>
          <p:nvPr>
            <p:ph/>
          </p:nvPr>
        </p:nvSpPr>
        <p:spPr>
          <a:xfrm>
            <a:off x="914400" y="1905120"/>
            <a:ext cx="10473120" cy="41126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3"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75"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5"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B771F187-1FAE-44E5-9BA5-0B650EC5EB8C}"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7"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31D1ED3-B602-43EF-A66A-9BDFE8DF333C}"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31" name="PlaceHolder 4"/>
          <p:cNvSpPr>
            <a:spLocks noGrp="1"/>
          </p:cNvSpPr>
          <p:nvPr>
            <p:ph/>
          </p:nvPr>
        </p:nvSpPr>
        <p:spPr>
          <a:xfrm>
            <a:off x="914400" y="152568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p:txBody>
      </p:sp>
      <p:sp>
        <p:nvSpPr>
          <p:cNvPr id="132"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F5DE2D9-E042-47BA-8843-73F6774A2281}"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36" name="PlaceHolder 4"/>
          <p:cNvSpPr>
            <a:spLocks noGrp="1"/>
          </p:cNvSpPr>
          <p:nvPr>
            <p:ph/>
          </p:nvPr>
        </p:nvSpPr>
        <p:spPr>
          <a:xfrm>
            <a:off x="914400" y="1525680"/>
            <a:ext cx="10580760" cy="49248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1 August 2022 call (doc nr. </a:t>
            </a:r>
            <a:r>
              <a:rPr b="1" lang="en-US" sz="1800" spc="-7" strike="noStrike">
                <a:solidFill>
                  <a:srgbClr val="000000"/>
                </a:solidFill>
                <a:latin typeface="Times New Roman"/>
                <a:ea typeface="MS Gothic"/>
                <a:hlinkClick r:id="rId1"/>
              </a:rPr>
              <a:t>18-22-0088r0</a:t>
            </a:r>
            <a:r>
              <a:rPr b="1" lang="en-US" sz="1800" spc="-7" strike="noStrike">
                <a:solidFill>
                  <a:srgbClr val="000000"/>
                </a:solidFill>
                <a:latin typeface="Times New Roman"/>
                <a:ea typeface="MS Gothic"/>
              </a:rPr>
              <a: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 reminder</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How do we address licensed spectrum applications (802.15.6t, 802.16)?</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a:solidFill>
                  <a:srgbClr val="000000"/>
                </a:solidFill>
                <a:latin typeface="Times New Roman"/>
                <a:ea typeface="MS Gothic"/>
                <a:hlinkClick r:id="rId2"/>
              </a:rPr>
              <a:t>18-22-0087r0</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p:txBody>
      </p:sp>
      <p:sp>
        <p:nvSpPr>
          <p:cNvPr id="137" name=""/>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79542</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July 2022</cp:keywords>
  <dc:language>sv-SE</dc:language>
  <cp:lastModifiedBy>Amelia Andersdotter</cp:lastModifiedBy>
  <cp:lastPrinted>1601-01-01T00:00:00Z</cp:lastPrinted>
  <dcterms:modified xsi:type="dcterms:W3CDTF">2022-08-07T10:41:42Z</dcterms:modified>
  <cp:revision>4730</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22</vt:i4>
  </property>
  <property fmtid="{D5CDD505-2E9C-101B-9397-08002B2CF9AE}" pid="3" name="PresentationFormat">
    <vt:lpwstr>Widescreen</vt:lpwstr>
  </property>
  <property fmtid="{D5CDD505-2E9C-101B-9397-08002B2CF9AE}" pid="4" name="Slides">
    <vt:i4>25</vt:i4>
  </property>
</Properties>
</file>