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4">
  <p:sldMasterIdLst>
    <p:sldMasterId id="2147483648" r:id="rId1"/>
  </p:sldMasterIdLst>
  <p:notesMasterIdLst>
    <p:notesMasterId r:id="rId26"/>
  </p:notesMasterIdLst>
  <p:handoutMasterIdLst>
    <p:handoutMasterId r:id="rId27"/>
  </p:handoutMasterIdLst>
  <p:sldIdLst>
    <p:sldId id="256" r:id="rId2"/>
    <p:sldId id="876" r:id="rId3"/>
    <p:sldId id="857" r:id="rId4"/>
    <p:sldId id="329" r:id="rId5"/>
    <p:sldId id="604" r:id="rId6"/>
    <p:sldId id="624" r:id="rId7"/>
    <p:sldId id="605" r:id="rId8"/>
    <p:sldId id="843" r:id="rId9"/>
    <p:sldId id="866" r:id="rId10"/>
    <p:sldId id="845" r:id="rId11"/>
    <p:sldId id="877" r:id="rId12"/>
    <p:sldId id="892" r:id="rId13"/>
    <p:sldId id="893" r:id="rId14"/>
    <p:sldId id="882" r:id="rId15"/>
    <p:sldId id="869" r:id="rId16"/>
    <p:sldId id="878" r:id="rId17"/>
    <p:sldId id="868" r:id="rId18"/>
    <p:sldId id="889" r:id="rId19"/>
    <p:sldId id="880" r:id="rId20"/>
    <p:sldId id="881" r:id="rId21"/>
    <p:sldId id="894" r:id="rId22"/>
    <p:sldId id="895" r:id="rId23"/>
    <p:sldId id="856" r:id="rId24"/>
    <p:sldId id="864" r:id="rId25"/>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 id="2" name="Al Petrick" initials="AP" lastIdx="1" clrIdx="1">
    <p:extLst>
      <p:ext uri="{19B8F6BF-5375-455C-9EA6-DF929625EA0E}">
        <p15:presenceInfo xmlns:p15="http://schemas.microsoft.com/office/powerpoint/2012/main" userId="b177fa8dd07d8d01"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FF7C80"/>
    <a:srgbClr val="D5F4FF"/>
    <a:srgbClr val="85DFFF"/>
    <a:srgbClr val="FF9999"/>
    <a:srgbClr val="990033"/>
    <a:srgbClr val="993300"/>
    <a:srgbClr val="CC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994" autoAdjust="0"/>
    <p:restoredTop sz="95405" autoAdjust="0"/>
  </p:normalViewPr>
  <p:slideViewPr>
    <p:cSldViewPr>
      <p:cViewPr varScale="1">
        <p:scale>
          <a:sx n="86" d="100"/>
          <a:sy n="86" d="100"/>
        </p:scale>
        <p:origin x="806" y="58"/>
      </p:cViewPr>
      <p:guideLst>
        <p:guide orient="horz" pos="2160"/>
        <p:guide pos="3840"/>
      </p:guideLst>
    </p:cSldViewPr>
  </p:slideViewPr>
  <p:outlineViewPr>
    <p:cViewPr varScale="1">
      <p:scale>
        <a:sx n="170" d="200"/>
        <a:sy n="170" d="200"/>
      </p:scale>
      <p:origin x="0" y="-165486"/>
    </p:cViewPr>
  </p:outlineViewPr>
  <p:notesTextViewPr>
    <p:cViewPr>
      <p:scale>
        <a:sx n="3" d="2"/>
        <a:sy n="3" d="2"/>
      </p:scale>
      <p:origin x="0" y="0"/>
    </p:cViewPr>
  </p:notesTextViewPr>
  <p:sorterViewPr>
    <p:cViewPr>
      <p:scale>
        <a:sx n="100" d="100"/>
        <a:sy n="100" d="100"/>
      </p:scale>
      <p:origin x="0" y="-878"/>
    </p:cViewPr>
  </p:sorterViewPr>
  <p:notesViewPr>
    <p:cSldViewPr>
      <p:cViewPr varScale="1">
        <p:scale>
          <a:sx n="96" d="100"/>
          <a:sy n="96" d="100"/>
        </p:scale>
        <p:origin x="237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8/11/2022</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428718921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289449788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322646055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214526438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210893169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18</a:t>
            </a:fld>
            <a:endParaRPr lang="en-US" dirty="0"/>
          </a:p>
        </p:txBody>
      </p:sp>
    </p:spTree>
    <p:extLst>
      <p:ext uri="{BB962C8B-B14F-4D97-AF65-F5344CB8AC3E}">
        <p14:creationId xmlns:p14="http://schemas.microsoft.com/office/powerpoint/2010/main" val="293642387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19</a:t>
            </a:fld>
            <a:endParaRPr lang="en-US" dirty="0"/>
          </a:p>
        </p:txBody>
      </p:sp>
    </p:spTree>
    <p:extLst>
      <p:ext uri="{BB962C8B-B14F-4D97-AF65-F5344CB8AC3E}">
        <p14:creationId xmlns:p14="http://schemas.microsoft.com/office/powerpoint/2010/main" val="376368257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20</a:t>
            </a:fld>
            <a:endParaRPr lang="en-US" dirty="0"/>
          </a:p>
        </p:txBody>
      </p:sp>
    </p:spTree>
    <p:extLst>
      <p:ext uri="{BB962C8B-B14F-4D97-AF65-F5344CB8AC3E}">
        <p14:creationId xmlns:p14="http://schemas.microsoft.com/office/powerpoint/2010/main" val="331135339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21</a:t>
            </a:fld>
            <a:endParaRPr lang="en-US" dirty="0"/>
          </a:p>
        </p:txBody>
      </p:sp>
    </p:spTree>
    <p:extLst>
      <p:ext uri="{BB962C8B-B14F-4D97-AF65-F5344CB8AC3E}">
        <p14:creationId xmlns:p14="http://schemas.microsoft.com/office/powerpoint/2010/main" val="352622945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22</a:t>
            </a:fld>
            <a:endParaRPr lang="en-US" dirty="0"/>
          </a:p>
        </p:txBody>
      </p:sp>
    </p:spTree>
    <p:extLst>
      <p:ext uri="{BB962C8B-B14F-4D97-AF65-F5344CB8AC3E}">
        <p14:creationId xmlns:p14="http://schemas.microsoft.com/office/powerpoint/2010/main" val="15528814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2</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2</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89512180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23</a:t>
            </a:fld>
            <a:endParaRPr lang="en-US" dirty="0"/>
          </a:p>
        </p:txBody>
      </p:sp>
    </p:spTree>
    <p:extLst>
      <p:ext uri="{BB962C8B-B14F-4D97-AF65-F5344CB8AC3E}">
        <p14:creationId xmlns:p14="http://schemas.microsoft.com/office/powerpoint/2010/main" val="123420672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24</a:t>
            </a:fld>
            <a:endParaRPr lang="en-US" dirty="0"/>
          </a:p>
        </p:txBody>
      </p:sp>
    </p:spTree>
    <p:extLst>
      <p:ext uri="{BB962C8B-B14F-4D97-AF65-F5344CB8AC3E}">
        <p14:creationId xmlns:p14="http://schemas.microsoft.com/office/powerpoint/2010/main" val="28821303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4775642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4</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4</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33991332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38011488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390821828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401999364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26061619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5689601" y="6475414"/>
            <a:ext cx="808567"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smtClean="0"/>
              <a:t>Edward Au (Huawei)</a:t>
            </a:r>
            <a:endParaRPr lang="en-GB" dirty="0"/>
          </a:p>
        </p:txBody>
      </p:sp>
      <p:sp>
        <p:nvSpPr>
          <p:cNvPr id="12" name="Rectangle 3"/>
          <p:cNvSpPr>
            <a:spLocks noGrp="1" noChangeArrowheads="1"/>
          </p:cNvSpPr>
          <p:nvPr>
            <p:ph type="dt" idx="15"/>
          </p:nvPr>
        </p:nvSpPr>
        <p:spPr bwMode="auto">
          <a:xfrm>
            <a:off x="914400" y="304800"/>
            <a:ext cx="3048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August 2022</a:t>
            </a:r>
            <a:endParaRPr lang="en-GB" dirty="0"/>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912285" y="382970"/>
            <a:ext cx="2948516" cy="273050"/>
          </a:xfrm>
        </p:spPr>
        <p:txBody>
          <a:bodyPr/>
          <a:lstStyle>
            <a:lvl1pPr>
              <a:defRPr/>
            </a:lvl1pPr>
          </a:lstStyle>
          <a:p>
            <a:r>
              <a:rPr lang="en-US" dirty="0" smtClean="0"/>
              <a:t>August 2022</a:t>
            </a:r>
            <a:endParaRPr lang="en-GB" dirty="0"/>
          </a:p>
        </p:txBody>
      </p:sp>
      <p:sp>
        <p:nvSpPr>
          <p:cNvPr id="3" name="Footer Placeholder 2"/>
          <p:cNvSpPr>
            <a:spLocks noGrp="1"/>
          </p:cNvSpPr>
          <p:nvPr>
            <p:ph type="ftr" idx="11"/>
          </p:nvPr>
        </p:nvSpPr>
        <p:spPr/>
        <p:txBody>
          <a:bodyPr/>
          <a:lstStyle>
            <a:lvl1pPr>
              <a:defRPr/>
            </a:lvl1pPr>
          </a:lstStyle>
          <a:p>
            <a:r>
              <a:rPr lang="en-US" dirty="0" smtClean="0"/>
              <a:t>Edward Au (Huawei)</a:t>
            </a:r>
            <a:endParaRPr lang="en-GB" dirty="0"/>
          </a:p>
        </p:txBody>
      </p:sp>
      <p:sp>
        <p:nvSpPr>
          <p:cNvPr id="4" name="Slide Number Placeholder 3"/>
          <p:cNvSpPr>
            <a:spLocks noGrp="1"/>
          </p:cNvSpPr>
          <p:nvPr>
            <p:ph type="sldNum" idx="12"/>
          </p:nvPr>
        </p:nvSpPr>
        <p:spPr>
          <a:xfrm>
            <a:off x="5588001" y="6475414"/>
            <a:ext cx="910167"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12285" y="382970"/>
            <a:ext cx="2948516"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August 2022</a:t>
            </a:r>
            <a:endParaRPr lang="en-GB" dirty="0"/>
          </a:p>
        </p:txBody>
      </p:sp>
      <p:sp>
        <p:nvSpPr>
          <p:cNvPr id="1028" name="Rectangle 4"/>
          <p:cNvSpPr>
            <a:spLocks noGrp="1" noChangeArrowheads="1"/>
          </p:cNvSpPr>
          <p:nvPr>
            <p:ph type="ftr"/>
          </p:nvPr>
        </p:nvSpPr>
        <p:spPr bwMode="auto">
          <a:xfrm>
            <a:off x="7112000"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Edward Au (Huawei)</a:t>
            </a:r>
            <a:endParaRPr lang="en-GB" dirty="0"/>
          </a:p>
        </p:txBody>
      </p:sp>
      <p:sp>
        <p:nvSpPr>
          <p:cNvPr id="1029" name="Rectangle 5"/>
          <p:cNvSpPr>
            <a:spLocks noGrp="1" noChangeArrowheads="1"/>
          </p:cNvSpPr>
          <p:nvPr>
            <p:ph type="sldNum"/>
          </p:nvPr>
        </p:nvSpPr>
        <p:spPr bwMode="auto">
          <a:xfrm>
            <a:off x="5588001" y="6475414"/>
            <a:ext cx="91016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861484" y="628628"/>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534117"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802.18-22/0092r1</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6" Type="http://schemas.openxmlformats.org/officeDocument/2006/relationships/image" Target="../media/image1.emf"/><Relationship Id="rId5" Type="http://schemas.openxmlformats.org/officeDocument/2006/relationships/oleObject" Target="../embeddings/Microsoft_Word_97_-_2003_Document1.doc"/><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8/dcn/22/18-22-0094-00-0000-weekly-teleconference-minutes-4-august-2022.docx"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802.18/dcn/22/18-22-0035-29-0000-status-of-ongoing-consultations-and-tag-documents-for-approval.docx"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18/dcn/22/18-22-0089-02-0000-45-ghz-ad-hoc-proposal.pptx"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portal.etsi.org/Meetings.aspx#/meeting?MtgId=44275"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portal.etsi.org/Meetings.aspx#/meeting?MtgId=44276"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www.fcc.gov/news-events/events/2022/08/august-2022-open-commission-meeting"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6" Type="http://schemas.openxmlformats.org/officeDocument/2006/relationships/image" Target="../media/image2.png"/><Relationship Id="rId5" Type="http://schemas.openxmlformats.org/officeDocument/2006/relationships/hyperlink" Target="https://www.fcc.gov/ecfs/search/search-filings/results?q=(proceedings.name:(%2221-352%22))" TargetMode="External"/><Relationship Id="rId4" Type="http://schemas.openxmlformats.org/officeDocument/2006/relationships/hyperlink" Target="https://www.fcc.gov/news-events/events/2022/09/september-2022-open-commission-meeting" TargetMode="External"/></Relationships>
</file>

<file path=ppt/slides/_rels/slide16.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hyperlink" Target="https://www.apt.int/2022-APG23-4" TargetMode="External"/><Relationship Id="rId7" Type="http://schemas.openxmlformats.org/officeDocument/2006/relationships/hyperlink" Target="https://www.soumu.go.jp/main_content/000828575.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 Id="rId6" Type="http://schemas.openxmlformats.org/officeDocument/2006/relationships/hyperlink" Target="https://www.soumu.go.jp/main_content/000828574.pdf" TargetMode="External"/><Relationship Id="rId5" Type="http://schemas.openxmlformats.org/officeDocument/2006/relationships/hyperlink" Target="https://www.soumu.go.jp/menu_news/s-news/01kiban10_02000039.html" TargetMode="External"/><Relationship Id="rId4" Type="http://schemas.openxmlformats.org/officeDocument/2006/relationships/hyperlink" Target="https://www.apt.int/sites/default/files/2022/04/CALENDAR_OF_APT_ACTIVITIES_FOR_THE_YEAR_2022-v1.6b.pdf" TargetMode="External"/></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hyperlink" Target="https://calendar.google.com/calendar/u/0/embed?src=c2gedttabtbj4bps23j4847004@group.calendar.google.com&amp;ctz=America/New_York"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s://mentor.ieee.org/802.18/dcn/16/18-16-0038-25-0000-teleconference-call-in-info.pptx" TargetMode="External"/><Relationship Id="rId5" Type="http://schemas.openxmlformats.org/officeDocument/2006/relationships/hyperlink" Target="https://www.google.com/url?q=https://ieeesa.webex.com/ieeesa/j.php?MTID%3Dm26c23a4b9ba5ccb1f68348f9562860c8&amp;sa=D&amp;ust=1658748120000000&amp;usg=AOvVaw1QDnot_4frB_FID642NE7G" TargetMode="External"/><Relationship Id="rId4" Type="http://schemas.openxmlformats.org/officeDocument/2006/relationships/hyperlink" Target="https://www.google.com/url?q=https://ieeesa.webex.com/ieeesa/j.php?MTID%3Dmf9563fbcb7916d8f12293514ac3efd25&amp;sa=D&amp;ust=1658748120000000&amp;usg=AOvVaw3LIrurMAg4u3cv12Ka_ktJ"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s://cvent.me/PvDkQV" TargetMode="External"/><Relationship Id="rId2" Type="http://schemas.openxmlformats.org/officeDocument/2006/relationships/notesSlide" Target="../notesSlides/notesSlide16.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hyperlink" Target="https://www.ieee802.org/18/RRTAG_Voters.pdf"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hyperlink" Target="https://mentor.ieee.org/802-ec/documents?is_dcn=207&amp;is_year=2021" TargetMode="External"/></Relationships>
</file>

<file path=ppt/slides/_rels/slide20.xml.rels><?xml version="1.0" encoding="UTF-8" standalone="yes"?>
<Relationships xmlns="http://schemas.openxmlformats.org/package/2006/relationships"><Relationship Id="rId3" Type="http://schemas.openxmlformats.org/officeDocument/2006/relationships/hyperlink" Target="https://www.hilton.com/en/attend-my-event/ieee802wireless2022earlybird/" TargetMode="External"/><Relationship Id="rId2" Type="http://schemas.openxmlformats.org/officeDocument/2006/relationships/notesSlide" Target="../notesSlides/notesSlide17.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1.xml.rels><?xml version="1.0" encoding="UTF-8" standalone="yes"?>
<Relationships xmlns="http://schemas.openxmlformats.org/package/2006/relationships"><Relationship Id="rId3" Type="http://schemas.openxmlformats.org/officeDocument/2006/relationships/hyperlink" Target="https://cvent.me/0Vk4Qq" TargetMode="External"/><Relationship Id="rId2" Type="http://schemas.openxmlformats.org/officeDocument/2006/relationships/notesSlide" Target="../notesSlides/notesSlide18.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2.xml.rels><?xml version="1.0" encoding="UTF-8" standalone="yes"?>
<Relationships xmlns="http://schemas.openxmlformats.org/package/2006/relationships"><Relationship Id="rId3" Type="http://schemas.openxmlformats.org/officeDocument/2006/relationships/hyperlink" Target="https://www.marriott.com/event-reservations/reservation-link.mi?id=1657872654535&amp;key=GRP&amp;app=resvlink" TargetMode="External"/><Relationship Id="rId2" Type="http://schemas.openxmlformats.org/officeDocument/2006/relationships/notesSlide" Target="../notesSlides/notesSlide19.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3" Type="http://schemas.openxmlformats.org/officeDocument/2006/relationships/hyperlink" Target="https://web.cvent.com/event/ae5c1e5a-6074-492a-9cd7-16b5ddc15864/summary" TargetMode="External"/><Relationship Id="rId2" Type="http://schemas.openxmlformats.org/officeDocument/2006/relationships/notesSlide" Target="../notesSlides/notesSlide2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8" Type="http://schemas.openxmlformats.org/officeDocument/2006/relationships/hyperlink" Target="https://standards.ieee.org/about/policies/opman/" TargetMode="External"/><Relationship Id="rId3" Type="http://schemas.openxmlformats.org/officeDocument/2006/relationships/hyperlink" Target="https://standards.ieee.org/faqs/affiliation/" TargetMode="External"/><Relationship Id="rId7" Type="http://schemas.openxmlformats.org/officeDocument/2006/relationships/hyperlink" Target="https://standards.ieee.org/faqs/copyrights/#1"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standards.ieee.org/about/sasb/patcom/materials.html" TargetMode="External"/><Relationship Id="rId5" Type="http://schemas.openxmlformats.org/officeDocument/2006/relationships/hyperlink" Target="http://www.ieee802.org/devdocs.shtml" TargetMode="External"/><Relationship Id="rId4" Type="http://schemas.openxmlformats.org/officeDocument/2006/relationships/hyperlink" Target="https://standards.ieee.org/wp-content/uploads/2022/02/antitrust.pdf" TargetMode="External"/><Relationship Id="rId9"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hyperlink" Target="https://standards.ieee.org/wp-content/uploads/2022/02/antitrust.pdf"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hyperlink" Target="mailto:patcom@ieee.org"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www.ieee.org/about/corporate/governance"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896949" y="336550"/>
            <a:ext cx="2303451" cy="273050"/>
          </a:xfrm>
        </p:spPr>
        <p:txBody>
          <a:bodyPr/>
          <a:lstStyle/>
          <a:p>
            <a:r>
              <a:rPr lang="en-US" dirty="0" smtClean="0"/>
              <a:t>August </a:t>
            </a:r>
            <a:r>
              <a:rPr lang="en-US" dirty="0"/>
              <a:t>2022</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3505200" y="1435894"/>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Weekly Teleconference Agenda</a:t>
            </a:r>
            <a:endParaRPr lang="en-GB" dirty="0"/>
          </a:p>
        </p:txBody>
      </p:sp>
      <p:sp>
        <p:nvSpPr>
          <p:cNvPr id="3074" name="Rectangle 2"/>
          <p:cNvSpPr>
            <a:spLocks noGrp="1" noChangeArrowheads="1"/>
          </p:cNvSpPr>
          <p:nvPr>
            <p:ph type="body" idx="1"/>
          </p:nvPr>
        </p:nvSpPr>
        <p:spPr>
          <a:xfrm>
            <a:off x="3505200" y="2502694"/>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a:t>
            </a:r>
            <a:r>
              <a:rPr lang="en-GB" sz="2000" b="0" dirty="0" smtClean="0"/>
              <a:t>11 August 2022</a:t>
            </a:r>
            <a:endParaRPr lang="en-GB" sz="2000" b="0" dirty="0"/>
          </a:p>
        </p:txBody>
      </p:sp>
      <p:pic>
        <p:nvPicPr>
          <p:cNvPr id="10" name="Picture 9"/>
          <p:cNvPicPr>
            <a:picLocks noChangeAspect="1"/>
          </p:cNvPicPr>
          <p:nvPr/>
        </p:nvPicPr>
        <p:blipFill>
          <a:blip r:embed="rId4"/>
          <a:stretch>
            <a:fillRect/>
          </a:stretch>
        </p:blipFill>
        <p:spPr>
          <a:xfrm>
            <a:off x="7162800" y="6452587"/>
            <a:ext cx="4334632" cy="329213"/>
          </a:xfrm>
          <a:prstGeom prst="rect">
            <a:avLst/>
          </a:prstGeom>
        </p:spPr>
      </p:pic>
      <p:sp>
        <p:nvSpPr>
          <p:cNvPr id="11" name="Rectangle 4"/>
          <p:cNvSpPr>
            <a:spLocks noChangeArrowheads="1"/>
          </p:cNvSpPr>
          <p:nvPr/>
        </p:nvSpPr>
        <p:spPr bwMode="auto">
          <a:xfrm>
            <a:off x="2971801" y="3657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p>
        </p:txBody>
      </p:sp>
      <p:graphicFrame>
        <p:nvGraphicFramePr>
          <p:cNvPr id="12" name="Object 11"/>
          <p:cNvGraphicFramePr>
            <a:graphicFrameLocks noChangeAspect="1"/>
          </p:cNvGraphicFramePr>
          <p:nvPr>
            <p:extLst>
              <p:ext uri="{D42A27DB-BD31-4B8C-83A1-F6EECF244321}">
                <p14:modId xmlns:p14="http://schemas.microsoft.com/office/powerpoint/2010/main" val="660291374"/>
              </p:ext>
            </p:extLst>
          </p:nvPr>
        </p:nvGraphicFramePr>
        <p:xfrm>
          <a:off x="2971801" y="4191000"/>
          <a:ext cx="8686799" cy="5181600"/>
        </p:xfrm>
        <a:graphic>
          <a:graphicData uri="http://schemas.openxmlformats.org/presentationml/2006/ole">
            <mc:AlternateContent xmlns:mc="http://schemas.openxmlformats.org/markup-compatibility/2006">
              <mc:Choice xmlns:v="urn:schemas-microsoft-com:vml" Requires="v">
                <p:oleObj spid="_x0000_s2949" name="Document" r:id="rId5" imgW="8284803" imgH="4485542" progId="Word.Document.8">
                  <p:embed/>
                </p:oleObj>
              </mc:Choice>
              <mc:Fallback>
                <p:oleObj name="Document" r:id="rId5" imgW="8284803" imgH="4485542" progId="Word.Document.8">
                  <p:embed/>
                  <p:pic>
                    <p:nvPicPr>
                      <p:cNvPr id="0" name=""/>
                      <p:cNvPicPr>
                        <a:picLocks noChangeAspect="1" noChangeArrowheads="1"/>
                      </p:cNvPicPr>
                      <p:nvPr/>
                    </p:nvPicPr>
                    <p:blipFill>
                      <a:blip r:embed="rId6"/>
                      <a:srcRect/>
                      <a:stretch>
                        <a:fillRect/>
                      </a:stretch>
                    </p:blipFill>
                    <p:spPr bwMode="auto">
                      <a:xfrm>
                        <a:off x="2971801" y="4191000"/>
                        <a:ext cx="8686799" cy="5181600"/>
                      </a:xfrm>
                      <a:prstGeom prst="rect">
                        <a:avLst/>
                      </a:prstGeom>
                      <a:noFill/>
                      <a:ln>
                        <a:noFill/>
                      </a:ln>
                      <a:effec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10</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smtClean="0"/>
              <a:t>August 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Administrative </a:t>
            </a:r>
            <a:r>
              <a:rPr lang="en-US" sz="2800" dirty="0" smtClean="0">
                <a:solidFill>
                  <a:srgbClr val="0070C0"/>
                </a:solidFill>
              </a:rPr>
              <a:t>motions</a:t>
            </a:r>
            <a:endParaRPr lang="en-US" sz="2800" dirty="0">
              <a:solidFill>
                <a:srgbClr val="0070C0"/>
              </a:solidFill>
            </a:endParaRP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a:t>
            </a:r>
            <a:r>
              <a:rPr lang="en-US" sz="1800" spc="-5" dirty="0" smtClean="0">
                <a:latin typeface="+mj-lt"/>
                <a:cs typeface="Arial"/>
              </a:rPr>
              <a:t>1 (Internal):  </a:t>
            </a:r>
            <a:r>
              <a:rPr lang="en-US" sz="1800" spc="-5" dirty="0">
                <a:latin typeface="+mj-lt"/>
                <a:cs typeface="Arial"/>
              </a:rPr>
              <a:t>To approve the agenda as presented on the previous slide.</a:t>
            </a: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  Hassan </a:t>
            </a:r>
            <a:r>
              <a:rPr lang="en-US" sz="1600" spc="-5" dirty="0" err="1" smtClean="0">
                <a:latin typeface="+mj-lt"/>
                <a:cs typeface="Arial"/>
              </a:rPr>
              <a:t>Yaghoobi</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  Al </a:t>
            </a:r>
            <a:r>
              <a:rPr lang="en-US" sz="1600" spc="-5" dirty="0" err="1" smtClean="0">
                <a:latin typeface="+mj-lt"/>
                <a:cs typeface="Arial"/>
              </a:rPr>
              <a:t>Petrick</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  None.</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Vote</a:t>
            </a:r>
            <a:r>
              <a:rPr lang="en-US" sz="1600" spc="-5" dirty="0" smtClean="0">
                <a:latin typeface="+mj-lt"/>
                <a:cs typeface="Arial"/>
              </a:rPr>
              <a:t>:  Approved with unanimous consent.</a:t>
            </a:r>
            <a:endParaRPr lang="en-US" sz="1600" spc="-5" dirty="0">
              <a:solidFill>
                <a:srgbClr val="FF0000"/>
              </a:solidFill>
              <a:latin typeface="+mj-lt"/>
              <a:cs typeface="Arial"/>
            </a:endParaRPr>
          </a:p>
          <a:p>
            <a:pPr marL="400050" marR="117475" lvl="1" indent="0" algn="just">
              <a:tabLst>
                <a:tab pos="230188" algn="l"/>
              </a:tabLst>
            </a:pPr>
            <a:endParaRPr lang="en-US" sz="1400" spc="-5" dirty="0" smtClean="0">
              <a:latin typeface="+mj-lt"/>
              <a:cs typeface="Arial"/>
            </a:endParaRPr>
          </a:p>
          <a:p>
            <a:pPr marL="230188" marR="117475" indent="-230188" algn="just">
              <a:buChar char="•"/>
              <a:tabLst>
                <a:tab pos="230188" algn="l"/>
              </a:tabLst>
            </a:pPr>
            <a:r>
              <a:rPr lang="en-US" sz="1800" spc="-5" dirty="0" smtClean="0">
                <a:latin typeface="+mj-lt"/>
                <a:cs typeface="Arial"/>
              </a:rPr>
              <a:t>Motion </a:t>
            </a:r>
            <a:r>
              <a:rPr lang="en-US" sz="1800" spc="-5" dirty="0">
                <a:latin typeface="+mj-lt"/>
                <a:cs typeface="Arial"/>
              </a:rPr>
              <a:t>#</a:t>
            </a:r>
            <a:r>
              <a:rPr lang="en-US" sz="1800" spc="-5" dirty="0" smtClean="0">
                <a:latin typeface="+mj-lt"/>
                <a:cs typeface="Arial"/>
              </a:rPr>
              <a:t>2 (Internal):  </a:t>
            </a:r>
            <a:r>
              <a:rPr lang="en-US" sz="1800" spc="-5" dirty="0">
                <a:latin typeface="+mj-lt"/>
                <a:cs typeface="Arial"/>
              </a:rPr>
              <a:t>To approve the </a:t>
            </a:r>
            <a:r>
              <a:rPr lang="en-US" sz="1800" spc="-5" dirty="0" smtClean="0">
                <a:latin typeface="+mj-lt"/>
                <a:cs typeface="Arial"/>
              </a:rPr>
              <a:t>weekly meeting </a:t>
            </a:r>
            <a:r>
              <a:rPr lang="en-US" sz="1800" spc="-5" dirty="0">
                <a:latin typeface="+mj-lt"/>
                <a:cs typeface="Arial"/>
              </a:rPr>
              <a:t>minutes of the </a:t>
            </a:r>
            <a:r>
              <a:rPr lang="en-US" sz="1800" spc="-5" dirty="0" smtClean="0">
                <a:latin typeface="+mj-lt"/>
                <a:cs typeface="Arial"/>
              </a:rPr>
              <a:t>4 August 2022 RR-TAG </a:t>
            </a:r>
            <a:r>
              <a:rPr lang="en-US" sz="1800" spc="-5" dirty="0">
                <a:latin typeface="+mj-lt"/>
                <a:cs typeface="Arial"/>
              </a:rPr>
              <a:t>call as shown in the document </a:t>
            </a:r>
            <a:r>
              <a:rPr lang="en-US" sz="1800" spc="-5" dirty="0" smtClean="0">
                <a:latin typeface="+mj-lt"/>
                <a:cs typeface="Arial"/>
                <a:hlinkClick r:id="rId3"/>
              </a:rPr>
              <a:t>18-22/0094r0</a:t>
            </a:r>
            <a:r>
              <a:rPr lang="en-US" sz="1800" spc="-5" dirty="0" smtClean="0">
                <a:latin typeface="+mj-lt"/>
                <a:cs typeface="Arial"/>
              </a:rPr>
              <a:t>, </a:t>
            </a:r>
            <a:r>
              <a:rPr lang="en-US" sz="1800" spc="-5" dirty="0">
                <a:latin typeface="+mj-lt"/>
                <a:cs typeface="Arial"/>
              </a:rPr>
              <a:t>with editorial privilege for the 802.18 Chair. </a:t>
            </a: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  Stuart Kerry</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  Hassan </a:t>
            </a:r>
            <a:r>
              <a:rPr lang="en-US" sz="1600" spc="-5" dirty="0" err="1" smtClean="0">
                <a:latin typeface="+mj-lt"/>
                <a:cs typeface="Arial"/>
              </a:rPr>
              <a:t>Yaghoobi</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  None.</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a:rPr>
              <a:t>Vote</a:t>
            </a:r>
            <a:r>
              <a:rPr lang="en-US" sz="1600" spc="-5" dirty="0" smtClean="0">
                <a:latin typeface="+mj-lt"/>
                <a:cs typeface="Arial"/>
              </a:rPr>
              <a:t>:  Approved with unanimous consent.</a:t>
            </a:r>
            <a:endParaRPr lang="en-US" sz="1600" spc="-5" dirty="0">
              <a:solidFill>
                <a:srgbClr val="FF0000"/>
              </a:solidFill>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75705444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11</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Status of </a:t>
            </a:r>
            <a:r>
              <a:rPr lang="en-US" sz="2800">
                <a:solidFill>
                  <a:srgbClr val="0070C0"/>
                </a:solidFill>
              </a:rPr>
              <a:t>ongoing </a:t>
            </a:r>
            <a:r>
              <a:rPr lang="en-US" sz="2800" smtClean="0">
                <a:solidFill>
                  <a:srgbClr val="0070C0"/>
                </a:solidFill>
              </a:rPr>
              <a:t>consultations</a:t>
            </a:r>
            <a:endParaRPr lang="en-US" sz="2800" dirty="0">
              <a:solidFill>
                <a:srgbClr val="0070C0"/>
              </a:solidFill>
            </a:endParaRPr>
          </a:p>
        </p:txBody>
      </p:sp>
      <p:sp>
        <p:nvSpPr>
          <p:cNvPr id="10" name="Content Placeholder 2"/>
          <p:cNvSpPr>
            <a:spLocks noGrp="1"/>
          </p:cNvSpPr>
          <p:nvPr>
            <p:ph idx="1"/>
          </p:nvPr>
        </p:nvSpPr>
        <p:spPr>
          <a:xfrm>
            <a:off x="914400" y="1524000"/>
            <a:ext cx="10475384" cy="4495800"/>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Tracking document:  </a:t>
            </a:r>
            <a:r>
              <a:rPr lang="en-US" sz="1800" spc="-5" dirty="0" smtClean="0">
                <a:solidFill>
                  <a:srgbClr val="FF0000"/>
                </a:solidFill>
                <a:latin typeface="+mj-lt"/>
                <a:cs typeface="Arial"/>
                <a:hlinkClick r:id="rId3"/>
              </a:rPr>
              <a:t>18-22/0035r29</a:t>
            </a:r>
            <a:endParaRPr lang="en-US" sz="1800" spc="-5" dirty="0">
              <a:solidFill>
                <a:srgbClr val="FF0000"/>
              </a:solidFill>
              <a:latin typeface="+mj-lt"/>
              <a:cs typeface="Arial"/>
            </a:endParaRPr>
          </a:p>
          <a:p>
            <a:pPr marL="230188" marR="117475" indent="-230188" algn="just">
              <a:spcBef>
                <a:spcPts val="1800"/>
              </a:spcBef>
              <a:buFont typeface="Times New Roman" pitchFamily="16" charset="0"/>
              <a:buChar char="•"/>
              <a:tabLst>
                <a:tab pos="230188" algn="l"/>
              </a:tabLst>
            </a:pPr>
            <a:r>
              <a:rPr lang="en-US" sz="1800" spc="-5" dirty="0" smtClean="0">
                <a:latin typeface="+mj-lt"/>
                <a:cs typeface="Arial"/>
              </a:rPr>
              <a:t>Pending </a:t>
            </a:r>
            <a:r>
              <a:rPr lang="en-US" sz="1800" spc="-5" dirty="0" smtClean="0">
                <a:cs typeface="Arial"/>
              </a:rPr>
              <a:t>for </a:t>
            </a:r>
            <a:r>
              <a:rPr lang="en-US" sz="1800" spc="-5" dirty="0">
                <a:cs typeface="Arial"/>
              </a:rPr>
              <a:t>interested members to prepare response in the order of </a:t>
            </a:r>
            <a:r>
              <a:rPr lang="en-US" sz="1800" u="sng" spc="-5" dirty="0" smtClean="0">
                <a:solidFill>
                  <a:srgbClr val="FF0000"/>
                </a:solidFill>
                <a:cs typeface="Arial"/>
              </a:rPr>
              <a:t>internal deadline for the next three weeks</a:t>
            </a:r>
            <a:r>
              <a:rPr lang="en-US" sz="1800" spc="-5" dirty="0" smtClean="0">
                <a:cs typeface="Arial"/>
              </a:rPr>
              <a:t>:</a:t>
            </a:r>
            <a:endParaRPr lang="en-US" sz="1600" spc="-5" dirty="0" smtClean="0">
              <a:solidFill>
                <a:schemeClr val="tx1"/>
              </a:solidFill>
              <a:cs typeface="Arial"/>
            </a:endParaRPr>
          </a:p>
          <a:p>
            <a:pPr marL="630238" marR="117475" lvl="1" indent="-230188" algn="just">
              <a:spcBef>
                <a:spcPts val="600"/>
              </a:spcBef>
              <a:buFont typeface="Times New Roman" pitchFamily="16" charset="0"/>
              <a:buChar char="•"/>
              <a:tabLst>
                <a:tab pos="230188" algn="l"/>
              </a:tabLst>
            </a:pPr>
            <a:r>
              <a:rPr lang="en-US" sz="1600" spc="-5" dirty="0" smtClean="0">
                <a:solidFill>
                  <a:schemeClr val="tx1"/>
                </a:solidFill>
                <a:cs typeface="Arial"/>
              </a:rPr>
              <a:t>Internal </a:t>
            </a:r>
            <a:r>
              <a:rPr lang="en-US" sz="1600" spc="-5" dirty="0">
                <a:solidFill>
                  <a:schemeClr val="tx1"/>
                </a:solidFill>
                <a:cs typeface="Arial"/>
              </a:rPr>
              <a:t>deadline on </a:t>
            </a:r>
            <a:r>
              <a:rPr lang="en-US" sz="1600" spc="-5" dirty="0" smtClean="0">
                <a:solidFill>
                  <a:schemeClr val="tx1"/>
                </a:solidFill>
                <a:cs typeface="Arial"/>
              </a:rPr>
              <a:t>11 August </a:t>
            </a:r>
            <a:r>
              <a:rPr lang="en-US" sz="1600" spc="-5" dirty="0">
                <a:solidFill>
                  <a:schemeClr val="tx1"/>
                </a:solidFill>
                <a:cs typeface="Arial"/>
              </a:rPr>
              <a:t>2022:</a:t>
            </a:r>
          </a:p>
          <a:p>
            <a:pPr marL="1030288" marR="117475" lvl="2" indent="-230188" algn="just">
              <a:spcBef>
                <a:spcPts val="600"/>
              </a:spcBef>
              <a:buFont typeface="Times New Roman" pitchFamily="16" charset="0"/>
              <a:buChar char="•"/>
              <a:tabLst>
                <a:tab pos="230188" algn="l"/>
              </a:tabLst>
            </a:pPr>
            <a:r>
              <a:rPr lang="en-US" sz="1400" spc="-5" dirty="0" smtClean="0">
                <a:solidFill>
                  <a:schemeClr val="tx1"/>
                </a:solidFill>
                <a:cs typeface="Arial"/>
              </a:rPr>
              <a:t>France ARCEP: </a:t>
            </a:r>
            <a:r>
              <a:rPr lang="en-GB" sz="1400" dirty="0" smtClean="0"/>
              <a:t>Draft </a:t>
            </a:r>
            <a:r>
              <a:rPr lang="en-GB" sz="1400" dirty="0"/>
              <a:t>decision on the use of radio spectrum in the frequency bands 5150-5250 MHz, 5250-5350 MHz and 5470- 5725 MHz for the implementation of wireless access systems, including radio local area </a:t>
            </a:r>
            <a:r>
              <a:rPr lang="en-GB" sz="1400" dirty="0" smtClean="0"/>
              <a:t>networks</a:t>
            </a:r>
          </a:p>
          <a:p>
            <a:pPr marL="1030288" marR="117475" lvl="2" indent="-230188" algn="just">
              <a:spcBef>
                <a:spcPts val="600"/>
              </a:spcBef>
              <a:buFont typeface="Times New Roman" pitchFamily="16" charset="0"/>
              <a:buChar char="•"/>
              <a:tabLst>
                <a:tab pos="230188" algn="l"/>
              </a:tabLst>
            </a:pPr>
            <a:r>
              <a:rPr lang="en-GB" sz="1400" spc="-5" dirty="0" smtClean="0">
                <a:solidFill>
                  <a:schemeClr val="tx1"/>
                </a:solidFill>
                <a:cs typeface="Arial"/>
              </a:rPr>
              <a:t>India DoT: </a:t>
            </a:r>
            <a:r>
              <a:rPr lang="en-US" sz="1400" spc="-5" dirty="0">
                <a:solidFill>
                  <a:schemeClr val="tx1"/>
                </a:solidFill>
                <a:cs typeface="Arial"/>
              </a:rPr>
              <a:t>Consultation Paper on "Need for a new legal framework governing Telecommunication in India"</a:t>
            </a: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smtClean="0"/>
              <a:t>August 2022</a:t>
            </a:r>
            <a:endParaRPr lang="en-GB" dirty="0"/>
          </a:p>
        </p:txBody>
      </p:sp>
    </p:spTree>
    <p:extLst>
      <p:ext uri="{BB962C8B-B14F-4D97-AF65-F5344CB8AC3E}">
        <p14:creationId xmlns:p14="http://schemas.microsoft.com/office/powerpoint/2010/main" val="90722054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12</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Discussion and motion:  45 GHz for license exempt (1)</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Char char="•"/>
              <a:tabLst>
                <a:tab pos="230188" algn="l"/>
              </a:tabLst>
            </a:pPr>
            <a:r>
              <a:rPr lang="en-US" sz="1800" spc="-5" dirty="0" smtClean="0">
                <a:latin typeface="+mj-lt"/>
                <a:cs typeface="Arial"/>
              </a:rPr>
              <a:t>Document: </a:t>
            </a:r>
            <a:r>
              <a:rPr lang="en-US" sz="1800" spc="-5" dirty="0" smtClean="0">
                <a:latin typeface="+mj-lt"/>
                <a:cs typeface="Arial"/>
                <a:hlinkClick r:id="rId3"/>
              </a:rPr>
              <a:t>18-22/0089r2</a:t>
            </a:r>
            <a:endParaRPr lang="en-US" sz="1800" spc="-5" dirty="0" smtClean="0">
              <a:latin typeface="+mj-lt"/>
              <a:cs typeface="Arial"/>
            </a:endParaRPr>
          </a:p>
          <a:p>
            <a:pPr marL="630238" marR="117475" lvl="1" indent="-230188" algn="just">
              <a:buChar char="•"/>
              <a:tabLst>
                <a:tab pos="230188" algn="l"/>
              </a:tabLst>
            </a:pPr>
            <a:r>
              <a:rPr lang="en-US" sz="1600" spc="-5" dirty="0" smtClean="0">
                <a:latin typeface="+mj-lt"/>
                <a:cs typeface="Arial"/>
              </a:rPr>
              <a:t>Presented by Rich Kennedy (Huawei Paris) </a:t>
            </a:r>
            <a:endParaRPr lang="en-US" sz="1600" spc="-5" dirty="0">
              <a:solidFill>
                <a:schemeClr val="tx1"/>
              </a:solidFill>
              <a:latin typeface="+mj-lt"/>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
        <p:nvSpPr>
          <p:cNvPr id="11" name="Date Placeholder 1"/>
          <p:cNvSpPr>
            <a:spLocks noGrp="1"/>
          </p:cNvSpPr>
          <p:nvPr>
            <p:ph type="dt" idx="15"/>
          </p:nvPr>
        </p:nvSpPr>
        <p:spPr>
          <a:xfrm>
            <a:off x="914400" y="336550"/>
            <a:ext cx="3048000" cy="273050"/>
          </a:xfrm>
        </p:spPr>
        <p:txBody>
          <a:bodyPr/>
          <a:lstStyle/>
          <a:p>
            <a:r>
              <a:rPr lang="en-US" dirty="0" smtClean="0"/>
              <a:t>August 2022</a:t>
            </a:r>
            <a:endParaRPr lang="en-GB" dirty="0"/>
          </a:p>
        </p:txBody>
      </p:sp>
    </p:spTree>
    <p:extLst>
      <p:ext uri="{BB962C8B-B14F-4D97-AF65-F5344CB8AC3E}">
        <p14:creationId xmlns:p14="http://schemas.microsoft.com/office/powerpoint/2010/main" val="50319080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13</a:t>
            </a:fld>
            <a:endParaRPr lang="en-US" altLang="en-US" sz="1200" b="0" dirty="0"/>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12" name="Content Placeholder 2"/>
          <p:cNvSpPr txBox="1">
            <a:spLocks/>
          </p:cNvSpPr>
          <p:nvPr/>
        </p:nvSpPr>
        <p:spPr bwMode="auto">
          <a:xfrm>
            <a:off x="914400" y="1525587"/>
            <a:ext cx="105515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230188" marR="117475" indent="-230188" algn="just">
              <a:buFont typeface="Times New Roman" pitchFamily="16" charset="0"/>
              <a:buChar char="•"/>
              <a:tabLst>
                <a:tab pos="230188" algn="l"/>
              </a:tabLst>
            </a:pPr>
            <a:r>
              <a:rPr lang="en-US" sz="1800" kern="0" spc="-5" dirty="0" smtClean="0">
                <a:solidFill>
                  <a:schemeClr val="tx1"/>
                </a:solidFill>
                <a:latin typeface="+mj-lt"/>
                <a:cs typeface="Arial"/>
              </a:rPr>
              <a:t>Motion #3 (Internal):  </a:t>
            </a:r>
            <a:r>
              <a:rPr lang="en-US" sz="1800" dirty="0" smtClean="0">
                <a:solidFill>
                  <a:schemeClr val="tx1"/>
                </a:solidFill>
                <a:latin typeface="Times New Roman" panose="02020603050405020304" pitchFamily="18" charset="0"/>
                <a:ea typeface="Times New Roman" panose="02020603050405020304" pitchFamily="18" charset="0"/>
              </a:rPr>
              <a:t>Move </a:t>
            </a:r>
            <a:r>
              <a:rPr lang="en-US" sz="1800" dirty="0">
                <a:solidFill>
                  <a:schemeClr val="tx1"/>
                </a:solidFill>
                <a:latin typeface="Times New Roman" panose="02020603050405020304" pitchFamily="18" charset="0"/>
                <a:ea typeface="Times New Roman" panose="02020603050405020304" pitchFamily="18" charset="0"/>
              </a:rPr>
              <a:t>to create a RR-TAG Ad Hoc committee to study </a:t>
            </a:r>
            <a:r>
              <a:rPr lang="en-US" sz="1800" dirty="0" err="1">
                <a:solidFill>
                  <a:schemeClr val="tx1"/>
                </a:solidFill>
                <a:latin typeface="Times New Roman" panose="02020603050405020304" pitchFamily="18" charset="0"/>
                <a:ea typeface="Times New Roman" panose="02020603050405020304" pitchFamily="18" charset="0"/>
              </a:rPr>
              <a:t>mmWave</a:t>
            </a:r>
            <a:r>
              <a:rPr lang="en-US" sz="1800" dirty="0">
                <a:solidFill>
                  <a:schemeClr val="tx1"/>
                </a:solidFill>
                <a:latin typeface="Times New Roman" panose="02020603050405020304" pitchFamily="18" charset="0"/>
                <a:ea typeface="Times New Roman" panose="02020603050405020304" pitchFamily="18" charset="0"/>
              </a:rPr>
              <a:t> spectrum bands 45 GHz and 60 GHz to provide insight on global availability and current/projected regulatory status for these bands.  The resulting study should be provided to the IEEE 802.11 Ultra High Reliability Study Group (UHR SG) and other 802 WGs to increase their understanding of available </a:t>
            </a:r>
            <a:r>
              <a:rPr lang="en-US" sz="1800" dirty="0" err="1">
                <a:solidFill>
                  <a:schemeClr val="tx1"/>
                </a:solidFill>
                <a:latin typeface="Times New Roman" panose="02020603050405020304" pitchFamily="18" charset="0"/>
                <a:ea typeface="Times New Roman" panose="02020603050405020304" pitchFamily="18" charset="0"/>
              </a:rPr>
              <a:t>mmWave</a:t>
            </a:r>
            <a:r>
              <a:rPr lang="en-US" sz="1800" dirty="0">
                <a:solidFill>
                  <a:schemeClr val="tx1"/>
                </a:solidFill>
                <a:latin typeface="Times New Roman" panose="02020603050405020304" pitchFamily="18" charset="0"/>
                <a:ea typeface="Times New Roman" panose="02020603050405020304" pitchFamily="18" charset="0"/>
              </a:rPr>
              <a:t> spectrum.</a:t>
            </a:r>
            <a:r>
              <a:rPr lang="en-US" sz="2000" dirty="0">
                <a:solidFill>
                  <a:schemeClr val="tx1"/>
                </a:solidFill>
                <a:latin typeface="Times New Roman" panose="02020603050405020304" pitchFamily="18" charset="0"/>
                <a:ea typeface="Times New Roman" panose="02020603050405020304" pitchFamily="18" charset="0"/>
              </a:rPr>
              <a:t>  </a:t>
            </a:r>
            <a:endParaRPr lang="en-US" sz="1800" kern="0" spc="-5" dirty="0" smtClean="0">
              <a:latin typeface="+mj-lt"/>
              <a:cs typeface="Arial"/>
            </a:endParaRPr>
          </a:p>
          <a:p>
            <a:pPr marL="630238" marR="117475" lvl="1" indent="-230188" algn="just">
              <a:buChar char="•"/>
              <a:tabLst>
                <a:tab pos="230188" algn="l"/>
              </a:tabLst>
            </a:pPr>
            <a:r>
              <a:rPr lang="en-US" sz="1600" spc="-5" dirty="0">
                <a:cs typeface="Arial"/>
              </a:rPr>
              <a:t>Moved</a:t>
            </a:r>
            <a:r>
              <a:rPr lang="en-US" sz="1600" spc="-5" dirty="0" smtClean="0">
                <a:cs typeface="Arial"/>
              </a:rPr>
              <a:t>:  Rich Kennedy</a:t>
            </a:r>
            <a:endParaRPr lang="en-US" sz="1600" spc="-5" dirty="0">
              <a:cs typeface="Arial"/>
            </a:endParaRPr>
          </a:p>
          <a:p>
            <a:pPr marL="630238" marR="117475" lvl="1" indent="-230188" algn="just">
              <a:buChar char="•"/>
              <a:tabLst>
                <a:tab pos="230188" algn="l"/>
              </a:tabLst>
            </a:pPr>
            <a:r>
              <a:rPr lang="en-US" sz="1600" spc="-5" dirty="0">
                <a:cs typeface="Arial"/>
              </a:rPr>
              <a:t>Seconded</a:t>
            </a:r>
            <a:r>
              <a:rPr lang="en-US" sz="1600" spc="-5" dirty="0" smtClean="0">
                <a:cs typeface="Arial"/>
              </a:rPr>
              <a:t>:  </a:t>
            </a:r>
            <a:r>
              <a:rPr lang="en-US" sz="1600" spc="-5" dirty="0" smtClean="0">
                <a:cs typeface="Arial"/>
              </a:rPr>
              <a:t> Joe Levy</a:t>
            </a:r>
            <a:endParaRPr lang="en-US" sz="1600" spc="-5" dirty="0" smtClean="0">
              <a:cs typeface="Arial"/>
            </a:endParaRPr>
          </a:p>
          <a:p>
            <a:pPr marL="630238" marR="117475" lvl="1" indent="-230188" algn="just">
              <a:buChar char="•"/>
              <a:tabLst>
                <a:tab pos="230188" algn="l"/>
              </a:tabLst>
            </a:pPr>
            <a:r>
              <a:rPr lang="en-US" sz="1600" spc="-5" dirty="0" smtClean="0">
                <a:cs typeface="Arial"/>
              </a:rPr>
              <a:t>Discussion:  </a:t>
            </a:r>
            <a:r>
              <a:rPr lang="en-US" sz="1600" spc="-5" dirty="0" smtClean="0">
                <a:cs typeface="Arial"/>
              </a:rPr>
              <a:t>None.</a:t>
            </a:r>
            <a:endParaRPr lang="en-US" sz="1600" spc="-5" dirty="0">
              <a:cs typeface="Arial"/>
            </a:endParaRPr>
          </a:p>
          <a:p>
            <a:pPr marL="630238" marR="117475" lvl="1" indent="-230188" algn="just">
              <a:buChar char="•"/>
              <a:tabLst>
                <a:tab pos="230188" algn="l"/>
              </a:tabLst>
            </a:pPr>
            <a:r>
              <a:rPr lang="en-US" sz="1600" spc="-5" dirty="0">
                <a:cs typeface="Arial"/>
              </a:rPr>
              <a:t>Attendees</a:t>
            </a:r>
            <a:r>
              <a:rPr lang="en-US" sz="1600" spc="-5" dirty="0" smtClean="0">
                <a:cs typeface="Arial"/>
              </a:rPr>
              <a:t>:  15</a:t>
            </a:r>
            <a:endParaRPr lang="en-US" sz="1600" spc="-5" dirty="0">
              <a:solidFill>
                <a:srgbClr val="FF0000"/>
              </a:solidFill>
              <a:cs typeface="Arial"/>
            </a:endParaRPr>
          </a:p>
          <a:p>
            <a:pPr marL="630238" marR="117475" lvl="1" indent="-230188" algn="just">
              <a:buChar char="•"/>
              <a:tabLst>
                <a:tab pos="230188" algn="l"/>
              </a:tabLst>
            </a:pPr>
            <a:r>
              <a:rPr lang="en-US" sz="1600" spc="-5" dirty="0">
                <a:cs typeface="Arial"/>
              </a:rPr>
              <a:t>Voters (present</a:t>
            </a:r>
            <a:r>
              <a:rPr lang="en-US" sz="1600" spc="-5" dirty="0" smtClean="0">
                <a:cs typeface="Arial"/>
              </a:rPr>
              <a:t>):  14</a:t>
            </a:r>
            <a:endParaRPr lang="en-US" sz="1600" spc="-5" dirty="0">
              <a:solidFill>
                <a:srgbClr val="FF0000"/>
              </a:solidFill>
              <a:cs typeface="Arial"/>
            </a:endParaRPr>
          </a:p>
          <a:p>
            <a:pPr marL="630238" marR="117475" lvl="1" indent="-230188" algn="just">
              <a:buChar char="•"/>
              <a:tabLst>
                <a:tab pos="230188" algn="l"/>
              </a:tabLst>
            </a:pPr>
            <a:r>
              <a:rPr lang="en-US" sz="1600" spc="-5" dirty="0">
                <a:cs typeface="Arial"/>
              </a:rPr>
              <a:t>Result</a:t>
            </a:r>
            <a:r>
              <a:rPr lang="en-US" sz="1600" spc="-5" dirty="0" smtClean="0">
                <a:cs typeface="Arial"/>
              </a:rPr>
              <a:t>:  Approved (9 Yes, 0 No, 3 Abstain, 2 Do not vote)</a:t>
            </a:r>
          </a:p>
          <a:p>
            <a:pPr marL="630238" marR="117475" lvl="1" indent="-230188" algn="just">
              <a:buChar char="•"/>
              <a:tabLst>
                <a:tab pos="230188" algn="l"/>
              </a:tabLst>
            </a:pPr>
            <a:r>
              <a:rPr lang="en-US" sz="1600" spc="-5" dirty="0" smtClean="0">
                <a:solidFill>
                  <a:schemeClr val="tx1"/>
                </a:solidFill>
                <a:cs typeface="Arial"/>
              </a:rPr>
              <a:t>Note:  Chair did not vote.</a:t>
            </a:r>
            <a:endParaRPr lang="en-US" sz="1600" spc="-5" dirty="0">
              <a:solidFill>
                <a:schemeClr val="tx1"/>
              </a:solidFill>
              <a:cs typeface="Arial"/>
            </a:endParaRPr>
          </a:p>
          <a:p>
            <a:pPr marL="400050" marR="117475" lvl="1" indent="0" algn="just">
              <a:tabLst>
                <a:tab pos="230188" algn="l"/>
              </a:tabLst>
            </a:pPr>
            <a:endParaRPr lang="en-US" sz="1400" kern="0" spc="-5" dirty="0" smtClean="0">
              <a:latin typeface="+mj-lt"/>
              <a:cs typeface="Arial"/>
            </a:endParaRPr>
          </a:p>
          <a:p>
            <a:pPr marL="630238" marR="117475" lvl="1" indent="-230188" algn="just">
              <a:buFont typeface="Times New Roman" pitchFamily="16" charset="0"/>
              <a:buChar char="•"/>
              <a:tabLst>
                <a:tab pos="230188" algn="l"/>
              </a:tabLst>
            </a:pPr>
            <a:endParaRPr lang="en-US" sz="1600" kern="0" spc="-5" dirty="0" smtClean="0">
              <a:latin typeface="+mj-lt"/>
              <a:cs typeface="Arial"/>
            </a:endParaRPr>
          </a:p>
          <a:p>
            <a:pPr marL="400050" marR="117475" lvl="1" indent="0" algn="just">
              <a:tabLst>
                <a:tab pos="230188" algn="l"/>
              </a:tabLst>
            </a:pPr>
            <a:endParaRPr lang="en-US" sz="1600" kern="0" spc="-5" dirty="0" smtClean="0">
              <a:solidFill>
                <a:srgbClr val="FF0000"/>
              </a:solidFill>
              <a:latin typeface="+mj-lt"/>
              <a:cs typeface="Arial"/>
            </a:endParaRPr>
          </a:p>
          <a:p>
            <a:pPr marL="630238" marR="117475" lvl="1" indent="-230188" algn="just">
              <a:buFont typeface="Times New Roman" pitchFamily="16" charset="0"/>
              <a:buChar char="•"/>
              <a:tabLst>
                <a:tab pos="230188" algn="l"/>
              </a:tabLst>
            </a:pPr>
            <a:endParaRPr lang="en-US" sz="1600" kern="0" spc="-5" dirty="0" smtClean="0">
              <a:latin typeface="Arial"/>
              <a:cs typeface="Arial"/>
            </a:endParaRPr>
          </a:p>
          <a:p>
            <a:pPr marL="230188" marR="117475" indent="-230188" algn="just">
              <a:buFont typeface="Times New Roman" pitchFamily="16" charset="0"/>
              <a:buChar char="•"/>
              <a:tabLst>
                <a:tab pos="230188" algn="l"/>
              </a:tabLst>
            </a:pPr>
            <a:endParaRPr lang="en-US" sz="1800" kern="0" dirty="0">
              <a:latin typeface="Arial" panose="020B0604020202020204" pitchFamily="34" charset="0"/>
              <a:cs typeface="Arial" panose="020B0604020202020204" pitchFamily="34" charset="0"/>
            </a:endParaRPr>
          </a:p>
        </p:txBody>
      </p:sp>
      <p:sp>
        <p:nvSpPr>
          <p:cNvPr id="7" name="Date Placeholder 1"/>
          <p:cNvSpPr>
            <a:spLocks noGrp="1"/>
          </p:cNvSpPr>
          <p:nvPr>
            <p:ph type="dt" idx="15"/>
          </p:nvPr>
        </p:nvSpPr>
        <p:spPr>
          <a:xfrm>
            <a:off x="914400" y="336550"/>
            <a:ext cx="3048000" cy="273050"/>
          </a:xfrm>
        </p:spPr>
        <p:txBody>
          <a:bodyPr/>
          <a:lstStyle/>
          <a:p>
            <a:r>
              <a:rPr lang="en-US" dirty="0" smtClean="0"/>
              <a:t>August 2022</a:t>
            </a:r>
            <a:endParaRPr lang="en-GB" dirty="0"/>
          </a:p>
        </p:txBody>
      </p:sp>
      <p:sp>
        <p:nvSpPr>
          <p:cNvPr id="10"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Discussion and motion:  45 GHz for license exempt (2)</a:t>
            </a:r>
            <a:endParaRPr lang="en-US" sz="2800" dirty="0">
              <a:solidFill>
                <a:srgbClr val="0070C0"/>
              </a:solidFill>
            </a:endParaRPr>
          </a:p>
        </p:txBody>
      </p:sp>
    </p:spTree>
    <p:extLst>
      <p:ext uri="{BB962C8B-B14F-4D97-AF65-F5344CB8AC3E}">
        <p14:creationId xmlns:p14="http://schemas.microsoft.com/office/powerpoint/2010/main" val="263858391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14</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smtClean="0"/>
              <a:t>August 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a:t>
            </a:r>
            <a:r>
              <a:rPr lang="en-US" sz="2800" dirty="0" smtClean="0">
                <a:solidFill>
                  <a:srgbClr val="0070C0"/>
                </a:solidFill>
              </a:rPr>
              <a:t>items (1)</a:t>
            </a:r>
            <a:endParaRPr lang="en-US" sz="2800" dirty="0">
              <a:solidFill>
                <a:srgbClr val="0070C0"/>
              </a:solidFill>
            </a:endParaRPr>
          </a:p>
        </p:txBody>
      </p:sp>
      <p:sp>
        <p:nvSpPr>
          <p:cNvPr id="10" name="Content Placeholder 2"/>
          <p:cNvSpPr>
            <a:spLocks noGrp="1"/>
          </p:cNvSpPr>
          <p:nvPr>
            <p:ph idx="1"/>
          </p:nvPr>
        </p:nvSpPr>
        <p:spPr>
          <a:xfrm>
            <a:off x="914400" y="1524000"/>
            <a:ext cx="10475384" cy="4800600"/>
          </a:xfrm>
        </p:spPr>
        <p:txBody>
          <a:bodyPr/>
          <a:lstStyle/>
          <a:p>
            <a:pPr marL="230188" marR="117475" indent="-230188" algn="just">
              <a:buFont typeface="Times New Roman" pitchFamily="16" charset="0"/>
              <a:buChar char="•"/>
              <a:tabLst>
                <a:tab pos="230188" algn="l"/>
              </a:tabLst>
            </a:pPr>
            <a:r>
              <a:rPr lang="en-US" sz="1800" spc="-5" dirty="0" smtClean="0">
                <a:latin typeface="+mj-lt"/>
                <a:cs typeface="Arial"/>
              </a:rPr>
              <a:t>EU</a:t>
            </a:r>
            <a:endParaRPr lang="en-US" sz="1800" spc="-5" dirty="0">
              <a:latin typeface="+mj-lt"/>
              <a:cs typeface="Arial"/>
            </a:endParaRPr>
          </a:p>
          <a:p>
            <a:pPr marL="630238" marR="117475" lvl="1" indent="-230188" algn="just">
              <a:buClrTx/>
              <a:buFont typeface="Times New Roman" pitchFamily="16" charset="0"/>
              <a:buChar char="•"/>
              <a:tabLst>
                <a:tab pos="230188" algn="l"/>
              </a:tabLst>
            </a:pPr>
            <a:r>
              <a:rPr lang="en-US" sz="1800" spc="-5" dirty="0" smtClean="0">
                <a:cs typeface="Arial"/>
              </a:rPr>
              <a:t>ETSI BRAN</a:t>
            </a:r>
            <a:endParaRPr lang="en-US" sz="1600" spc="-5" dirty="0" smtClean="0">
              <a:cs typeface="Arial"/>
            </a:endParaRPr>
          </a:p>
          <a:p>
            <a:pPr marL="1030288" marR="117475" lvl="2" indent="-230188">
              <a:buClrTx/>
              <a:buFont typeface="Times New Roman" pitchFamily="16" charset="0"/>
              <a:buChar char="•"/>
              <a:tabLst>
                <a:tab pos="230188" algn="l"/>
              </a:tabLst>
            </a:pPr>
            <a:r>
              <a:rPr lang="en-US" sz="1400" kern="1200" dirty="0" smtClean="0">
                <a:latin typeface="+mj-lt"/>
                <a:hlinkClick r:id="rId3"/>
              </a:rPr>
              <a:t>Ad </a:t>
            </a:r>
            <a:r>
              <a:rPr lang="en-US" sz="1400" kern="1200" dirty="0">
                <a:latin typeface="+mj-lt"/>
                <a:hlinkClick r:id="rId3"/>
              </a:rPr>
              <a:t>hoc meeting #114c, EN 301 </a:t>
            </a:r>
            <a:r>
              <a:rPr lang="en-US" sz="1400" kern="1200" dirty="0" smtClean="0">
                <a:latin typeface="+mj-lt"/>
                <a:hlinkClick r:id="rId3"/>
              </a:rPr>
              <a:t>893</a:t>
            </a:r>
            <a:r>
              <a:rPr lang="en-US" sz="1400" dirty="0">
                <a:latin typeface="+mj-lt"/>
              </a:rPr>
              <a:t/>
            </a:r>
            <a:br>
              <a:rPr lang="en-US" sz="1400" dirty="0">
                <a:latin typeface="+mj-lt"/>
              </a:rPr>
            </a:br>
            <a:r>
              <a:rPr lang="en-US" sz="1400" kern="1200" dirty="0">
                <a:latin typeface="+mj-lt"/>
              </a:rPr>
              <a:t>2022-08-30T08:00+02:00 until </a:t>
            </a:r>
            <a:r>
              <a:rPr lang="en-US" sz="1400" kern="1200" dirty="0" smtClean="0">
                <a:latin typeface="+mj-lt"/>
              </a:rPr>
              <a:t>2022-08-30T12:30+02:00</a:t>
            </a:r>
            <a:endParaRPr lang="en-US" sz="1400" dirty="0" smtClean="0">
              <a:latin typeface="+mj-lt"/>
            </a:endParaRPr>
          </a:p>
          <a:p>
            <a:pPr marL="1030288" marR="117475" lvl="2" indent="-230188">
              <a:buClrTx/>
              <a:buFont typeface="Times New Roman" pitchFamily="16" charset="0"/>
              <a:buChar char="•"/>
              <a:tabLst>
                <a:tab pos="230188" algn="l"/>
              </a:tabLst>
            </a:pPr>
            <a:r>
              <a:rPr lang="en-US" sz="1400" kern="1200" dirty="0" smtClean="0">
                <a:latin typeface="+mj-lt"/>
                <a:hlinkClick r:id="rId4"/>
              </a:rPr>
              <a:t>Ad </a:t>
            </a:r>
            <a:r>
              <a:rPr lang="en-US" sz="1400" kern="1200" dirty="0">
                <a:latin typeface="+mj-lt"/>
                <a:hlinkClick r:id="rId4"/>
              </a:rPr>
              <a:t>hoc meeting #114d, EN 301 </a:t>
            </a:r>
            <a:r>
              <a:rPr lang="en-US" sz="1400" kern="1200" dirty="0" smtClean="0">
                <a:latin typeface="+mj-lt"/>
                <a:hlinkClick r:id="rId4"/>
              </a:rPr>
              <a:t>893</a:t>
            </a:r>
            <a:r>
              <a:rPr lang="en-US" sz="1400" dirty="0">
                <a:latin typeface="+mj-lt"/>
              </a:rPr>
              <a:t/>
            </a:r>
            <a:br>
              <a:rPr lang="en-US" sz="1400" dirty="0">
                <a:latin typeface="+mj-lt"/>
              </a:rPr>
            </a:br>
            <a:r>
              <a:rPr lang="en-US" sz="1400" kern="1200" dirty="0">
                <a:latin typeface="+mj-lt"/>
              </a:rPr>
              <a:t>2022-09-01T16:00+02:00 until </a:t>
            </a:r>
            <a:r>
              <a:rPr lang="en-US" sz="1400" kern="1200" dirty="0" smtClean="0">
                <a:latin typeface="+mj-lt"/>
              </a:rPr>
              <a:t>2022-09-01T20:30+02:00</a:t>
            </a:r>
            <a:endParaRPr lang="en-US" sz="1400" spc="-5" dirty="0" smtClean="0">
              <a:latin typeface="+mj-lt"/>
              <a:cs typeface="Arial"/>
            </a:endParaRPr>
          </a:p>
          <a:p>
            <a:pPr marL="630238" marR="117475" lvl="1" indent="-230188" algn="just">
              <a:buClrTx/>
              <a:buFont typeface="Times New Roman" pitchFamily="16" charset="0"/>
              <a:buChar char="•"/>
              <a:tabLst>
                <a:tab pos="230188" algn="l"/>
              </a:tabLst>
            </a:pPr>
            <a:r>
              <a:rPr lang="en-US" sz="1800" spc="-5" dirty="0" smtClean="0">
                <a:cs typeface="Arial"/>
              </a:rPr>
              <a:t>CEPT</a:t>
            </a:r>
          </a:p>
          <a:p>
            <a:pPr marL="630238" marR="117475" lvl="1" indent="-230188" algn="just">
              <a:buClrTx/>
              <a:buFont typeface="Times New Roman" pitchFamily="16" charset="0"/>
              <a:buChar char="•"/>
              <a:tabLst>
                <a:tab pos="230188" algn="l"/>
              </a:tabLst>
            </a:pPr>
            <a:r>
              <a:rPr lang="en-US" sz="1800" spc="-5" dirty="0" smtClean="0">
                <a:solidFill>
                  <a:schemeClr val="tx1"/>
                </a:solidFill>
                <a:latin typeface="+mj-lt"/>
                <a:cs typeface="Arial"/>
              </a:rPr>
              <a:t>UK </a:t>
            </a:r>
            <a:r>
              <a:rPr lang="en-US" sz="1800" spc="-5" dirty="0" err="1" smtClean="0">
                <a:solidFill>
                  <a:schemeClr val="tx1"/>
                </a:solidFill>
                <a:latin typeface="+mj-lt"/>
                <a:cs typeface="Arial"/>
              </a:rPr>
              <a:t>Ofcom</a:t>
            </a:r>
            <a:endParaRPr lang="en-US" sz="1800" spc="-5" dirty="0" smtClean="0">
              <a:solidFill>
                <a:schemeClr val="tx1"/>
              </a:solidFill>
              <a:latin typeface="+mj-lt"/>
              <a:cs typeface="Arial"/>
            </a:endParaRPr>
          </a:p>
          <a:p>
            <a:pPr marL="630238" marR="117475" lvl="1" indent="-230188" algn="just">
              <a:buClrTx/>
              <a:buFont typeface="Times New Roman" pitchFamily="16" charset="0"/>
              <a:buChar char="•"/>
              <a:tabLst>
                <a:tab pos="230188" algn="l"/>
              </a:tabLst>
            </a:pPr>
            <a:r>
              <a:rPr lang="en-US" sz="1800" spc="-5" dirty="0" smtClean="0">
                <a:solidFill>
                  <a:schemeClr val="tx1"/>
                </a:solidFill>
                <a:latin typeface="+mj-lt"/>
                <a:cs typeface="Arial"/>
              </a:rPr>
              <a:t>Other countries/regions</a:t>
            </a:r>
          </a:p>
          <a:p>
            <a:pPr marL="630238" marR="117475" lvl="1" indent="-230188" algn="just">
              <a:buClr>
                <a:srgbClr val="FF0000"/>
              </a:buClr>
              <a:buFont typeface="Times New Roman" pitchFamily="16" charset="0"/>
              <a:buChar char="•"/>
              <a:tabLst>
                <a:tab pos="230188" algn="l"/>
              </a:tabLst>
            </a:pPr>
            <a:endParaRPr lang="en-US" sz="1800" spc="-5" dirty="0" smtClean="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smtClean="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18798724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15</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smtClean="0"/>
              <a:t>August 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a:t>
            </a:r>
            <a:r>
              <a:rPr lang="en-US" sz="2800" dirty="0" smtClean="0">
                <a:solidFill>
                  <a:srgbClr val="0070C0"/>
                </a:solidFill>
              </a:rPr>
              <a:t>items (2)</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smtClean="0">
                <a:latin typeface="+mj-lt"/>
                <a:cs typeface="Arial"/>
              </a:rPr>
              <a:t>Americas</a:t>
            </a:r>
            <a:endParaRPr lang="en-US" sz="1800" spc="-5" dirty="0">
              <a:latin typeface="+mj-lt"/>
              <a:cs typeface="Arial"/>
            </a:endParaRPr>
          </a:p>
          <a:p>
            <a:pPr marL="630238" marR="117475" lvl="1" indent="-230188" algn="just">
              <a:buClrTx/>
              <a:buFont typeface="Times New Roman" pitchFamily="16" charset="0"/>
              <a:buChar char="•"/>
              <a:tabLst>
                <a:tab pos="230188" algn="l"/>
              </a:tabLst>
            </a:pPr>
            <a:r>
              <a:rPr lang="en-US" sz="1800" spc="-5" dirty="0" smtClean="0">
                <a:solidFill>
                  <a:schemeClr val="tx1"/>
                </a:solidFill>
                <a:cs typeface="Arial"/>
              </a:rPr>
              <a:t>USA FCC</a:t>
            </a:r>
          </a:p>
          <a:p>
            <a:pPr marL="1030288" marR="117475" lvl="2" indent="-230188" algn="just">
              <a:buClrTx/>
              <a:buFont typeface="Times New Roman" pitchFamily="16" charset="0"/>
              <a:buChar char="•"/>
              <a:tabLst>
                <a:tab pos="230188" algn="l"/>
              </a:tabLst>
            </a:pPr>
            <a:r>
              <a:rPr lang="en-US" sz="1600" dirty="0" smtClean="0"/>
              <a:t>The August 2022 Open Commission Meeting was </a:t>
            </a:r>
            <a:r>
              <a:rPr lang="en-US" sz="1600" dirty="0" smtClean="0">
                <a:hlinkClick r:id="rId3"/>
              </a:rPr>
              <a:t>held</a:t>
            </a:r>
            <a:r>
              <a:rPr lang="en-US" sz="1600" dirty="0" smtClean="0"/>
              <a:t> at 10:30am ET on 5 August 2022.</a:t>
            </a:r>
          </a:p>
          <a:p>
            <a:pPr marL="1030288" marR="117475" lvl="2" indent="-230188" algn="just">
              <a:buClrTx/>
              <a:buFont typeface="Times New Roman" pitchFamily="16" charset="0"/>
              <a:buChar char="•"/>
              <a:tabLst>
                <a:tab pos="230188" algn="l"/>
              </a:tabLst>
            </a:pPr>
            <a:r>
              <a:rPr lang="en-US" sz="1600" dirty="0" smtClean="0"/>
              <a:t>The September Open Commission Meeting is </a:t>
            </a:r>
            <a:r>
              <a:rPr lang="en-US" sz="1600" dirty="0" smtClean="0">
                <a:hlinkClick r:id="rId4"/>
              </a:rPr>
              <a:t>scheduled</a:t>
            </a:r>
            <a:r>
              <a:rPr lang="en-US" sz="1600" dirty="0" smtClean="0"/>
              <a:t> at 10:30am ET on 29 September 2022.</a:t>
            </a:r>
          </a:p>
          <a:p>
            <a:pPr marL="1030288" marR="117475" lvl="2" indent="-230188" algn="just">
              <a:buClrTx/>
              <a:buFont typeface="Times New Roman" pitchFamily="16" charset="0"/>
              <a:buChar char="•"/>
              <a:tabLst>
                <a:tab pos="230188" algn="l"/>
              </a:tabLst>
            </a:pPr>
            <a:r>
              <a:rPr lang="en-US" sz="1600" dirty="0" smtClean="0"/>
              <a:t>FCC AFC proceeding 21-352</a:t>
            </a:r>
          </a:p>
          <a:p>
            <a:pPr marL="1487488" marR="117475" lvl="3" indent="-230188" algn="just">
              <a:buClrTx/>
              <a:buFont typeface="Times New Roman" pitchFamily="16" charset="0"/>
              <a:buChar char="•"/>
              <a:tabLst>
                <a:tab pos="230188" algn="l"/>
              </a:tabLst>
            </a:pPr>
            <a:r>
              <a:rPr lang="en-US" sz="1400" dirty="0" smtClean="0">
                <a:hlinkClick r:id="rId5"/>
              </a:rPr>
              <a:t>https://www.fcc.gov/ecfs/search/search-filings/results?q=(proceedings.name:(%2221-352%22))</a:t>
            </a:r>
            <a:r>
              <a:rPr lang="en-US" sz="1400" dirty="0" smtClean="0"/>
              <a:t> </a:t>
            </a:r>
          </a:p>
          <a:p>
            <a:pPr marL="630238" marR="117475" lvl="1" indent="-230188" algn="just">
              <a:buClrTx/>
              <a:buFont typeface="Times New Roman" pitchFamily="16" charset="0"/>
              <a:buChar char="•"/>
              <a:tabLst>
                <a:tab pos="230188" algn="l"/>
              </a:tabLst>
            </a:pPr>
            <a:r>
              <a:rPr lang="en-US" sz="1800" spc="-5" dirty="0" smtClean="0">
                <a:solidFill>
                  <a:schemeClr val="tx1"/>
                </a:solidFill>
                <a:cs typeface="Arial"/>
              </a:rPr>
              <a:t>Canada ISED and Canada RABC</a:t>
            </a:r>
          </a:p>
          <a:p>
            <a:pPr marL="630238" marR="117475" lvl="1" indent="-230188" algn="just">
              <a:buClrTx/>
              <a:buFont typeface="Times New Roman" pitchFamily="16" charset="0"/>
              <a:buChar char="•"/>
              <a:tabLst>
                <a:tab pos="230188" algn="l"/>
              </a:tabLst>
            </a:pPr>
            <a:r>
              <a:rPr lang="en-US" sz="1800" spc="-5" dirty="0" smtClean="0">
                <a:solidFill>
                  <a:schemeClr val="tx1"/>
                </a:solidFill>
                <a:cs typeface="Arial"/>
              </a:rPr>
              <a:t>Other countries/regions</a:t>
            </a:r>
            <a:endParaRPr lang="en-US" sz="180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smtClean="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6"/>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84112371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16</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a:t>
            </a:r>
            <a:r>
              <a:rPr lang="en-US" sz="2800" dirty="0" smtClean="0">
                <a:solidFill>
                  <a:srgbClr val="0070C0"/>
                </a:solidFill>
              </a:rPr>
              <a:t>items (3)</a:t>
            </a:r>
            <a:endParaRPr lang="en-US" sz="2800" dirty="0">
              <a:solidFill>
                <a:srgbClr val="0070C0"/>
              </a:solidFill>
            </a:endParaRPr>
          </a:p>
        </p:txBody>
      </p:sp>
      <p:sp>
        <p:nvSpPr>
          <p:cNvPr id="10" name="Content Placeholder 2"/>
          <p:cNvSpPr>
            <a:spLocks noGrp="1"/>
          </p:cNvSpPr>
          <p:nvPr>
            <p:ph idx="1"/>
          </p:nvPr>
        </p:nvSpPr>
        <p:spPr>
          <a:xfrm>
            <a:off x="914400" y="1524000"/>
            <a:ext cx="10475384" cy="4928587"/>
          </a:xfrm>
        </p:spPr>
        <p:txBody>
          <a:bodyPr/>
          <a:lstStyle/>
          <a:p>
            <a:pPr marL="230188" marR="117475" indent="-230188" algn="just">
              <a:buFont typeface="Times New Roman" pitchFamily="16" charset="0"/>
              <a:buChar char="•"/>
              <a:tabLst>
                <a:tab pos="230188" algn="l"/>
              </a:tabLst>
            </a:pPr>
            <a:r>
              <a:rPr lang="en-US" sz="1800" spc="-5" dirty="0" smtClean="0">
                <a:latin typeface="+mj-lt"/>
                <a:cs typeface="Arial"/>
              </a:rPr>
              <a:t>Asia Pacific</a:t>
            </a:r>
            <a:endParaRPr lang="en-US" sz="1800" spc="-5" dirty="0">
              <a:latin typeface="+mj-lt"/>
              <a:cs typeface="Arial"/>
            </a:endParaRPr>
          </a:p>
          <a:p>
            <a:pPr marL="630238" marR="117475" lvl="1" indent="-230188" algn="just">
              <a:buClrTx/>
              <a:buFont typeface="Times New Roman" pitchFamily="16" charset="0"/>
              <a:buChar char="•"/>
              <a:tabLst>
                <a:tab pos="230188" algn="l"/>
              </a:tabLst>
            </a:pPr>
            <a:r>
              <a:rPr lang="en-US" sz="1800" spc="-5" dirty="0" smtClean="0">
                <a:solidFill>
                  <a:schemeClr val="tx1"/>
                </a:solidFill>
                <a:latin typeface="+mj-lt"/>
                <a:cs typeface="Arial"/>
              </a:rPr>
              <a:t>APT</a:t>
            </a:r>
          </a:p>
          <a:p>
            <a:pPr marL="1030288" marR="117475" lvl="2" indent="-230188" algn="just">
              <a:buClrTx/>
              <a:buFont typeface="Times New Roman" pitchFamily="16" charset="0"/>
              <a:buChar char="•"/>
              <a:tabLst>
                <a:tab pos="230188" algn="l"/>
              </a:tabLst>
            </a:pPr>
            <a:r>
              <a:rPr lang="en-US" sz="1600" dirty="0" smtClean="0"/>
              <a:t>Future meetings of interest:</a:t>
            </a:r>
          </a:p>
          <a:p>
            <a:pPr marL="1487488" marR="117475" lvl="3" indent="-230188" algn="just">
              <a:buClrTx/>
              <a:buFont typeface="Times New Roman" pitchFamily="16" charset="0"/>
              <a:buChar char="•"/>
              <a:tabLst>
                <a:tab pos="230188" algn="l"/>
              </a:tabLst>
            </a:pPr>
            <a:r>
              <a:rPr lang="en-US" sz="1400" dirty="0" smtClean="0"/>
              <a:t>The </a:t>
            </a:r>
            <a:r>
              <a:rPr lang="en-US" sz="1400" dirty="0"/>
              <a:t>4th Meeting of the APT Conference Preparatory Group for WRC-23 (APG23-4) </a:t>
            </a:r>
            <a:r>
              <a:rPr lang="en-US" sz="1400" dirty="0" smtClean="0"/>
              <a:t>is </a:t>
            </a:r>
            <a:r>
              <a:rPr lang="en-US" sz="1400" dirty="0" smtClean="0">
                <a:hlinkClick r:id="rId3"/>
              </a:rPr>
              <a:t>scheduled</a:t>
            </a:r>
            <a:r>
              <a:rPr lang="en-US" sz="1400" dirty="0" smtClean="0"/>
              <a:t> as a hybrid event from 15 to 20 August 2022, in Bangkok, Thailand.</a:t>
            </a:r>
          </a:p>
          <a:p>
            <a:pPr marL="1487488" marR="117475" lvl="3" indent="-230188" algn="just">
              <a:buClrTx/>
              <a:buFont typeface="Times New Roman" pitchFamily="16" charset="0"/>
              <a:buChar char="•"/>
              <a:tabLst>
                <a:tab pos="230188" algn="l"/>
              </a:tabLst>
            </a:pPr>
            <a:r>
              <a:rPr lang="en-US" sz="1400" dirty="0"/>
              <a:t>The 30th Meeting of APT Wireless Group (AWG-30</a:t>
            </a:r>
            <a:r>
              <a:rPr lang="en-US" sz="1400" dirty="0" smtClean="0"/>
              <a:t>) is </a:t>
            </a:r>
            <a:r>
              <a:rPr lang="en-US" sz="1400" dirty="0" smtClean="0">
                <a:hlinkClick r:id="rId4"/>
              </a:rPr>
              <a:t>scheduled</a:t>
            </a:r>
            <a:r>
              <a:rPr lang="en-US" sz="1400" dirty="0" smtClean="0"/>
              <a:t> as a hybrid event from 5 to 9 September 2022, in Bangkok, Thailand.</a:t>
            </a:r>
          </a:p>
          <a:p>
            <a:pPr marL="630238" marR="117475" lvl="1" indent="-230188" algn="just">
              <a:buClrTx/>
              <a:buFont typeface="Times New Roman" pitchFamily="16" charset="0"/>
              <a:buChar char="•"/>
              <a:tabLst>
                <a:tab pos="230188" algn="l"/>
              </a:tabLst>
            </a:pPr>
            <a:r>
              <a:rPr lang="en-US" sz="1800" dirty="0" smtClean="0">
                <a:solidFill>
                  <a:schemeClr val="tx1"/>
                </a:solidFill>
              </a:rPr>
              <a:t>Other countries/regions</a:t>
            </a:r>
          </a:p>
          <a:p>
            <a:pPr marL="1030288" marR="117475" lvl="2" indent="-230188" algn="just">
              <a:buClrTx/>
              <a:buFont typeface="Times New Roman" pitchFamily="16" charset="0"/>
              <a:buChar char="•"/>
              <a:tabLst>
                <a:tab pos="230188" algn="l"/>
              </a:tabLst>
            </a:pPr>
            <a:r>
              <a:rPr lang="en-US" sz="1600" dirty="0" smtClean="0">
                <a:solidFill>
                  <a:schemeClr val="tx1"/>
                </a:solidFill>
              </a:rPr>
              <a:t>Japan MIC</a:t>
            </a:r>
          </a:p>
          <a:p>
            <a:pPr marL="1487488" marR="117475" lvl="3" indent="-230188" algn="just">
              <a:buClrTx/>
              <a:buFont typeface="Times New Roman" pitchFamily="16" charset="0"/>
              <a:buChar char="•"/>
              <a:tabLst>
                <a:tab pos="230188" algn="l"/>
              </a:tabLst>
            </a:pPr>
            <a:r>
              <a:rPr lang="en-US" sz="1400" dirty="0" smtClean="0">
                <a:solidFill>
                  <a:schemeClr val="tx1"/>
                </a:solidFill>
              </a:rPr>
              <a:t>Re the recent consultation “</a:t>
            </a:r>
            <a:r>
              <a:rPr lang="en-GB" sz="1400" u="sng" dirty="0">
                <a:hlinkClick r:id="rId5"/>
              </a:rPr>
              <a:t>Call for opinions on Japan’s approach to WRC 23 (draft</a:t>
            </a:r>
            <a:r>
              <a:rPr lang="en-GB" sz="1400" u="sng" dirty="0" smtClean="0">
                <a:hlinkClick r:id="rId5"/>
              </a:rPr>
              <a:t>)</a:t>
            </a:r>
            <a:r>
              <a:rPr lang="en-US" sz="1400" dirty="0" smtClean="0"/>
              <a:t>”, Japan </a:t>
            </a:r>
            <a:r>
              <a:rPr lang="en-US" sz="1400" dirty="0"/>
              <a:t>MIC posted the received comments </a:t>
            </a:r>
            <a:r>
              <a:rPr lang="en-US" sz="1400" dirty="0">
                <a:hlinkClick r:id="rId6"/>
              </a:rPr>
              <a:t>online</a:t>
            </a:r>
            <a:r>
              <a:rPr lang="en-US" sz="1400" dirty="0"/>
              <a:t> and their </a:t>
            </a:r>
            <a:r>
              <a:rPr lang="en-US" sz="1400" dirty="0">
                <a:hlinkClick r:id="rId7"/>
              </a:rPr>
              <a:t>latest positions</a:t>
            </a:r>
            <a:r>
              <a:rPr lang="en-US" sz="1400" dirty="0"/>
              <a:t> of various agenda items (including 7025 to 7125 MHz globally and 6425 to 7025 MHz for Region 1</a:t>
            </a:r>
            <a:r>
              <a:rPr lang="en-US" sz="1400" dirty="0" smtClean="0"/>
              <a:t>) on 5 August 2022.</a:t>
            </a:r>
            <a:r>
              <a:rPr lang="en-US" sz="1400" dirty="0"/>
              <a:t> </a:t>
            </a:r>
            <a:endParaRPr lang="en-US" sz="1400" dirty="0" smtClean="0">
              <a:solidFill>
                <a:schemeClr val="tx1"/>
              </a:solidFill>
            </a:endParaRPr>
          </a:p>
          <a:p>
            <a:pPr marL="1487488" marR="117475" lvl="3" indent="-230188" algn="just">
              <a:buClrTx/>
              <a:buFont typeface="Times New Roman" pitchFamily="16" charset="0"/>
              <a:buChar char="•"/>
              <a:tabLst>
                <a:tab pos="230188" algn="l"/>
              </a:tabLst>
            </a:pPr>
            <a:endParaRPr lang="en-US" dirty="0">
              <a:solidFill>
                <a:schemeClr val="tx1"/>
              </a:solidFill>
            </a:endParaRPr>
          </a:p>
          <a:p>
            <a:pPr marL="630238" marR="117475" lvl="1" indent="-230188" algn="just">
              <a:buClrTx/>
              <a:buFont typeface="Times New Roman" pitchFamily="16" charset="0"/>
              <a:buChar char="•"/>
              <a:tabLst>
                <a:tab pos="230188" algn="l"/>
              </a:tabLst>
            </a:pPr>
            <a:endParaRPr lang="en-US" sz="1800" dirty="0" smtClean="0">
              <a:solidFill>
                <a:schemeClr val="tx1"/>
              </a:solidFill>
            </a:endParaRPr>
          </a:p>
        </p:txBody>
      </p:sp>
      <p:pic>
        <p:nvPicPr>
          <p:cNvPr id="9" name="Picture 8"/>
          <p:cNvPicPr>
            <a:picLocks noChangeAspect="1"/>
          </p:cNvPicPr>
          <p:nvPr/>
        </p:nvPicPr>
        <p:blipFill>
          <a:blip r:embed="rId8"/>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smtClean="0"/>
              <a:t>August 2022</a:t>
            </a:r>
            <a:endParaRPr lang="en-GB" dirty="0"/>
          </a:p>
        </p:txBody>
      </p:sp>
    </p:spTree>
    <p:extLst>
      <p:ext uri="{BB962C8B-B14F-4D97-AF65-F5344CB8AC3E}">
        <p14:creationId xmlns:p14="http://schemas.microsoft.com/office/powerpoint/2010/main" val="34193829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17</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smtClean="0"/>
              <a:t>August 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a:t>
            </a:r>
            <a:r>
              <a:rPr lang="en-US" sz="2800" dirty="0" smtClean="0">
                <a:solidFill>
                  <a:srgbClr val="0070C0"/>
                </a:solidFill>
              </a:rPr>
              <a:t>items (4)</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smtClean="0">
                <a:solidFill>
                  <a:schemeClr val="tx1"/>
                </a:solidFill>
                <a:latin typeface="+mj-lt"/>
                <a:cs typeface="Arial"/>
              </a:rPr>
              <a:t>Other countries </a:t>
            </a:r>
            <a:r>
              <a:rPr lang="en-US" sz="1800" spc="-5" smtClean="0">
                <a:solidFill>
                  <a:schemeClr val="tx1"/>
                </a:solidFill>
                <a:latin typeface="+mj-lt"/>
                <a:cs typeface="Arial"/>
              </a:rPr>
              <a:t>and regions</a:t>
            </a:r>
          </a:p>
          <a:p>
            <a:pPr marL="230188" marR="117475" indent="-230188" algn="just">
              <a:buFont typeface="Times New Roman" pitchFamily="16" charset="0"/>
              <a:buChar char="•"/>
              <a:tabLst>
                <a:tab pos="230188" algn="l"/>
              </a:tabLst>
            </a:pPr>
            <a:r>
              <a:rPr lang="en-US" sz="1800" spc="-5" dirty="0" smtClean="0">
                <a:solidFill>
                  <a:schemeClr val="tx1"/>
                </a:solidFill>
                <a:latin typeface="+mj-lt"/>
                <a:cs typeface="Arial"/>
              </a:rPr>
              <a:t>ITU-R</a:t>
            </a:r>
            <a:endParaRPr lang="en-US" sz="1800" spc="-5" dirty="0">
              <a:solidFill>
                <a:schemeClr val="tx1"/>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46737864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18</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Meeting schedule:  next week</a:t>
            </a:r>
            <a:endParaRPr lang="en-US" sz="2800" dirty="0">
              <a:solidFill>
                <a:srgbClr val="0070C0"/>
              </a:solidFil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graphicFrame>
        <p:nvGraphicFramePr>
          <p:cNvPr id="4" name="Table 3"/>
          <p:cNvGraphicFramePr>
            <a:graphicFrameLocks noGrp="1"/>
          </p:cNvGraphicFramePr>
          <p:nvPr>
            <p:extLst>
              <p:ext uri="{D42A27DB-BD31-4B8C-83A1-F6EECF244321}">
                <p14:modId xmlns:p14="http://schemas.microsoft.com/office/powerpoint/2010/main" val="2585236945"/>
              </p:ext>
            </p:extLst>
          </p:nvPr>
        </p:nvGraphicFramePr>
        <p:xfrm>
          <a:off x="838200" y="1705690"/>
          <a:ext cx="10439401" cy="1468120"/>
        </p:xfrm>
        <a:graphic>
          <a:graphicData uri="http://schemas.openxmlformats.org/drawingml/2006/table">
            <a:tbl>
              <a:tblPr firstRow="1" bandRow="1">
                <a:tableStyleId>{21E4AEA4-8DFA-4A89-87EB-49C32662AFE0}</a:tableStyleId>
              </a:tblPr>
              <a:tblGrid>
                <a:gridCol w="3587764"/>
                <a:gridCol w="2769723"/>
                <a:gridCol w="4081914"/>
              </a:tblGrid>
              <a:tr h="370840">
                <a:tc>
                  <a:txBody>
                    <a:bodyPr/>
                    <a:lstStyle/>
                    <a:p>
                      <a:r>
                        <a:rPr lang="en-US" sz="1500" dirty="0" smtClean="0"/>
                        <a:t>Events</a:t>
                      </a:r>
                      <a:endParaRPr lang="en-US" sz="1500" dirty="0"/>
                    </a:p>
                  </a:txBody>
                  <a:tcPr/>
                </a:tc>
                <a:tc>
                  <a:txBody>
                    <a:bodyPr/>
                    <a:lstStyle/>
                    <a:p>
                      <a:r>
                        <a:rPr lang="en-US" sz="1500" dirty="0" smtClean="0"/>
                        <a:t>Date and time</a:t>
                      </a:r>
                      <a:endParaRPr lang="en-US" sz="1500" dirty="0"/>
                    </a:p>
                  </a:txBody>
                  <a:tcPr/>
                </a:tc>
                <a:tc>
                  <a:txBody>
                    <a:bodyPr/>
                    <a:lstStyle/>
                    <a:p>
                      <a:r>
                        <a:rPr lang="en-US" sz="1500" dirty="0" err="1" smtClean="0"/>
                        <a:t>Webex</a:t>
                      </a:r>
                      <a:r>
                        <a:rPr lang="en-US" sz="1500" dirty="0" smtClean="0"/>
                        <a:t>*</a:t>
                      </a:r>
                      <a:endParaRPr lang="en-US" sz="1500" dirty="0"/>
                    </a:p>
                  </a:txBody>
                  <a:tcPr/>
                </a:tc>
              </a:tr>
              <a:tr h="370840">
                <a:tc>
                  <a:txBody>
                    <a:bodyPr/>
                    <a:lstStyle/>
                    <a:p>
                      <a:r>
                        <a:rPr lang="en-US" sz="1500" dirty="0" smtClean="0"/>
                        <a:t>IEEE</a:t>
                      </a:r>
                      <a:r>
                        <a:rPr lang="en-US" sz="1500" baseline="0" dirty="0" smtClean="0"/>
                        <a:t> Statement Update on Spectrum (ISUS) ad-hoc</a:t>
                      </a:r>
                      <a:endParaRPr lang="en-US" sz="1500" dirty="0"/>
                    </a:p>
                  </a:txBody>
                  <a:tcPr/>
                </a:tc>
                <a:tc>
                  <a:txBody>
                    <a:bodyPr/>
                    <a:lstStyle/>
                    <a:p>
                      <a:r>
                        <a:rPr lang="en-US" sz="1500" dirty="0" smtClean="0"/>
                        <a:t>Monday, 15 August 2022,</a:t>
                      </a:r>
                    </a:p>
                    <a:p>
                      <a:r>
                        <a:rPr lang="en-US" sz="1500" dirty="0" smtClean="0"/>
                        <a:t>11:00am ET</a:t>
                      </a:r>
                      <a:r>
                        <a:rPr lang="en-US" sz="1500" baseline="0" dirty="0" smtClean="0"/>
                        <a:t> to 12:00pm ET</a:t>
                      </a:r>
                      <a:endParaRPr lang="en-US" sz="1500" dirty="0"/>
                    </a:p>
                  </a:txBody>
                  <a:tcPr/>
                </a:tc>
                <a:tc>
                  <a:txBody>
                    <a:bodyPr/>
                    <a:lstStyle/>
                    <a:p>
                      <a:r>
                        <a:rPr lang="en-US" sz="1500" b="0" i="0" kern="1200" dirty="0" smtClean="0">
                          <a:solidFill>
                            <a:schemeClr val="dk1"/>
                          </a:solidFill>
                          <a:effectLst/>
                          <a:latin typeface="+mn-lt"/>
                          <a:ea typeface="+mn-ea"/>
                          <a:cs typeface="+mn-cs"/>
                          <a:hlinkClick r:id="rId4"/>
                        </a:rPr>
                        <a:t>https://ieeesa.webex.com/ieeesa/j.php?MTID=mf9563fbcb7916d8f12293514ac3efd25</a:t>
                      </a:r>
                      <a:endParaRPr lang="en-US" sz="1500" dirty="0"/>
                    </a:p>
                  </a:txBody>
                  <a:tcPr/>
                </a:tc>
              </a:tr>
              <a:tr h="370840">
                <a:tc>
                  <a:txBody>
                    <a:bodyPr/>
                    <a:lstStyle/>
                    <a:p>
                      <a:r>
                        <a:rPr lang="en-US" sz="1500" dirty="0" smtClean="0"/>
                        <a:t>Weekly teleconference</a:t>
                      </a:r>
                      <a:endParaRPr lang="en-US" sz="1500" dirty="0"/>
                    </a:p>
                  </a:txBody>
                  <a:tcPr/>
                </a:tc>
                <a:tc>
                  <a:txBody>
                    <a:bodyPr/>
                    <a:lstStyle/>
                    <a:p>
                      <a:r>
                        <a:rPr lang="en-US" sz="1500" dirty="0" smtClean="0"/>
                        <a:t>Thursday, 18 August 2022,</a:t>
                      </a:r>
                    </a:p>
                    <a:p>
                      <a:r>
                        <a:rPr lang="en-US" sz="1500" dirty="0" smtClean="0"/>
                        <a:t>3:00pm ET to 3:55pm</a:t>
                      </a:r>
                      <a:r>
                        <a:rPr lang="en-US" sz="1500" baseline="0" dirty="0" smtClean="0"/>
                        <a:t> ET</a:t>
                      </a:r>
                      <a:endParaRPr lang="en-US" sz="1500" dirty="0"/>
                    </a:p>
                  </a:txBody>
                  <a:tcPr/>
                </a:tc>
                <a:tc>
                  <a:txBody>
                    <a:bodyPr/>
                    <a:lstStyle/>
                    <a:p>
                      <a:r>
                        <a:rPr lang="en-US" sz="1500" b="0" i="0" kern="1200" dirty="0" smtClean="0">
                          <a:solidFill>
                            <a:schemeClr val="dk1"/>
                          </a:solidFill>
                          <a:effectLst/>
                          <a:latin typeface="+mn-lt"/>
                          <a:ea typeface="+mn-ea"/>
                          <a:cs typeface="+mn-cs"/>
                          <a:hlinkClick r:id="rId5"/>
                        </a:rPr>
                        <a:t>https://ieeesa.webex.com/ieeesa/j.php?MTID=m26c23a4b9ba5ccb1f68348f9562860c8</a:t>
                      </a:r>
                      <a:r>
                        <a:rPr lang="en-US" sz="1500" b="0" i="0" kern="1200" dirty="0" smtClean="0">
                          <a:solidFill>
                            <a:schemeClr val="dk1"/>
                          </a:solidFill>
                          <a:effectLst/>
                          <a:latin typeface="+mn-lt"/>
                          <a:ea typeface="+mn-ea"/>
                          <a:cs typeface="+mn-cs"/>
                        </a:rPr>
                        <a:t> </a:t>
                      </a:r>
                      <a:endParaRPr lang="en-US" sz="1500" dirty="0"/>
                    </a:p>
                  </a:txBody>
                  <a:tcPr/>
                </a:tc>
              </a:tr>
            </a:tbl>
          </a:graphicData>
        </a:graphic>
      </p:graphicFrame>
      <p:sp>
        <p:nvSpPr>
          <p:cNvPr id="5" name="Rectangle 4"/>
          <p:cNvSpPr/>
          <p:nvPr/>
        </p:nvSpPr>
        <p:spPr>
          <a:xfrm>
            <a:off x="838200" y="6083255"/>
            <a:ext cx="10519826" cy="323165"/>
          </a:xfrm>
          <a:prstGeom prst="rect">
            <a:avLst/>
          </a:prstGeom>
        </p:spPr>
        <p:txBody>
          <a:bodyPr wrap="square">
            <a:spAutoFit/>
          </a:bodyPr>
          <a:lstStyle/>
          <a:p>
            <a:r>
              <a:rPr lang="en-US" sz="1500" b="1" dirty="0" smtClean="0">
                <a:solidFill>
                  <a:schemeClr val="tx1"/>
                </a:solidFill>
                <a:cs typeface="Arial" panose="020B0604020202020204" pitchFamily="34" charset="0"/>
              </a:rPr>
              <a:t>*Call </a:t>
            </a:r>
            <a:r>
              <a:rPr lang="en-US" sz="1500" b="1" dirty="0">
                <a:solidFill>
                  <a:schemeClr val="tx1"/>
                </a:solidFill>
                <a:cs typeface="Arial" panose="020B0604020202020204" pitchFamily="34" charset="0"/>
              </a:rPr>
              <a:t>in info is also available at </a:t>
            </a:r>
            <a:r>
              <a:rPr lang="en-US" sz="1500" b="1" dirty="0" smtClean="0">
                <a:solidFill>
                  <a:schemeClr val="tx1"/>
                </a:solidFill>
                <a:cs typeface="Arial" panose="020B0604020202020204" pitchFamily="34" charset="0"/>
                <a:hlinkClick r:id="rId6"/>
              </a:rPr>
              <a:t>18-16/0038r25</a:t>
            </a:r>
            <a:r>
              <a:rPr lang="en-US" sz="1500" b="1" dirty="0" smtClean="0">
                <a:solidFill>
                  <a:schemeClr val="tx1"/>
                </a:solidFill>
                <a:cs typeface="Arial" panose="020B0604020202020204" pitchFamily="34" charset="0"/>
              </a:rPr>
              <a:t> </a:t>
            </a:r>
            <a:r>
              <a:rPr lang="en-US" sz="1500" b="1" dirty="0">
                <a:solidFill>
                  <a:schemeClr val="tx1"/>
                </a:solidFill>
                <a:cs typeface="Arial" panose="020B0604020202020204" pitchFamily="34" charset="0"/>
              </a:rPr>
              <a:t>and the 802.18 </a:t>
            </a:r>
            <a:r>
              <a:rPr lang="en-US" sz="1500" b="1" dirty="0">
                <a:solidFill>
                  <a:schemeClr val="tx1"/>
                </a:solidFill>
                <a:cs typeface="Arial" panose="020B0604020202020204" pitchFamily="34" charset="0"/>
                <a:hlinkClick r:id="rId7"/>
              </a:rPr>
              <a:t>Google Calendar</a:t>
            </a:r>
            <a:endParaRPr lang="en-US" sz="1500" b="1" dirty="0">
              <a:solidFill>
                <a:schemeClr val="tx1"/>
              </a:solidFill>
            </a:endParaRPr>
          </a:p>
        </p:txBody>
      </p:sp>
      <p:sp>
        <p:nvSpPr>
          <p:cNvPr id="10" name="Date Placeholder 1"/>
          <p:cNvSpPr>
            <a:spLocks noGrp="1"/>
          </p:cNvSpPr>
          <p:nvPr>
            <p:ph type="dt" idx="15"/>
          </p:nvPr>
        </p:nvSpPr>
        <p:spPr>
          <a:xfrm>
            <a:off x="914400" y="336550"/>
            <a:ext cx="3048000" cy="273050"/>
          </a:xfrm>
        </p:spPr>
        <p:txBody>
          <a:bodyPr/>
          <a:lstStyle/>
          <a:p>
            <a:r>
              <a:rPr lang="en-US" dirty="0" smtClean="0"/>
              <a:t>August 2022</a:t>
            </a:r>
            <a:endParaRPr lang="en-GB" dirty="0"/>
          </a:p>
        </p:txBody>
      </p:sp>
    </p:spTree>
    <p:extLst>
      <p:ext uri="{BB962C8B-B14F-4D97-AF65-F5344CB8AC3E}">
        <p14:creationId xmlns:p14="http://schemas.microsoft.com/office/powerpoint/2010/main" val="59628857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19</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Meeting and hotel reservation for the 2022 September Interim (1)</a:t>
            </a:r>
            <a:endParaRPr lang="en-US" sz="2800" dirty="0">
              <a:solidFill>
                <a:srgbClr val="0070C0"/>
              </a:solidFill>
            </a:endParaRPr>
          </a:p>
        </p:txBody>
      </p:sp>
      <p:sp>
        <p:nvSpPr>
          <p:cNvPr id="10" name="Content Placeholder 2"/>
          <p:cNvSpPr>
            <a:spLocks noGrp="1"/>
          </p:cNvSpPr>
          <p:nvPr>
            <p:ph idx="1"/>
          </p:nvPr>
        </p:nvSpPr>
        <p:spPr>
          <a:xfrm>
            <a:off x="914400" y="1524000"/>
            <a:ext cx="10322984" cy="4648200"/>
          </a:xfrm>
        </p:spPr>
        <p:txBody>
          <a:bodyPr/>
          <a:lstStyle/>
          <a:p>
            <a:pPr marL="230188" marR="117475" indent="-230188" algn="just">
              <a:buFont typeface="Times New Roman" pitchFamily="16" charset="0"/>
              <a:buChar char="•"/>
              <a:tabLst>
                <a:tab pos="230188" algn="l"/>
              </a:tabLst>
            </a:pPr>
            <a:r>
              <a:rPr lang="en-US" sz="1800" spc="-5" dirty="0" smtClean="0">
                <a:cs typeface="Arial"/>
              </a:rPr>
              <a:t>Meeting reservation begins on 17 May 2022</a:t>
            </a:r>
            <a:endParaRPr lang="en-GB" sz="1600" dirty="0" smtClean="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600" dirty="0">
                <a:hlinkClick r:id="rId3"/>
              </a:rPr>
              <a:t>https://cvent.me/PvDkQV</a:t>
            </a:r>
            <a:endParaRPr lang="en-GB" sz="1600" dirty="0">
              <a:solidFill>
                <a:schemeClr val="tx1"/>
              </a:solidFill>
              <a:latin typeface="Times New Roman" panose="02020603050405020304" pitchFamily="18" charset="0"/>
              <a:ea typeface="Times New Roman" panose="02020603050405020304" pitchFamily="18" charset="0"/>
            </a:endParaRPr>
          </a:p>
          <a:p>
            <a:pPr marL="230188" marR="117475" indent="-230188" algn="just">
              <a:buFont typeface="Times New Roman" pitchFamily="16" charset="0"/>
              <a:buChar char="•"/>
              <a:tabLst>
                <a:tab pos="230188" algn="l"/>
              </a:tabLst>
            </a:pPr>
            <a:r>
              <a:rPr lang="en-US" sz="1800" dirty="0" smtClean="0">
                <a:solidFill>
                  <a:schemeClr val="tx1"/>
                </a:solidFill>
                <a:latin typeface="Times New Roman" panose="02020603050405020304" pitchFamily="18" charset="0"/>
                <a:ea typeface="Times New Roman" panose="02020603050405020304" pitchFamily="18" charset="0"/>
              </a:rPr>
              <a:t>It is an credited interim</a:t>
            </a:r>
          </a:p>
          <a:p>
            <a:pPr marL="630238" marR="117475" lvl="1" indent="-230188" algn="just">
              <a:buFont typeface="Times New Roman" pitchFamily="16" charset="0"/>
              <a:buChar char="•"/>
              <a:tabLst>
                <a:tab pos="230188" algn="l"/>
              </a:tabLst>
            </a:pPr>
            <a:r>
              <a:rPr lang="en-US" sz="1400" dirty="0"/>
              <a:t>A</a:t>
            </a:r>
            <a:r>
              <a:rPr lang="en-US" sz="1400" dirty="0" smtClean="0"/>
              <a:t>ttendance </a:t>
            </a:r>
            <a:r>
              <a:rPr lang="en-US" sz="1400" dirty="0"/>
              <a:t>at the session will count towards voting </a:t>
            </a:r>
            <a:r>
              <a:rPr lang="en-US" sz="1400" dirty="0" smtClean="0"/>
              <a:t>rights</a:t>
            </a:r>
            <a:endParaRPr lang="en-US" sz="1400" dirty="0" smtClean="0">
              <a:solidFill>
                <a:schemeClr val="tx1"/>
              </a:solidFill>
              <a:latin typeface="Times New Roman" panose="02020603050405020304" pitchFamily="18" charset="0"/>
              <a:ea typeface="Times New Roman" panose="02020603050405020304" pitchFamily="18" charset="0"/>
            </a:endParaRPr>
          </a:p>
          <a:p>
            <a:pPr marL="230188" marR="117475" indent="-230188" algn="just">
              <a:buFont typeface="Times New Roman" pitchFamily="16" charset="0"/>
              <a:buChar char="•"/>
              <a:tabLst>
                <a:tab pos="230188" algn="l"/>
              </a:tabLst>
            </a:pPr>
            <a:r>
              <a:rPr lang="en-US" sz="1800" dirty="0" smtClean="0">
                <a:solidFill>
                  <a:schemeClr val="tx1"/>
                </a:solidFill>
                <a:latin typeface="Times New Roman" panose="02020603050405020304" pitchFamily="18" charset="0"/>
                <a:ea typeface="Times New Roman" panose="02020603050405020304" pitchFamily="18" charset="0"/>
              </a:rPr>
              <a:t>Registration </a:t>
            </a:r>
            <a:r>
              <a:rPr lang="en-US" sz="1800" dirty="0">
                <a:solidFill>
                  <a:schemeClr val="tx1"/>
                </a:solidFill>
                <a:latin typeface="Times New Roman" panose="02020603050405020304" pitchFamily="18" charset="0"/>
                <a:ea typeface="Times New Roman" panose="02020603050405020304" pitchFamily="18" charset="0"/>
              </a:rPr>
              <a:t>fee</a:t>
            </a:r>
          </a:p>
          <a:p>
            <a:pPr marL="630238" marR="117475" lvl="1" indent="-230188" algn="just">
              <a:buFont typeface="Times New Roman" pitchFamily="16" charset="0"/>
              <a:buChar char="•"/>
              <a:tabLst>
                <a:tab pos="230188" algn="l"/>
              </a:tabLst>
            </a:pPr>
            <a:r>
              <a:rPr lang="en-US" sz="1400" strike="sngStrike" dirty="0">
                <a:solidFill>
                  <a:schemeClr val="tx1"/>
                </a:solidFill>
                <a:latin typeface="Times New Roman" panose="02020603050405020304" pitchFamily="18" charset="0"/>
                <a:ea typeface="Times New Roman" panose="02020603050405020304" pitchFamily="18" charset="0"/>
              </a:rPr>
              <a:t>Early </a:t>
            </a:r>
            <a:r>
              <a:rPr lang="en-US" sz="1400" strike="sngStrike" dirty="0" smtClean="0">
                <a:solidFill>
                  <a:schemeClr val="tx1"/>
                </a:solidFill>
                <a:latin typeface="Times New Roman" panose="02020603050405020304" pitchFamily="18" charset="0"/>
                <a:ea typeface="Times New Roman" panose="02020603050405020304" pitchFamily="18" charset="0"/>
              </a:rPr>
              <a:t>Registration until Thursday, 30 June 2022</a:t>
            </a:r>
            <a:endParaRPr lang="en-US" sz="1400" strike="sngStrike" dirty="0">
              <a:solidFill>
                <a:schemeClr val="tx1"/>
              </a:solidFill>
              <a:latin typeface="Times New Roman" panose="02020603050405020304" pitchFamily="18" charset="0"/>
              <a:ea typeface="Times New Roman" panose="02020603050405020304" pitchFamily="18" charset="0"/>
            </a:endParaRPr>
          </a:p>
          <a:p>
            <a:pPr marL="1030288" marR="117475" lvl="2" indent="-230188" algn="just">
              <a:buFont typeface="Times New Roman" pitchFamily="16" charset="0"/>
              <a:buChar char="•"/>
              <a:tabLst>
                <a:tab pos="230188" algn="l"/>
              </a:tabLst>
            </a:pPr>
            <a:r>
              <a:rPr lang="en-US" sz="1200" strike="sngStrike" dirty="0" smtClean="0">
                <a:solidFill>
                  <a:schemeClr val="tx1"/>
                </a:solidFill>
                <a:latin typeface="Times New Roman" panose="02020603050405020304" pitchFamily="18" charset="0"/>
                <a:ea typeface="Times New Roman" panose="02020603050405020304" pitchFamily="18" charset="0"/>
              </a:rPr>
              <a:t>US$950.00</a:t>
            </a:r>
            <a:endParaRPr lang="en-US" sz="1600" strike="sngStrike"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dirty="0">
                <a:solidFill>
                  <a:srgbClr val="FF0000"/>
                </a:solidFill>
                <a:latin typeface="Times New Roman" panose="02020603050405020304" pitchFamily="18" charset="0"/>
                <a:ea typeface="Times New Roman" panose="02020603050405020304" pitchFamily="18" charset="0"/>
              </a:rPr>
              <a:t>Standard </a:t>
            </a:r>
            <a:r>
              <a:rPr lang="en-US" sz="1400" dirty="0" smtClean="0">
                <a:solidFill>
                  <a:srgbClr val="FF0000"/>
                </a:solidFill>
                <a:latin typeface="Times New Roman" panose="02020603050405020304" pitchFamily="18" charset="0"/>
                <a:ea typeface="Times New Roman" panose="02020603050405020304" pitchFamily="18" charset="0"/>
              </a:rPr>
              <a:t>Registration until Monday, 15 August </a:t>
            </a:r>
            <a:r>
              <a:rPr lang="en-US" sz="1400" dirty="0">
                <a:solidFill>
                  <a:srgbClr val="FF0000"/>
                </a:solidFill>
                <a:latin typeface="Times New Roman" panose="02020603050405020304" pitchFamily="18" charset="0"/>
                <a:ea typeface="Times New Roman" panose="02020603050405020304" pitchFamily="18" charset="0"/>
              </a:rPr>
              <a:t>2022</a:t>
            </a:r>
          </a:p>
          <a:p>
            <a:pPr marL="1030288" marR="117475" lvl="2" indent="-230188" algn="just">
              <a:buFont typeface="Times New Roman" pitchFamily="16" charset="0"/>
              <a:buChar char="•"/>
              <a:tabLst>
                <a:tab pos="230188" algn="l"/>
              </a:tabLst>
            </a:pPr>
            <a:r>
              <a:rPr lang="en-US" sz="1200" dirty="0" smtClean="0">
                <a:solidFill>
                  <a:srgbClr val="FF0000"/>
                </a:solidFill>
                <a:latin typeface="Times New Roman" panose="02020603050405020304" pitchFamily="18" charset="0"/>
                <a:ea typeface="Times New Roman" panose="02020603050405020304" pitchFamily="18" charset="0"/>
              </a:rPr>
              <a:t>US$1200.00</a:t>
            </a:r>
            <a:endParaRPr lang="en-US" sz="1600" dirty="0">
              <a:solidFill>
                <a:srgbClr val="FF0000"/>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Late </a:t>
            </a:r>
            <a:r>
              <a:rPr lang="en-US" sz="1400" dirty="0" smtClean="0">
                <a:solidFill>
                  <a:schemeClr val="tx1"/>
                </a:solidFill>
                <a:latin typeface="Times New Roman" panose="02020603050405020304" pitchFamily="18" charset="0"/>
                <a:ea typeface="Times New Roman" panose="02020603050405020304" pitchFamily="18" charset="0"/>
              </a:rPr>
              <a:t>Registration after Monday, 15 August 2022</a:t>
            </a:r>
            <a:endParaRPr lang="en-US" sz="1400" dirty="0">
              <a:solidFill>
                <a:schemeClr val="tx1"/>
              </a:solidFill>
              <a:latin typeface="Times New Roman" panose="02020603050405020304" pitchFamily="18" charset="0"/>
              <a:ea typeface="Times New Roman" panose="02020603050405020304" pitchFamily="18" charset="0"/>
            </a:endParaRPr>
          </a:p>
          <a:p>
            <a:pPr marL="1030288" marR="117475" lvl="2" indent="-230188" algn="just">
              <a:buFont typeface="Times New Roman" pitchFamily="16" charset="0"/>
              <a:buChar char="•"/>
              <a:tabLst>
                <a:tab pos="230188" algn="l"/>
              </a:tabLst>
            </a:pPr>
            <a:r>
              <a:rPr lang="en-US" sz="1200" dirty="0" smtClean="0">
                <a:solidFill>
                  <a:schemeClr val="tx1"/>
                </a:solidFill>
                <a:latin typeface="Times New Roman" panose="02020603050405020304" pitchFamily="18" charset="0"/>
                <a:ea typeface="Times New Roman" panose="02020603050405020304" pitchFamily="18" charset="0"/>
              </a:rPr>
              <a:t>US$1450.00</a:t>
            </a:r>
            <a:endParaRPr lang="en-US" sz="1200" dirty="0">
              <a:solidFill>
                <a:schemeClr val="tx1"/>
              </a:solidFill>
              <a:latin typeface="Times New Roman" panose="02020603050405020304" pitchFamily="18" charset="0"/>
              <a:ea typeface="Times New Roman" panose="02020603050405020304" pitchFamily="18" charset="0"/>
            </a:endParaRPr>
          </a:p>
          <a:p>
            <a:pPr marL="230188" marR="117475" indent="-230188" algn="just">
              <a:buFont typeface="Times New Roman" pitchFamily="16" charset="0"/>
              <a:buChar char="•"/>
              <a:tabLst>
                <a:tab pos="230188" algn="l"/>
              </a:tabLst>
            </a:pPr>
            <a:r>
              <a:rPr lang="en-US" sz="1800" dirty="0">
                <a:solidFill>
                  <a:schemeClr val="tx1"/>
                </a:solidFill>
                <a:latin typeface="Times New Roman" panose="02020603050405020304" pitchFamily="18" charset="0"/>
                <a:ea typeface="Times New Roman" panose="02020603050405020304" pitchFamily="18" charset="0"/>
              </a:rPr>
              <a:t>Cancellation policy</a:t>
            </a:r>
          </a:p>
          <a:p>
            <a:pPr marL="630238" marR="117475" lvl="1" indent="-230188" algn="just">
              <a:buFont typeface="Times New Roman" pitchFamily="16" charset="0"/>
              <a:buChar char="•"/>
              <a:tabLst>
                <a:tab pos="230188" algn="l"/>
              </a:tabLst>
            </a:pPr>
            <a:r>
              <a:rPr lang="en-US" sz="1400" strike="sngStrike" dirty="0">
                <a:solidFill>
                  <a:schemeClr val="tx1"/>
                </a:solidFill>
                <a:latin typeface="Times New Roman" panose="02020603050405020304" pitchFamily="18" charset="0"/>
                <a:ea typeface="Times New Roman" panose="02020603050405020304" pitchFamily="18" charset="0"/>
              </a:rPr>
              <a:t>Until </a:t>
            </a:r>
            <a:r>
              <a:rPr lang="en-US" sz="1400" strike="sngStrike" dirty="0" smtClean="0">
                <a:solidFill>
                  <a:schemeClr val="tx1"/>
                </a:solidFill>
                <a:latin typeface="Times New Roman" panose="02020603050405020304" pitchFamily="18" charset="0"/>
                <a:ea typeface="Times New Roman" panose="02020603050405020304" pitchFamily="18" charset="0"/>
              </a:rPr>
              <a:t>30 June 2022</a:t>
            </a:r>
            <a:r>
              <a:rPr lang="en-US" sz="1400" strike="sngStrike" dirty="0">
                <a:solidFill>
                  <a:schemeClr val="tx1"/>
                </a:solidFill>
                <a:latin typeface="Times New Roman" panose="02020603050405020304" pitchFamily="18" charset="0"/>
                <a:ea typeface="Times New Roman" panose="02020603050405020304" pitchFamily="18" charset="0"/>
              </a:rPr>
              <a:t>, cancellations will not incur a cancellation fee</a:t>
            </a:r>
          </a:p>
          <a:p>
            <a:pPr marL="630238" marR="117475" lvl="1" indent="-230188" algn="just">
              <a:buFont typeface="Times New Roman" pitchFamily="16" charset="0"/>
              <a:buChar char="•"/>
              <a:tabLst>
                <a:tab pos="230188" algn="l"/>
              </a:tabLst>
            </a:pPr>
            <a:r>
              <a:rPr lang="en-US" sz="1400" dirty="0" smtClean="0">
                <a:solidFill>
                  <a:schemeClr val="tx1"/>
                </a:solidFill>
                <a:latin typeface="Times New Roman" panose="02020603050405020304" pitchFamily="18" charset="0"/>
                <a:ea typeface="Times New Roman" panose="02020603050405020304" pitchFamily="18" charset="0"/>
              </a:rPr>
              <a:t>After 30 June </a:t>
            </a:r>
            <a:r>
              <a:rPr lang="en-US" sz="1400" dirty="0">
                <a:solidFill>
                  <a:schemeClr val="tx1"/>
                </a:solidFill>
                <a:latin typeface="Times New Roman" panose="02020603050405020304" pitchFamily="18" charset="0"/>
                <a:ea typeface="Times New Roman" panose="02020603050405020304" pitchFamily="18" charset="0"/>
              </a:rPr>
              <a:t>2022 until </a:t>
            </a:r>
            <a:r>
              <a:rPr lang="en-US" sz="1400" dirty="0" smtClean="0">
                <a:solidFill>
                  <a:schemeClr val="tx1"/>
                </a:solidFill>
                <a:latin typeface="Times New Roman" panose="02020603050405020304" pitchFamily="18" charset="0"/>
                <a:ea typeface="Times New Roman" panose="02020603050405020304" pitchFamily="18" charset="0"/>
              </a:rPr>
              <a:t>15 August </a:t>
            </a:r>
            <a:r>
              <a:rPr lang="en-US" sz="1400" dirty="0">
                <a:solidFill>
                  <a:schemeClr val="tx1"/>
                </a:solidFill>
                <a:latin typeface="Times New Roman" panose="02020603050405020304" pitchFamily="18" charset="0"/>
                <a:ea typeface="Times New Roman" panose="02020603050405020304" pitchFamily="18" charset="0"/>
              </a:rPr>
              <a:t>2022, cancellations will incur a US$150.00 cancellation fee</a:t>
            </a:r>
          </a:p>
          <a:p>
            <a:pPr marL="630238" marR="117475" lvl="1"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After </a:t>
            </a:r>
            <a:r>
              <a:rPr lang="en-US" sz="1400" dirty="0" smtClean="0">
                <a:solidFill>
                  <a:schemeClr val="tx1"/>
                </a:solidFill>
                <a:latin typeface="Times New Roman" panose="02020603050405020304" pitchFamily="18" charset="0"/>
                <a:ea typeface="Times New Roman" panose="02020603050405020304" pitchFamily="18" charset="0"/>
              </a:rPr>
              <a:t>15 August 2022</a:t>
            </a:r>
            <a:r>
              <a:rPr lang="en-US" sz="1400" dirty="0">
                <a:solidFill>
                  <a:schemeClr val="tx1"/>
                </a:solidFill>
                <a:latin typeface="Times New Roman" panose="02020603050405020304" pitchFamily="18" charset="0"/>
                <a:ea typeface="Times New Roman" panose="02020603050405020304" pitchFamily="18" charset="0"/>
              </a:rPr>
              <a:t>, cancellations will not receive any refund </a:t>
            </a:r>
          </a:p>
          <a:p>
            <a:pPr marL="630238" marR="117475" lvl="1" indent="-230188" algn="just">
              <a:buFont typeface="Times New Roman" pitchFamily="16" charset="0"/>
              <a:buChar char="•"/>
              <a:tabLst>
                <a:tab pos="230188" algn="l"/>
              </a:tabLst>
            </a:pPr>
            <a:endParaRPr lang="en-GB" sz="16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dirty="0" smtClean="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smtClean="0"/>
              <a:t>August 2022</a:t>
            </a:r>
            <a:endParaRPr lang="en-GB" dirty="0"/>
          </a:p>
        </p:txBody>
      </p:sp>
    </p:spTree>
    <p:extLst>
      <p:ext uri="{BB962C8B-B14F-4D97-AF65-F5344CB8AC3E}">
        <p14:creationId xmlns:p14="http://schemas.microsoft.com/office/powerpoint/2010/main" val="314863225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12813" y="333376"/>
            <a:ext cx="2211387" cy="273050"/>
          </a:xfrm>
          <a:noFill/>
        </p:spPr>
        <p:txBody>
          <a:bodyPr/>
          <a:lstStyle/>
          <a:p>
            <a:r>
              <a:rPr lang="en-US" dirty="0" smtClean="0"/>
              <a:t>August 2022</a:t>
            </a:r>
            <a:endParaRPr lang="en-US"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Meeting called to order</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2</a:t>
            </a:fld>
            <a:endParaRPr lang="en-US" dirty="0"/>
          </a:p>
        </p:txBody>
      </p:sp>
      <p:sp>
        <p:nvSpPr>
          <p:cNvPr id="8" name="Rectangle 4"/>
          <p:cNvSpPr>
            <a:spLocks noChangeArrowheads="1"/>
          </p:cNvSpPr>
          <p:nvPr/>
        </p:nvSpPr>
        <p:spPr bwMode="auto">
          <a:xfrm>
            <a:off x="914400" y="16764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Officers for the </a:t>
            </a:r>
            <a:r>
              <a:rPr lang="en-US" altLang="en-US" sz="1800" b="1" dirty="0" smtClean="0">
                <a:solidFill>
                  <a:schemeClr val="tx1"/>
                </a:solidFill>
                <a:latin typeface="+mj-lt"/>
                <a:cs typeface="Arial" panose="020B0604020202020204" pitchFamily="34" charset="0"/>
              </a:rPr>
              <a:t>RR-TAG:</a:t>
            </a:r>
            <a:r>
              <a:rPr lang="en-US" altLang="en-US" sz="1800" b="1" dirty="0">
                <a:solidFill>
                  <a:schemeClr val="tx1"/>
                </a:solidFill>
                <a:latin typeface="+mj-lt"/>
                <a:cs typeface="Arial" panose="020B0604020202020204" pitchFamily="34" charset="0"/>
              </a:rPr>
              <a:t>				</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Chair:  Edward Au (Huawei)</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Co-Vice-chairs:  Al Petrick (Skyworks Solutions) and Stuart Kerry (OK-Brit / Self</a:t>
            </a:r>
            <a:r>
              <a:rPr lang="en-US" altLang="en-US" sz="1600" dirty="0" smtClean="0">
                <a:solidFill>
                  <a:schemeClr val="tx1"/>
                </a:solidFill>
                <a:latin typeface="+mj-lt"/>
                <a:cs typeface="Arial" panose="020B0604020202020204" pitchFamily="34" charset="0"/>
              </a:rPr>
              <a:t>)</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a:t>
            </a:r>
            <a:r>
              <a:rPr lang="en-US" altLang="en-US" sz="1600" dirty="0" smtClean="0">
                <a:solidFill>
                  <a:schemeClr val="tx1"/>
                </a:solidFill>
                <a:latin typeface="+mj-lt"/>
                <a:cs typeface="Arial" panose="020B0604020202020204" pitchFamily="34" charset="0"/>
              </a:rPr>
              <a:t> Secretary:  Amelia </a:t>
            </a:r>
            <a:r>
              <a:rPr lang="en-US" altLang="en-US" sz="1600" dirty="0" err="1" smtClean="0">
                <a:solidFill>
                  <a:schemeClr val="tx1"/>
                </a:solidFill>
                <a:latin typeface="+mj-lt"/>
                <a:cs typeface="Arial" panose="020B0604020202020204" pitchFamily="34" charset="0"/>
              </a:rPr>
              <a:t>Andersdotter</a:t>
            </a:r>
            <a:r>
              <a:rPr lang="en-US" altLang="en-US" sz="1600" dirty="0" smtClean="0">
                <a:solidFill>
                  <a:schemeClr val="tx1"/>
                </a:solidFill>
                <a:latin typeface="+mj-lt"/>
                <a:cs typeface="Arial" panose="020B0604020202020204" pitchFamily="34" charset="0"/>
              </a:rPr>
              <a:t> (Comcast)</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a:t>
            </a:r>
            <a:r>
              <a:rPr lang="en-US" altLang="en-US" sz="1600" dirty="0" smtClean="0">
                <a:solidFill>
                  <a:schemeClr val="tx1"/>
                </a:solidFill>
                <a:latin typeface="+mj-lt"/>
                <a:cs typeface="Arial" panose="020B0604020202020204" pitchFamily="34" charset="0"/>
              </a:rPr>
              <a:t> IEEE Statement Update on Spectrum (ISUS) ad-hoc chair:  </a:t>
            </a:r>
            <a:r>
              <a:rPr lang="en-US" altLang="en-US" sz="1600" dirty="0">
                <a:solidFill>
                  <a:schemeClr val="tx1"/>
                </a:solidFill>
                <a:cs typeface="Arial" panose="020B0604020202020204" pitchFamily="34" charset="0"/>
              </a:rPr>
              <a:t>Amelia </a:t>
            </a:r>
            <a:r>
              <a:rPr lang="en-US" altLang="en-US" sz="1600" dirty="0" err="1">
                <a:solidFill>
                  <a:schemeClr val="tx1"/>
                </a:solidFill>
                <a:cs typeface="Arial" panose="020B0604020202020204" pitchFamily="34" charset="0"/>
              </a:rPr>
              <a:t>Andersdotter</a:t>
            </a:r>
            <a:r>
              <a:rPr lang="en-US" altLang="en-US" sz="1600" dirty="0">
                <a:solidFill>
                  <a:schemeClr val="tx1"/>
                </a:solidFill>
                <a:cs typeface="Arial" panose="020B0604020202020204" pitchFamily="34" charset="0"/>
              </a:rPr>
              <a:t> (Comcast</a:t>
            </a:r>
            <a:r>
              <a:rPr lang="en-US" altLang="en-US" sz="1600" dirty="0" smtClean="0">
                <a:solidFill>
                  <a:schemeClr val="tx1"/>
                </a:solidFill>
                <a:cs typeface="Arial" panose="020B0604020202020204" pitchFamily="34" charset="0"/>
              </a:rPr>
              <a:t>)</a:t>
            </a:r>
            <a:endParaRPr lang="en-US" altLang="en-US" sz="1600" dirty="0" smtClean="0">
              <a:solidFill>
                <a:schemeClr val="tx1"/>
              </a:solidFill>
              <a:latin typeface="+mj-lt"/>
              <a:cs typeface="Arial" panose="020B0604020202020204" pitchFamily="34" charset="0"/>
            </a:endParaRP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a:t>
            </a:r>
            <a:r>
              <a:rPr lang="en-US" altLang="en-US" sz="1600" dirty="0" smtClean="0">
                <a:solidFill>
                  <a:schemeClr val="tx1"/>
                </a:solidFill>
                <a:latin typeface="+mj-lt"/>
                <a:cs typeface="Arial" panose="020B0604020202020204" pitchFamily="34" charset="0"/>
              </a:rPr>
              <a:t> IEEE SA Program Manager:  Jodi </a:t>
            </a:r>
            <a:r>
              <a:rPr lang="en-US" altLang="en-US" sz="1600" dirty="0" err="1" smtClean="0">
                <a:solidFill>
                  <a:schemeClr val="tx1"/>
                </a:solidFill>
                <a:latin typeface="+mj-lt"/>
                <a:cs typeface="Arial" panose="020B0604020202020204" pitchFamily="34" charset="0"/>
              </a:rPr>
              <a:t>Haasz</a:t>
            </a:r>
            <a:r>
              <a:rPr lang="en-US" altLang="en-US" sz="1600" dirty="0" smtClean="0">
                <a:solidFill>
                  <a:schemeClr val="tx1"/>
                </a:solidFill>
                <a:latin typeface="+mj-lt"/>
                <a:cs typeface="Arial" panose="020B0604020202020204" pitchFamily="34" charset="0"/>
              </a:rPr>
              <a:t> (IEEE SA)</a:t>
            </a:r>
            <a:endParaRPr lang="en-US" altLang="en-US" sz="1800" b="1" dirty="0">
              <a:solidFill>
                <a:schemeClr val="tx1"/>
              </a:solidFill>
              <a:latin typeface="+mj-lt"/>
              <a:cs typeface="Arial" panose="020B0604020202020204" pitchFamily="34" charset="0"/>
            </a:endParaRPr>
          </a:p>
          <a:p>
            <a:pPr marL="285750" indent="-285750">
              <a:spcBef>
                <a:spcPts val="1800"/>
              </a:spcBef>
              <a:spcAft>
                <a:spcPts val="0"/>
              </a:spcAft>
              <a:buFont typeface="Arial" panose="020B0604020202020204" pitchFamily="34" charset="0"/>
              <a:buChar char="•"/>
              <a:defRPr/>
            </a:pPr>
            <a:r>
              <a:rPr lang="en-US" altLang="en-US" sz="1800" b="1" dirty="0" smtClean="0">
                <a:solidFill>
                  <a:schemeClr val="tx1"/>
                </a:solidFill>
                <a:latin typeface="+mj-lt"/>
                <a:cs typeface="Arial" panose="020B0604020202020204" pitchFamily="34" charset="0"/>
                <a:hlinkClick r:id="rId3"/>
              </a:rPr>
              <a:t>Membership</a:t>
            </a:r>
            <a:r>
              <a:rPr lang="en-US" altLang="en-US" sz="1800" b="1" dirty="0" smtClean="0">
                <a:solidFill>
                  <a:schemeClr val="tx1"/>
                </a:solidFill>
                <a:latin typeface="+mj-lt"/>
                <a:cs typeface="Arial" panose="020B0604020202020204" pitchFamily="34" charset="0"/>
              </a:rPr>
              <a:t> as of 22 July 2022</a:t>
            </a:r>
            <a:endParaRPr lang="en-US" altLang="en-US" sz="1800" b="1" dirty="0">
              <a:solidFill>
                <a:srgbClr val="FF0000"/>
              </a:solidFill>
              <a:latin typeface="+mj-lt"/>
              <a:cs typeface="Arial" panose="020B0604020202020204" pitchFamily="34" charset="0"/>
            </a:endParaRP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Voters:  </a:t>
            </a:r>
            <a:r>
              <a:rPr lang="en-US" altLang="en-US" sz="1600" dirty="0" smtClean="0">
                <a:solidFill>
                  <a:schemeClr val="tx1"/>
                </a:solidFill>
                <a:latin typeface="+mj-lt"/>
                <a:cs typeface="Arial" panose="020B0604020202020204" pitchFamily="34" charset="0"/>
              </a:rPr>
              <a:t>47 </a:t>
            </a:r>
            <a:r>
              <a:rPr lang="en-US" altLang="en-US" sz="1600" dirty="0">
                <a:solidFill>
                  <a:schemeClr val="tx1"/>
                </a:solidFill>
                <a:latin typeface="+mj-lt"/>
                <a:cs typeface="Arial" panose="020B0604020202020204" pitchFamily="34" charset="0"/>
              </a:rPr>
              <a:t>(8 on LMSC) </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Nearly Voters:  </a:t>
            </a:r>
            <a:r>
              <a:rPr lang="en-US" altLang="en-US" sz="1600" dirty="0" smtClean="0">
                <a:solidFill>
                  <a:schemeClr val="tx1"/>
                </a:solidFill>
                <a:latin typeface="+mj-lt"/>
                <a:cs typeface="Arial" panose="020B0604020202020204" pitchFamily="34" charset="0"/>
              </a:rPr>
              <a:t>0</a:t>
            </a:r>
            <a:endParaRPr lang="en-US" altLang="en-US" sz="1600" dirty="0">
              <a:solidFill>
                <a:schemeClr val="tx1"/>
              </a:solidFill>
              <a:latin typeface="+mj-lt"/>
              <a:cs typeface="Arial" panose="020B0604020202020204" pitchFamily="34" charset="0"/>
            </a:endParaRP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Aspirant members:  </a:t>
            </a:r>
            <a:r>
              <a:rPr lang="en-US" altLang="en-US" sz="1600" dirty="0" smtClean="0">
                <a:solidFill>
                  <a:schemeClr val="tx1"/>
                </a:solidFill>
                <a:latin typeface="+mj-lt"/>
                <a:cs typeface="Arial" panose="020B0604020202020204" pitchFamily="34" charset="0"/>
              </a:rPr>
              <a:t>9</a:t>
            </a:r>
            <a:endParaRPr lang="en-US" altLang="en-US" sz="1600" dirty="0">
              <a:solidFill>
                <a:schemeClr val="tx1"/>
              </a:solidFill>
              <a:latin typeface="+mj-lt"/>
              <a:cs typeface="Arial" panose="020B0604020202020204" pitchFamily="34" charset="0"/>
            </a:endParaRPr>
          </a:p>
          <a:p>
            <a:pPr marL="285750" indent="-285750">
              <a:spcBef>
                <a:spcPts val="1800"/>
              </a:spcBef>
              <a:spcAft>
                <a:spcPts val="0"/>
              </a:spcAft>
              <a:buFont typeface="Arial" panose="020B0604020202020204" pitchFamily="34" charset="0"/>
              <a:buChar char="•"/>
              <a:defRPr/>
            </a:pPr>
            <a:r>
              <a:rPr lang="en-US" altLang="en-US" sz="1800" b="1" dirty="0" smtClean="0">
                <a:solidFill>
                  <a:schemeClr val="tx1"/>
                </a:solidFill>
                <a:cs typeface="Arial" panose="020B0604020202020204" pitchFamily="34" charset="0"/>
              </a:rPr>
              <a:t>RR-TAG Policies and Procedures</a:t>
            </a:r>
            <a:endParaRPr lang="en-US" altLang="en-US" sz="1800" b="1" dirty="0">
              <a:solidFill>
                <a:srgbClr val="FF0000"/>
              </a:solidFill>
              <a:cs typeface="Arial" panose="020B0604020202020204" pitchFamily="34" charset="0"/>
            </a:endParaRPr>
          </a:p>
          <a:p>
            <a:pPr marL="285750">
              <a:spcBef>
                <a:spcPts val="300"/>
              </a:spcBef>
              <a:spcAft>
                <a:spcPts val="0"/>
              </a:spcAft>
              <a:buFont typeface="Arial" panose="020B0604020202020204" pitchFamily="34" charset="0"/>
              <a:buChar char="•"/>
              <a:defRPr/>
            </a:pPr>
            <a:r>
              <a:rPr lang="en-US" altLang="en-US" sz="1800" dirty="0">
                <a:solidFill>
                  <a:schemeClr val="tx1"/>
                </a:solidFill>
                <a:cs typeface="Arial" panose="020B0604020202020204" pitchFamily="34" charset="0"/>
              </a:rPr>
              <a:t>  </a:t>
            </a:r>
            <a:r>
              <a:rPr lang="en-US" altLang="en-US" sz="1600" dirty="0" smtClean="0">
                <a:solidFill>
                  <a:schemeClr val="tx1"/>
                </a:solidFill>
                <a:cs typeface="Arial" panose="020B0604020202020204" pitchFamily="34" charset="0"/>
                <a:hlinkClick r:id="rId4"/>
              </a:rPr>
              <a:t>802 LMSC WG P&amp;P</a:t>
            </a:r>
            <a:endParaRPr lang="en-US" altLang="en-US" sz="1600" dirty="0">
              <a:solidFill>
                <a:schemeClr val="tx1"/>
              </a:solidFill>
              <a:cs typeface="Arial" panose="020B0604020202020204" pitchFamily="34" charset="0"/>
            </a:endParaRPr>
          </a:p>
          <a:p>
            <a:pPr marL="285750" indent="-285750">
              <a:spcBef>
                <a:spcPts val="1800"/>
              </a:spcBef>
              <a:spcAft>
                <a:spcPts val="0"/>
              </a:spcAft>
              <a:buFont typeface="Arial" panose="020B0604020202020204" pitchFamily="34" charset="0"/>
              <a:buChar char="•"/>
              <a:defRPr/>
            </a:pPr>
            <a:endParaRPr lang="en-US" altLang="en-US" sz="1800" b="1" dirty="0">
              <a:solidFill>
                <a:schemeClr val="tx1"/>
              </a:solidFill>
              <a:cs typeface="Arial" panose="020B0604020202020204" pitchFamily="34" charset="0"/>
            </a:endParaRPr>
          </a:p>
        </p:txBody>
      </p:sp>
      <p:pic>
        <p:nvPicPr>
          <p:cNvPr id="4" name="Picture 3"/>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789534532"/>
      </p:ext>
    </p:extLst>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20</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Meeting and hotel reservation for the 2022 September Interim (2)</a:t>
            </a:r>
            <a:endParaRPr lang="en-US" sz="2800" dirty="0">
              <a:solidFill>
                <a:srgbClr val="0070C0"/>
              </a:solidFill>
            </a:endParaRPr>
          </a:p>
        </p:txBody>
      </p:sp>
      <p:sp>
        <p:nvSpPr>
          <p:cNvPr id="10" name="Content Placeholder 2"/>
          <p:cNvSpPr>
            <a:spLocks noGrp="1"/>
          </p:cNvSpPr>
          <p:nvPr>
            <p:ph idx="1"/>
          </p:nvPr>
        </p:nvSpPr>
        <p:spPr>
          <a:xfrm>
            <a:off x="914400" y="1524000"/>
            <a:ext cx="10322984" cy="4648200"/>
          </a:xfrm>
        </p:spPr>
        <p:txBody>
          <a:bodyPr/>
          <a:lstStyle/>
          <a:p>
            <a:pPr marL="230188" marR="117475" indent="-230188" algn="just">
              <a:buFont typeface="Times New Roman" pitchFamily="16" charset="0"/>
              <a:buChar char="•"/>
              <a:tabLst>
                <a:tab pos="230188" algn="l"/>
              </a:tabLst>
            </a:pPr>
            <a:r>
              <a:rPr lang="en-US" sz="1800" spc="-5" dirty="0" smtClean="0">
                <a:cs typeface="Arial"/>
              </a:rPr>
              <a:t>Hotel reservation begins on 17 May 2022</a:t>
            </a:r>
            <a:endParaRPr lang="en-GB" sz="1600" dirty="0" smtClean="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600" kern="1200" dirty="0" smtClean="0">
                <a:latin typeface="Times New Roman" pitchFamily="16" charset="0"/>
                <a:hlinkClick r:id="rId3"/>
              </a:rPr>
              <a:t>https</a:t>
            </a:r>
            <a:r>
              <a:rPr lang="en-US" sz="1600" kern="1200" dirty="0">
                <a:latin typeface="Times New Roman" pitchFamily="16" charset="0"/>
                <a:hlinkClick r:id="rId3"/>
              </a:rPr>
              <a:t>://www.hilton.com/en/attend-my-event/ieee802wireless2022earlybird</a:t>
            </a:r>
            <a:r>
              <a:rPr lang="en-US" sz="1600" kern="1200" dirty="0" smtClean="0">
                <a:latin typeface="Times New Roman" pitchFamily="16" charset="0"/>
                <a:hlinkClick r:id="rId3"/>
              </a:rPr>
              <a:t>/</a:t>
            </a:r>
            <a:endParaRPr lang="en-GB" sz="1600" dirty="0" smtClean="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600" dirty="0" smtClean="0">
                <a:solidFill>
                  <a:schemeClr val="tx1"/>
                </a:solidFill>
                <a:latin typeface="Times New Roman" panose="02020603050405020304" pitchFamily="18" charset="0"/>
                <a:ea typeface="Times New Roman" panose="02020603050405020304" pitchFamily="18" charset="0"/>
              </a:rPr>
              <a:t>Cut off date:</a:t>
            </a:r>
          </a:p>
          <a:p>
            <a:pPr marL="1030288" marR="117475" lvl="2" indent="-230188" algn="just">
              <a:buFont typeface="Times New Roman" pitchFamily="16" charset="0"/>
              <a:buChar char="•"/>
              <a:tabLst>
                <a:tab pos="230188" algn="l"/>
              </a:tabLst>
            </a:pPr>
            <a:r>
              <a:rPr lang="en-US" sz="1400" b="1" strike="sngStrike" dirty="0" smtClean="0">
                <a:solidFill>
                  <a:schemeClr val="tx1"/>
                </a:solidFill>
              </a:rPr>
              <a:t>Early </a:t>
            </a:r>
            <a:r>
              <a:rPr lang="en-US" sz="1400" b="1" strike="sngStrike" dirty="0">
                <a:solidFill>
                  <a:schemeClr val="tx1"/>
                </a:solidFill>
              </a:rPr>
              <a:t>Bird: When the Early Bird Guest Room Block is sold out or 5:00 PM Hawaii Time </a:t>
            </a:r>
            <a:r>
              <a:rPr lang="en-US" sz="1400" b="1" strike="sngStrike" dirty="0" smtClean="0">
                <a:solidFill>
                  <a:schemeClr val="tx1"/>
                </a:solidFill>
              </a:rPr>
              <a:t>13 June 2022</a:t>
            </a:r>
            <a:r>
              <a:rPr lang="en-US" sz="1400" b="1" strike="sngStrike" dirty="0">
                <a:solidFill>
                  <a:schemeClr val="tx1"/>
                </a:solidFill>
              </a:rPr>
              <a:t> whichever comes </a:t>
            </a:r>
            <a:r>
              <a:rPr lang="en-US" sz="1400" b="1" strike="sngStrike" dirty="0" smtClean="0">
                <a:solidFill>
                  <a:schemeClr val="tx1"/>
                </a:solidFill>
              </a:rPr>
              <a:t>first.</a:t>
            </a:r>
          </a:p>
          <a:p>
            <a:pPr marL="1030288" marR="117475" lvl="2" indent="-230188" algn="just">
              <a:buFont typeface="Times New Roman" pitchFamily="16" charset="0"/>
              <a:buChar char="•"/>
              <a:tabLst>
                <a:tab pos="230188" algn="l"/>
              </a:tabLst>
            </a:pPr>
            <a:r>
              <a:rPr lang="en-US" sz="1400" dirty="0" smtClean="0">
                <a:solidFill>
                  <a:srgbClr val="FF0000"/>
                </a:solidFill>
              </a:rPr>
              <a:t>Standard</a:t>
            </a:r>
            <a:r>
              <a:rPr lang="en-US" sz="1400" dirty="0">
                <a:solidFill>
                  <a:srgbClr val="FF0000"/>
                </a:solidFill>
              </a:rPr>
              <a:t>: When the Standard Guest Room Block is sold out or 5:00 PM Hawaii Time </a:t>
            </a:r>
            <a:r>
              <a:rPr lang="en-US" sz="1400" dirty="0" smtClean="0">
                <a:solidFill>
                  <a:srgbClr val="FF0000"/>
                </a:solidFill>
              </a:rPr>
              <a:t>15 August</a:t>
            </a:r>
            <a:r>
              <a:rPr lang="en-US" sz="1400" dirty="0">
                <a:solidFill>
                  <a:srgbClr val="FF0000"/>
                </a:solidFill>
              </a:rPr>
              <a:t> 2022 whichever comes first.</a:t>
            </a:r>
            <a:endParaRPr lang="en-GB" sz="1400" dirty="0" smtClean="0">
              <a:solidFill>
                <a:srgbClr val="FF0000"/>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dirty="0" smtClean="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smtClean="0"/>
              <a:t>August 2022</a:t>
            </a:r>
            <a:endParaRPr lang="en-GB" dirty="0"/>
          </a:p>
        </p:txBody>
      </p:sp>
    </p:spTree>
    <p:extLst>
      <p:ext uri="{BB962C8B-B14F-4D97-AF65-F5344CB8AC3E}">
        <p14:creationId xmlns:p14="http://schemas.microsoft.com/office/powerpoint/2010/main" val="275080097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21</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Meeting and hotel reservation for the 2022 November plenary (1)</a:t>
            </a:r>
            <a:endParaRPr lang="en-US" sz="2800" dirty="0">
              <a:solidFill>
                <a:srgbClr val="0070C0"/>
              </a:solidFill>
            </a:endParaRPr>
          </a:p>
        </p:txBody>
      </p:sp>
      <p:sp>
        <p:nvSpPr>
          <p:cNvPr id="10" name="Content Placeholder 2"/>
          <p:cNvSpPr>
            <a:spLocks noGrp="1"/>
          </p:cNvSpPr>
          <p:nvPr>
            <p:ph idx="1"/>
          </p:nvPr>
        </p:nvSpPr>
        <p:spPr>
          <a:xfrm>
            <a:off x="914400" y="1524000"/>
            <a:ext cx="10322984" cy="4648200"/>
          </a:xfrm>
        </p:spPr>
        <p:txBody>
          <a:bodyPr/>
          <a:lstStyle/>
          <a:p>
            <a:pPr marL="230188" marR="117475" indent="-230188" algn="just">
              <a:buFont typeface="Times New Roman" pitchFamily="16" charset="0"/>
              <a:buChar char="•"/>
              <a:tabLst>
                <a:tab pos="230188" algn="l"/>
              </a:tabLst>
            </a:pPr>
            <a:r>
              <a:rPr lang="en-US" sz="1800" spc="-5" dirty="0" smtClean="0">
                <a:cs typeface="Arial"/>
              </a:rPr>
              <a:t>Meeting reservation begins on 5 August 2022</a:t>
            </a:r>
            <a:endParaRPr lang="en-GB" sz="1600" dirty="0" smtClean="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600" dirty="0" smtClean="0">
                <a:hlinkClick r:id="rId3"/>
              </a:rPr>
              <a:t>https</a:t>
            </a:r>
            <a:r>
              <a:rPr lang="en-US" sz="1600" dirty="0">
                <a:hlinkClick r:id="rId3"/>
              </a:rPr>
              <a:t>://cvent.me/0Vk4Qq</a:t>
            </a:r>
            <a:endParaRPr lang="en-GB" sz="1600" dirty="0">
              <a:solidFill>
                <a:schemeClr val="tx1"/>
              </a:solidFill>
              <a:latin typeface="Times New Roman" panose="02020603050405020304" pitchFamily="18" charset="0"/>
              <a:ea typeface="Times New Roman" panose="02020603050405020304" pitchFamily="18" charset="0"/>
            </a:endParaRPr>
          </a:p>
          <a:p>
            <a:pPr marL="230188" marR="117475" indent="-230188" algn="just">
              <a:buFont typeface="Times New Roman" pitchFamily="16" charset="0"/>
              <a:buChar char="•"/>
              <a:tabLst>
                <a:tab pos="230188" algn="l"/>
              </a:tabLst>
            </a:pPr>
            <a:r>
              <a:rPr lang="en-US" sz="1800" dirty="0" smtClean="0">
                <a:solidFill>
                  <a:schemeClr val="tx1"/>
                </a:solidFill>
                <a:latin typeface="Times New Roman" panose="02020603050405020304" pitchFamily="18" charset="0"/>
                <a:ea typeface="Times New Roman" panose="02020603050405020304" pitchFamily="18" charset="0"/>
              </a:rPr>
              <a:t>Registration </a:t>
            </a:r>
            <a:r>
              <a:rPr lang="en-US" sz="1800" dirty="0">
                <a:solidFill>
                  <a:schemeClr val="tx1"/>
                </a:solidFill>
                <a:latin typeface="Times New Roman" panose="02020603050405020304" pitchFamily="18" charset="0"/>
                <a:ea typeface="Times New Roman" panose="02020603050405020304" pitchFamily="18" charset="0"/>
              </a:rPr>
              <a:t>fee</a:t>
            </a:r>
          </a:p>
          <a:p>
            <a:pPr marL="630238" marR="117475" lvl="1"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Early </a:t>
            </a:r>
            <a:r>
              <a:rPr lang="en-US" sz="1400" dirty="0" smtClean="0">
                <a:solidFill>
                  <a:schemeClr val="tx1"/>
                </a:solidFill>
                <a:latin typeface="Times New Roman" panose="02020603050405020304" pitchFamily="18" charset="0"/>
                <a:ea typeface="Times New Roman" panose="02020603050405020304" pitchFamily="18" charset="0"/>
              </a:rPr>
              <a:t>Registration until Friday, 16 September 2022</a:t>
            </a:r>
            <a:endParaRPr lang="en-US" sz="1400" dirty="0">
              <a:solidFill>
                <a:schemeClr val="tx1"/>
              </a:solidFill>
              <a:latin typeface="Times New Roman" panose="02020603050405020304" pitchFamily="18" charset="0"/>
              <a:ea typeface="Times New Roman" panose="02020603050405020304" pitchFamily="18" charset="0"/>
            </a:endParaRPr>
          </a:p>
          <a:p>
            <a:pPr marL="1030288" marR="117475" lvl="2" indent="-230188" algn="just">
              <a:buFont typeface="Times New Roman" pitchFamily="16" charset="0"/>
              <a:buChar char="•"/>
              <a:tabLst>
                <a:tab pos="230188" algn="l"/>
              </a:tabLst>
            </a:pPr>
            <a:r>
              <a:rPr lang="en-US" sz="1200" dirty="0" smtClean="0">
                <a:solidFill>
                  <a:schemeClr val="tx1"/>
                </a:solidFill>
                <a:latin typeface="Times New Roman" panose="02020603050405020304" pitchFamily="18" charset="0"/>
                <a:ea typeface="Times New Roman" panose="02020603050405020304" pitchFamily="18" charset="0"/>
              </a:rPr>
              <a:t>US$600.00</a:t>
            </a:r>
            <a:endParaRPr lang="en-US" sz="16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Standard </a:t>
            </a:r>
            <a:r>
              <a:rPr lang="en-US" sz="1400" dirty="0" smtClean="0">
                <a:solidFill>
                  <a:schemeClr val="tx1"/>
                </a:solidFill>
                <a:latin typeface="Times New Roman" panose="02020603050405020304" pitchFamily="18" charset="0"/>
                <a:ea typeface="Times New Roman" panose="02020603050405020304" pitchFamily="18" charset="0"/>
              </a:rPr>
              <a:t>Registration until Monday, 31 October </a:t>
            </a:r>
            <a:r>
              <a:rPr lang="en-US" sz="1400" dirty="0">
                <a:solidFill>
                  <a:schemeClr val="tx1"/>
                </a:solidFill>
                <a:latin typeface="Times New Roman" panose="02020603050405020304" pitchFamily="18" charset="0"/>
                <a:ea typeface="Times New Roman" panose="02020603050405020304" pitchFamily="18" charset="0"/>
              </a:rPr>
              <a:t>2022</a:t>
            </a:r>
          </a:p>
          <a:p>
            <a:pPr marL="1030288" marR="117475" lvl="2" indent="-230188" algn="just">
              <a:buFont typeface="Times New Roman" pitchFamily="16" charset="0"/>
              <a:buChar char="•"/>
              <a:tabLst>
                <a:tab pos="230188" algn="l"/>
              </a:tabLst>
            </a:pPr>
            <a:r>
              <a:rPr lang="en-US" sz="1200" dirty="0" smtClean="0">
                <a:solidFill>
                  <a:schemeClr val="tx1"/>
                </a:solidFill>
                <a:latin typeface="Times New Roman" panose="02020603050405020304" pitchFamily="18" charset="0"/>
                <a:ea typeface="Times New Roman" panose="02020603050405020304" pitchFamily="18" charset="0"/>
              </a:rPr>
              <a:t>US$800.00</a:t>
            </a:r>
            <a:endParaRPr lang="en-US" sz="16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Late </a:t>
            </a:r>
            <a:r>
              <a:rPr lang="en-US" sz="1400" dirty="0" smtClean="0">
                <a:solidFill>
                  <a:schemeClr val="tx1"/>
                </a:solidFill>
                <a:latin typeface="Times New Roman" panose="02020603050405020304" pitchFamily="18" charset="0"/>
                <a:ea typeface="Times New Roman" panose="02020603050405020304" pitchFamily="18" charset="0"/>
              </a:rPr>
              <a:t>Registration after Monday, 31 October 2022</a:t>
            </a:r>
            <a:endParaRPr lang="en-US" sz="1400" dirty="0">
              <a:solidFill>
                <a:schemeClr val="tx1"/>
              </a:solidFill>
              <a:latin typeface="Times New Roman" panose="02020603050405020304" pitchFamily="18" charset="0"/>
              <a:ea typeface="Times New Roman" panose="02020603050405020304" pitchFamily="18" charset="0"/>
            </a:endParaRPr>
          </a:p>
          <a:p>
            <a:pPr marL="1030288" marR="117475" lvl="2" indent="-230188" algn="just">
              <a:buFont typeface="Times New Roman" pitchFamily="16" charset="0"/>
              <a:buChar char="•"/>
              <a:tabLst>
                <a:tab pos="230188" algn="l"/>
              </a:tabLst>
            </a:pPr>
            <a:r>
              <a:rPr lang="en-US" sz="1200" dirty="0" smtClean="0">
                <a:solidFill>
                  <a:schemeClr val="tx1"/>
                </a:solidFill>
                <a:latin typeface="Times New Roman" panose="02020603050405020304" pitchFamily="18" charset="0"/>
                <a:ea typeface="Times New Roman" panose="02020603050405020304" pitchFamily="18" charset="0"/>
              </a:rPr>
              <a:t>US$1000.00</a:t>
            </a:r>
            <a:endParaRPr lang="en-US" sz="1200" dirty="0">
              <a:solidFill>
                <a:schemeClr val="tx1"/>
              </a:solidFill>
              <a:latin typeface="Times New Roman" panose="02020603050405020304" pitchFamily="18" charset="0"/>
              <a:ea typeface="Times New Roman" panose="02020603050405020304" pitchFamily="18" charset="0"/>
            </a:endParaRPr>
          </a:p>
          <a:p>
            <a:pPr marL="230188" marR="117475" indent="-230188" algn="just">
              <a:buFont typeface="Times New Roman" pitchFamily="16" charset="0"/>
              <a:buChar char="•"/>
              <a:tabLst>
                <a:tab pos="230188" algn="l"/>
              </a:tabLst>
            </a:pPr>
            <a:r>
              <a:rPr lang="en-US" sz="1800" dirty="0">
                <a:solidFill>
                  <a:schemeClr val="tx1"/>
                </a:solidFill>
                <a:latin typeface="Times New Roman" panose="02020603050405020304" pitchFamily="18" charset="0"/>
                <a:ea typeface="Times New Roman" panose="02020603050405020304" pitchFamily="18" charset="0"/>
              </a:rPr>
              <a:t>Cancellation policy</a:t>
            </a:r>
          </a:p>
          <a:p>
            <a:pPr marL="630238" marR="117475" lvl="1"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Until </a:t>
            </a:r>
            <a:r>
              <a:rPr lang="en-US" sz="1400" dirty="0" smtClean="0">
                <a:solidFill>
                  <a:schemeClr val="tx1"/>
                </a:solidFill>
                <a:latin typeface="Times New Roman" panose="02020603050405020304" pitchFamily="18" charset="0"/>
                <a:ea typeface="Times New Roman" panose="02020603050405020304" pitchFamily="18" charset="0"/>
              </a:rPr>
              <a:t>16 September 2022</a:t>
            </a:r>
            <a:r>
              <a:rPr lang="en-US" sz="1400" dirty="0">
                <a:solidFill>
                  <a:schemeClr val="tx1"/>
                </a:solidFill>
                <a:latin typeface="Times New Roman" panose="02020603050405020304" pitchFamily="18" charset="0"/>
                <a:ea typeface="Times New Roman" panose="02020603050405020304" pitchFamily="18" charset="0"/>
              </a:rPr>
              <a:t>, cancellations will not incur a cancellation fee</a:t>
            </a:r>
          </a:p>
          <a:p>
            <a:pPr marL="630238" marR="117475" lvl="1" indent="-230188" algn="just">
              <a:buFont typeface="Times New Roman" pitchFamily="16" charset="0"/>
              <a:buChar char="•"/>
              <a:tabLst>
                <a:tab pos="230188" algn="l"/>
              </a:tabLst>
            </a:pPr>
            <a:r>
              <a:rPr lang="en-US" sz="1400" dirty="0" smtClean="0">
                <a:solidFill>
                  <a:schemeClr val="tx1"/>
                </a:solidFill>
                <a:latin typeface="Times New Roman" panose="02020603050405020304" pitchFamily="18" charset="0"/>
                <a:ea typeface="Times New Roman" panose="02020603050405020304" pitchFamily="18" charset="0"/>
              </a:rPr>
              <a:t>After 16 September </a:t>
            </a:r>
            <a:r>
              <a:rPr lang="en-US" sz="1400" dirty="0">
                <a:solidFill>
                  <a:schemeClr val="tx1"/>
                </a:solidFill>
                <a:latin typeface="Times New Roman" panose="02020603050405020304" pitchFamily="18" charset="0"/>
                <a:ea typeface="Times New Roman" panose="02020603050405020304" pitchFamily="18" charset="0"/>
              </a:rPr>
              <a:t>2022 until </a:t>
            </a:r>
            <a:r>
              <a:rPr lang="en-US" sz="1400" dirty="0" smtClean="0">
                <a:solidFill>
                  <a:schemeClr val="tx1"/>
                </a:solidFill>
                <a:latin typeface="Times New Roman" panose="02020603050405020304" pitchFamily="18" charset="0"/>
                <a:ea typeface="Times New Roman" panose="02020603050405020304" pitchFamily="18" charset="0"/>
              </a:rPr>
              <a:t>31 October </a:t>
            </a:r>
            <a:r>
              <a:rPr lang="en-US" sz="1400" dirty="0">
                <a:solidFill>
                  <a:schemeClr val="tx1"/>
                </a:solidFill>
                <a:latin typeface="Times New Roman" panose="02020603050405020304" pitchFamily="18" charset="0"/>
                <a:ea typeface="Times New Roman" panose="02020603050405020304" pitchFamily="18" charset="0"/>
              </a:rPr>
              <a:t>2022, cancellations will incur a US$150.00 cancellation fee</a:t>
            </a:r>
          </a:p>
          <a:p>
            <a:pPr marL="630238" marR="117475" lvl="1"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After </a:t>
            </a:r>
            <a:r>
              <a:rPr lang="en-US" sz="1400" dirty="0" smtClean="0">
                <a:solidFill>
                  <a:schemeClr val="tx1"/>
                </a:solidFill>
                <a:latin typeface="Times New Roman" panose="02020603050405020304" pitchFamily="18" charset="0"/>
                <a:ea typeface="Times New Roman" panose="02020603050405020304" pitchFamily="18" charset="0"/>
              </a:rPr>
              <a:t>31 October 2022</a:t>
            </a:r>
            <a:r>
              <a:rPr lang="en-US" sz="1400" dirty="0">
                <a:solidFill>
                  <a:schemeClr val="tx1"/>
                </a:solidFill>
                <a:latin typeface="Times New Roman" panose="02020603050405020304" pitchFamily="18" charset="0"/>
                <a:ea typeface="Times New Roman" panose="02020603050405020304" pitchFamily="18" charset="0"/>
              </a:rPr>
              <a:t>, cancellations will not receive any refund </a:t>
            </a:r>
          </a:p>
          <a:p>
            <a:pPr marL="630238" marR="117475" lvl="1" indent="-230188" algn="just">
              <a:buFont typeface="Times New Roman" pitchFamily="16" charset="0"/>
              <a:buChar char="•"/>
              <a:tabLst>
                <a:tab pos="230188" algn="l"/>
              </a:tabLst>
            </a:pPr>
            <a:endParaRPr lang="en-GB" sz="16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dirty="0" smtClean="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smtClean="0"/>
              <a:t>August 2022</a:t>
            </a:r>
            <a:endParaRPr lang="en-GB" dirty="0"/>
          </a:p>
        </p:txBody>
      </p:sp>
    </p:spTree>
    <p:extLst>
      <p:ext uri="{BB962C8B-B14F-4D97-AF65-F5344CB8AC3E}">
        <p14:creationId xmlns:p14="http://schemas.microsoft.com/office/powerpoint/2010/main" val="146197679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22</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Meeting and hotel reservation for the 2022 November plenary (2)</a:t>
            </a:r>
            <a:endParaRPr lang="en-US" sz="2800" dirty="0">
              <a:solidFill>
                <a:srgbClr val="0070C0"/>
              </a:solidFill>
            </a:endParaRPr>
          </a:p>
        </p:txBody>
      </p:sp>
      <p:sp>
        <p:nvSpPr>
          <p:cNvPr id="10" name="Content Placeholder 2"/>
          <p:cNvSpPr>
            <a:spLocks noGrp="1"/>
          </p:cNvSpPr>
          <p:nvPr>
            <p:ph idx="1"/>
          </p:nvPr>
        </p:nvSpPr>
        <p:spPr>
          <a:xfrm>
            <a:off x="914400" y="1524000"/>
            <a:ext cx="10322984" cy="4648200"/>
          </a:xfrm>
        </p:spPr>
        <p:txBody>
          <a:bodyPr/>
          <a:lstStyle/>
          <a:p>
            <a:pPr marL="230188" marR="117475" indent="-230188" algn="just">
              <a:buFont typeface="Times New Roman" pitchFamily="16" charset="0"/>
              <a:buChar char="•"/>
              <a:tabLst>
                <a:tab pos="230188" algn="l"/>
              </a:tabLst>
            </a:pPr>
            <a:r>
              <a:rPr lang="en-US" sz="1800" spc="-5" dirty="0" smtClean="0">
                <a:cs typeface="Arial"/>
              </a:rPr>
              <a:t>Hotel reservation begins on 5 August 2022</a:t>
            </a:r>
            <a:endParaRPr lang="en-GB" sz="1600" dirty="0" smtClean="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GB" sz="1600" dirty="0" smtClean="0">
                <a:solidFill>
                  <a:schemeClr val="tx1"/>
                </a:solidFill>
                <a:latin typeface="Times New Roman" panose="02020603050405020304" pitchFamily="18" charset="0"/>
                <a:ea typeface="Times New Roman" panose="02020603050405020304" pitchFamily="18" charset="0"/>
                <a:hlinkClick r:id="rId3"/>
              </a:rPr>
              <a:t>https</a:t>
            </a:r>
            <a:r>
              <a:rPr lang="en-GB" sz="1600" dirty="0">
                <a:solidFill>
                  <a:schemeClr val="tx1"/>
                </a:solidFill>
                <a:latin typeface="Times New Roman" panose="02020603050405020304" pitchFamily="18" charset="0"/>
                <a:ea typeface="Times New Roman" panose="02020603050405020304" pitchFamily="18" charset="0"/>
                <a:hlinkClick r:id="rId3"/>
              </a:rPr>
              <a:t>://</a:t>
            </a:r>
            <a:r>
              <a:rPr lang="en-GB" sz="1600" dirty="0" smtClean="0">
                <a:solidFill>
                  <a:schemeClr val="tx1"/>
                </a:solidFill>
                <a:latin typeface="Times New Roman" panose="02020603050405020304" pitchFamily="18" charset="0"/>
                <a:ea typeface="Times New Roman" panose="02020603050405020304" pitchFamily="18" charset="0"/>
                <a:hlinkClick r:id="rId3"/>
              </a:rPr>
              <a:t>www.marriott.com/event-reservations/reservation-link.mi?id=1657872654535&amp;key=GRP&amp;app=resvlink</a:t>
            </a:r>
            <a:r>
              <a:rPr lang="en-GB" sz="1600" dirty="0" smtClean="0">
                <a:solidFill>
                  <a:schemeClr val="tx1"/>
                </a:solidFill>
                <a:latin typeface="Times New Roman" panose="02020603050405020304" pitchFamily="18" charset="0"/>
                <a:ea typeface="Times New Roman" panose="02020603050405020304" pitchFamily="18" charset="0"/>
              </a:rPr>
              <a:t> </a:t>
            </a:r>
          </a:p>
          <a:p>
            <a:pPr marL="630238" marR="117475" lvl="1" indent="-230188" algn="just">
              <a:buFont typeface="Times New Roman" pitchFamily="16" charset="0"/>
              <a:buChar char="•"/>
              <a:tabLst>
                <a:tab pos="230188" algn="l"/>
              </a:tabLst>
            </a:pPr>
            <a:r>
              <a:rPr lang="en-US" sz="1600" dirty="0" smtClean="0">
                <a:solidFill>
                  <a:schemeClr val="tx1"/>
                </a:solidFill>
                <a:latin typeface="Times New Roman" panose="02020603050405020304" pitchFamily="18" charset="0"/>
                <a:ea typeface="Times New Roman" panose="02020603050405020304" pitchFamily="18" charset="0"/>
              </a:rPr>
              <a:t>Cut off date:</a:t>
            </a:r>
          </a:p>
          <a:p>
            <a:pPr marL="1030288" marR="117475" lvl="2" indent="-230188" algn="just">
              <a:buFont typeface="Times New Roman" pitchFamily="16" charset="0"/>
              <a:buChar char="•"/>
              <a:tabLst>
                <a:tab pos="230188" algn="l"/>
              </a:tabLst>
            </a:pPr>
            <a:r>
              <a:rPr lang="en-US" sz="1400" dirty="0" smtClean="0">
                <a:solidFill>
                  <a:schemeClr val="tx1"/>
                </a:solidFill>
              </a:rPr>
              <a:t>Early </a:t>
            </a:r>
            <a:r>
              <a:rPr lang="en-US" sz="1400" dirty="0">
                <a:solidFill>
                  <a:schemeClr val="tx1"/>
                </a:solidFill>
              </a:rPr>
              <a:t>Bird: </a:t>
            </a:r>
            <a:r>
              <a:rPr lang="en-US" sz="1400" dirty="0" smtClean="0">
                <a:solidFill>
                  <a:schemeClr val="tx1"/>
                </a:solidFill>
              </a:rPr>
              <a:t>6:00 </a:t>
            </a:r>
            <a:r>
              <a:rPr lang="en-US" sz="1400" dirty="0">
                <a:solidFill>
                  <a:schemeClr val="tx1"/>
                </a:solidFill>
              </a:rPr>
              <a:t>PM </a:t>
            </a:r>
            <a:r>
              <a:rPr lang="en-US" sz="1400" dirty="0" smtClean="0">
                <a:solidFill>
                  <a:schemeClr val="tx1"/>
                </a:solidFill>
              </a:rPr>
              <a:t>Bangkok local time 19 October 2022.</a:t>
            </a:r>
          </a:p>
          <a:p>
            <a:pPr marL="630238" marR="117475" lvl="1" indent="-230188" algn="just">
              <a:buFont typeface="Times New Roman" pitchFamily="16" charset="0"/>
              <a:buChar char="•"/>
              <a:tabLst>
                <a:tab pos="230188" algn="l"/>
              </a:tabLst>
            </a:pPr>
            <a:endParaRPr lang="en-GB" sz="16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dirty="0" smtClean="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smtClean="0"/>
              <a:t>August 2022</a:t>
            </a:r>
            <a:endParaRPr lang="en-GB" dirty="0"/>
          </a:p>
        </p:txBody>
      </p:sp>
    </p:spTree>
    <p:extLst>
      <p:ext uri="{BB962C8B-B14F-4D97-AF65-F5344CB8AC3E}">
        <p14:creationId xmlns:p14="http://schemas.microsoft.com/office/powerpoint/2010/main" val="193315344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23</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smtClean="0"/>
              <a:t>August 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Any other business</a:t>
            </a: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Anything?</a:t>
            </a:r>
            <a:endParaRPr lang="en-US" sz="160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86026497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24</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smtClean="0"/>
              <a:t>August 2022</a:t>
            </a:r>
            <a:endParaRPr lang="en-GB"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Adjourn</a:t>
            </a: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Attendance today </a:t>
            </a:r>
          </a:p>
          <a:p>
            <a:pPr marL="630238" marR="117475" lvl="1" indent="-230188" algn="just">
              <a:buFont typeface="Times New Roman" pitchFamily="16" charset="0"/>
              <a:buChar char="•"/>
              <a:tabLst>
                <a:tab pos="230188" algn="l"/>
              </a:tabLst>
            </a:pPr>
            <a:r>
              <a:rPr lang="en-US" sz="1600" spc="-5" dirty="0">
                <a:solidFill>
                  <a:schemeClr val="tx1"/>
                </a:solidFill>
                <a:latin typeface="+mj-lt"/>
                <a:cs typeface="Arial"/>
              </a:rPr>
              <a:t>On-line: </a:t>
            </a:r>
            <a:r>
              <a:rPr lang="en-US" sz="1600" spc="-5" dirty="0" smtClean="0">
                <a:solidFill>
                  <a:schemeClr val="tx1"/>
                </a:solidFill>
                <a:latin typeface="+mj-lt"/>
                <a:cs typeface="Arial"/>
              </a:rPr>
              <a:t> </a:t>
            </a:r>
            <a:r>
              <a:rPr lang="en-US" sz="1600" spc="-5" dirty="0" smtClean="0">
                <a:solidFill>
                  <a:schemeClr val="tx1"/>
                </a:solidFill>
                <a:latin typeface="+mj-lt"/>
                <a:cs typeface="Arial"/>
              </a:rPr>
              <a:t>15</a:t>
            </a:r>
            <a:endParaRPr lang="en-US" sz="1600" spc="-5" dirty="0">
              <a:solidFill>
                <a:schemeClr val="tx1"/>
              </a:solidFill>
              <a:latin typeface="+mj-lt"/>
              <a:cs typeface="Arial"/>
            </a:endParaRPr>
          </a:p>
          <a:p>
            <a:pPr marL="630238" marR="117475" lvl="1" indent="-230188" algn="just">
              <a:buFont typeface="Times New Roman" pitchFamily="16" charset="0"/>
              <a:buChar char="•"/>
              <a:tabLst>
                <a:tab pos="230188" algn="l"/>
              </a:tabLst>
            </a:pPr>
            <a:r>
              <a:rPr lang="en-US" sz="1600" spc="-5" dirty="0" smtClean="0">
                <a:solidFill>
                  <a:schemeClr val="tx1"/>
                </a:solidFill>
                <a:latin typeface="+mj-lt"/>
                <a:cs typeface="Arial"/>
              </a:rPr>
              <a:t>Voters:  </a:t>
            </a:r>
            <a:r>
              <a:rPr lang="en-US" sz="1600" spc="-5" dirty="0" smtClean="0">
                <a:solidFill>
                  <a:schemeClr val="tx1"/>
                </a:solidFill>
                <a:latin typeface="+mj-lt"/>
                <a:cs typeface="Arial"/>
              </a:rPr>
              <a:t>14</a:t>
            </a:r>
            <a:endParaRPr lang="en-US" sz="1600" spc="-5" dirty="0">
              <a:solidFill>
                <a:schemeClr val="tx1"/>
              </a:solidFill>
              <a:latin typeface="+mj-lt"/>
              <a:cs typeface="Arial"/>
            </a:endParaRPr>
          </a:p>
          <a:p>
            <a:pPr marL="230188" marR="117475" indent="-230188" algn="just">
              <a:spcBef>
                <a:spcPts val="1200"/>
              </a:spcBef>
              <a:buFont typeface="Times New Roman" pitchFamily="16" charset="0"/>
              <a:buChar char="•"/>
              <a:tabLst>
                <a:tab pos="230188" algn="l"/>
              </a:tabLst>
            </a:pPr>
            <a:r>
              <a:rPr lang="en-US" sz="1800" spc="-5" dirty="0">
                <a:cs typeface="Arial"/>
              </a:rPr>
              <a:t>Next 802.18 interim/plenary</a:t>
            </a:r>
          </a:p>
          <a:p>
            <a:pPr marL="630238" marR="117475" lvl="1" indent="-230188" algn="just">
              <a:buFont typeface="Times New Roman" pitchFamily="16" charset="0"/>
              <a:buChar char="•"/>
              <a:tabLst>
                <a:tab pos="230188" algn="l"/>
              </a:tabLst>
            </a:pPr>
            <a:r>
              <a:rPr lang="en-US" sz="1600" spc="-5" dirty="0" smtClean="0">
                <a:cs typeface="Arial"/>
                <a:hlinkClick r:id="rId3"/>
              </a:rPr>
              <a:t>September 2022 IEEE 802 wireless interim</a:t>
            </a:r>
            <a:r>
              <a:rPr lang="en-US" sz="1600" spc="-5" dirty="0" smtClean="0">
                <a:cs typeface="Arial"/>
              </a:rPr>
              <a:t> </a:t>
            </a:r>
            <a:r>
              <a:rPr lang="en-US" sz="1600" spc="-5" dirty="0">
                <a:cs typeface="Arial"/>
              </a:rPr>
              <a:t>from </a:t>
            </a:r>
            <a:r>
              <a:rPr lang="en-US" sz="1600" spc="-5" dirty="0" smtClean="0">
                <a:cs typeface="Arial"/>
              </a:rPr>
              <a:t>11 September </a:t>
            </a:r>
            <a:r>
              <a:rPr lang="en-US" sz="1600" spc="-5" dirty="0">
                <a:cs typeface="Arial"/>
              </a:rPr>
              <a:t>2022 to </a:t>
            </a:r>
            <a:r>
              <a:rPr lang="en-US" sz="1600" spc="-5" dirty="0" smtClean="0">
                <a:cs typeface="Arial"/>
              </a:rPr>
              <a:t>16 September </a:t>
            </a:r>
            <a:r>
              <a:rPr lang="en-US" sz="1600" spc="-5" dirty="0">
                <a:cs typeface="Arial"/>
              </a:rPr>
              <a:t>2022</a:t>
            </a:r>
          </a:p>
          <a:p>
            <a:pPr marL="230188" marR="117475" indent="-230188" algn="just">
              <a:spcBef>
                <a:spcPts val="1200"/>
              </a:spcBef>
              <a:buFont typeface="Times New Roman" pitchFamily="16" charset="0"/>
              <a:buChar char="•"/>
              <a:tabLst>
                <a:tab pos="230188" algn="l"/>
              </a:tabLst>
            </a:pPr>
            <a:r>
              <a:rPr lang="en-US" sz="1800" spc="-5" dirty="0" smtClean="0">
                <a:latin typeface="+mj-lt"/>
                <a:cs typeface="Arial"/>
              </a:rPr>
              <a:t>Adjourn</a:t>
            </a:r>
            <a:r>
              <a:rPr lang="en-US" sz="1800" spc="-5" dirty="0">
                <a:latin typeface="+mj-lt"/>
                <a:cs typeface="Arial"/>
              </a:rPr>
              <a:t>:</a:t>
            </a:r>
          </a:p>
          <a:p>
            <a:pPr marL="630238" marR="117475" lvl="1" indent="-230188" algn="just">
              <a:spcBef>
                <a:spcPts val="600"/>
              </a:spcBef>
              <a:buFont typeface="Times New Roman" pitchFamily="16" charset="0"/>
              <a:buChar char="•"/>
              <a:tabLst>
                <a:tab pos="230188" algn="l"/>
              </a:tabLst>
            </a:pPr>
            <a:r>
              <a:rPr lang="en-US" sz="1600" spc="-5" dirty="0">
                <a:latin typeface="+mj-lt"/>
                <a:cs typeface="Arial"/>
              </a:rPr>
              <a:t>Any objection to adjourn</a:t>
            </a:r>
            <a:r>
              <a:rPr lang="en-US" sz="1600" spc="-5" dirty="0" smtClean="0">
                <a:latin typeface="+mj-lt"/>
                <a:cs typeface="Arial"/>
              </a:rPr>
              <a:t>? </a:t>
            </a:r>
            <a:r>
              <a:rPr lang="en-US" sz="1600" spc="-5" dirty="0" smtClean="0">
                <a:latin typeface="+mj-lt"/>
                <a:cs typeface="Arial"/>
              </a:rPr>
              <a:t> No. </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a:rPr>
              <a:t>Adjourned </a:t>
            </a:r>
            <a:r>
              <a:rPr lang="en-US" sz="1600" spc="-5" dirty="0" smtClean="0">
                <a:latin typeface="+mj-lt"/>
                <a:cs typeface="Arial"/>
              </a:rPr>
              <a:t>at </a:t>
            </a:r>
            <a:r>
              <a:rPr lang="en-US" sz="1600" spc="-5" dirty="0" smtClean="0">
                <a:latin typeface="+mj-lt"/>
                <a:cs typeface="Arial"/>
              </a:rPr>
              <a:t>15:59 ET</a:t>
            </a:r>
            <a:endParaRPr lang="en-US" sz="1600" spc="-5" dirty="0">
              <a:solidFill>
                <a:srgbClr val="FF0000"/>
              </a:solidFill>
              <a:latin typeface="Arial"/>
              <a:cs typeface="Arial"/>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423808994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14400" y="336550"/>
            <a:ext cx="2211387" cy="273050"/>
          </a:xfrm>
          <a:noFill/>
        </p:spPr>
        <p:txBody>
          <a:bodyPr/>
          <a:lstStyle/>
          <a:p>
            <a:r>
              <a:rPr lang="en-US" dirty="0" smtClean="0"/>
              <a:t>August </a:t>
            </a:r>
            <a:r>
              <a:rPr lang="en-US" dirty="0"/>
              <a:t>2022</a:t>
            </a:r>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IEEE 802 required notices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3</a:t>
            </a:fld>
            <a:endParaRPr lang="en-US" dirty="0"/>
          </a:p>
        </p:txBody>
      </p:sp>
      <p:sp>
        <p:nvSpPr>
          <p:cNvPr id="8" name="Rectangle 4"/>
          <p:cNvSpPr>
            <a:spLocks noChangeArrowheads="1"/>
          </p:cNvSpPr>
          <p:nvPr/>
        </p:nvSpPr>
        <p:spPr bwMode="auto">
          <a:xfrm>
            <a:off x="914400" y="16002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Bef>
                <a:spcPts val="6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Affiliation:  </a:t>
            </a:r>
            <a:r>
              <a:rPr lang="en-US" altLang="en-US" sz="1800" b="1" dirty="0">
                <a:solidFill>
                  <a:schemeClr val="tx1"/>
                </a:solidFill>
                <a:latin typeface="+mj-lt"/>
                <a:cs typeface="Arial" panose="020B0604020202020204" pitchFamily="34" charset="0"/>
                <a:hlinkClick r:id="rId3"/>
              </a:rPr>
              <a:t>https://standards.ieee.org/faqs/affiliation/</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a:t>
            </a:r>
            <a:r>
              <a:rPr lang="en-US" altLang="en-US" sz="1600" i="1" dirty="0">
                <a:solidFill>
                  <a:srgbClr val="FF0000"/>
                </a:solidFill>
                <a:latin typeface="+mj-lt"/>
                <a:cs typeface="Arial" panose="020B0604020202020204" pitchFamily="34" charset="0"/>
              </a:rPr>
              <a:t>Be sure to announce your name, affiliation, </a:t>
            </a:r>
            <a:r>
              <a:rPr lang="en-US" altLang="en-US" sz="1600" i="1" dirty="0" smtClean="0">
                <a:solidFill>
                  <a:srgbClr val="FF0000"/>
                </a:solidFill>
                <a:latin typeface="+mj-lt"/>
                <a:cs typeface="Arial" panose="020B0604020202020204" pitchFamily="34" charset="0"/>
              </a:rPr>
              <a:t>employer, </a:t>
            </a:r>
            <a:r>
              <a:rPr lang="en-US" altLang="en-US" sz="1600" i="1" dirty="0">
                <a:solidFill>
                  <a:srgbClr val="FF0000"/>
                </a:solidFill>
                <a:latin typeface="+mj-lt"/>
                <a:cs typeface="Arial" panose="020B0604020202020204" pitchFamily="34" charset="0"/>
              </a:rPr>
              <a:t>and clients the first time you speak</a:t>
            </a:r>
            <a:r>
              <a:rPr lang="en-US" altLang="en-US" sz="1600" i="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Anti-Trust:  </a:t>
            </a:r>
            <a:r>
              <a:rPr lang="en-US" altLang="en-US" sz="1800" b="1" dirty="0">
                <a:solidFill>
                  <a:schemeClr val="tx1"/>
                </a:solidFill>
                <a:latin typeface="+mj-lt"/>
                <a:cs typeface="Arial" panose="020B0604020202020204" pitchFamily="34" charset="0"/>
                <a:hlinkClick r:id="rId4"/>
              </a:rPr>
              <a:t>https://standards.ieee.org/wp-content/uploads/2022/02/antitrust.pdf</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802 WG Policies and Procedures:  </a:t>
            </a:r>
            <a:r>
              <a:rPr lang="en-US" altLang="en-US" sz="1800" b="1" dirty="0">
                <a:solidFill>
                  <a:schemeClr val="tx1"/>
                </a:solidFill>
                <a:latin typeface="+mj-lt"/>
                <a:cs typeface="Arial" panose="020B0604020202020204" pitchFamily="34" charset="0"/>
                <a:hlinkClick r:id="rId5"/>
              </a:rPr>
              <a:t>http://www.ieee802.org/devdocs.shtml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Patent &amp; administration:  </a:t>
            </a:r>
            <a:r>
              <a:rPr lang="en-US" altLang="en-US" sz="1800" b="1" dirty="0">
                <a:solidFill>
                  <a:schemeClr val="tx1"/>
                </a:solidFill>
                <a:latin typeface="+mj-lt"/>
                <a:cs typeface="Arial" panose="020B0604020202020204" pitchFamily="34" charset="0"/>
                <a:hlinkClick r:id="rId6"/>
              </a:rPr>
              <a:t>https://standards.ieee.org/about/sasb/patcom/materials.html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Copyright notice:  </a:t>
            </a:r>
            <a:r>
              <a:rPr lang="en-US" altLang="en-US" sz="1800" b="1" dirty="0">
                <a:solidFill>
                  <a:schemeClr val="tx1"/>
                </a:solidFill>
                <a:latin typeface="+mj-lt"/>
                <a:cs typeface="Arial" panose="020B0604020202020204" pitchFamily="34" charset="0"/>
                <a:hlinkClick r:id="rId7"/>
              </a:rPr>
              <a:t>https://standards.ieee.org/faqs/copyrights/#1</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Call for essential patents &amp; copyright notice: the RR-TAG does not do standards, though all should be aware.</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SA Standards Board Operations Manual:  </a:t>
            </a:r>
            <a:r>
              <a:rPr lang="en-US" altLang="en-US" sz="1800" b="1" dirty="0">
                <a:solidFill>
                  <a:schemeClr val="tx1"/>
                </a:solidFill>
                <a:latin typeface="+mj-lt"/>
                <a:cs typeface="Arial" panose="020B0604020202020204" pitchFamily="34" charset="0"/>
                <a:hlinkClick r:id="rId8"/>
              </a:rPr>
              <a:t>https://standards.ieee.org/about/policies/opman/</a:t>
            </a:r>
            <a:r>
              <a:rPr lang="en-US" altLang="en-US" sz="1800" b="1" dirty="0">
                <a:solidFill>
                  <a:schemeClr val="tx1"/>
                </a:solidFill>
                <a:latin typeface="+mj-lt"/>
                <a:cs typeface="Arial" panose="020B0604020202020204" pitchFamily="34" charset="0"/>
              </a:rPr>
              <a:t> </a:t>
            </a:r>
          </a:p>
          <a:p>
            <a:pPr marL="285750" indent="-285750">
              <a:spcAft>
                <a:spcPts val="0"/>
              </a:spcAft>
              <a:buFont typeface="Arial" panose="020B0604020202020204" pitchFamily="34" charset="0"/>
              <a:buChar char="•"/>
              <a:defRPr/>
            </a:pPr>
            <a:endParaRPr lang="en-US" altLang="en-US" sz="1800" b="1" dirty="0">
              <a:solidFill>
                <a:schemeClr val="tx1"/>
              </a:solidFill>
              <a:latin typeface="Arial" panose="020B0604020202020204" pitchFamily="34" charset="0"/>
              <a:cs typeface="Arial" panose="020B0604020202020204" pitchFamily="34" charset="0"/>
            </a:endParaRPr>
          </a:p>
        </p:txBody>
      </p:sp>
      <p:pic>
        <p:nvPicPr>
          <p:cNvPr id="4" name="Picture 3"/>
          <p:cNvPicPr>
            <a:picLocks noChangeAspect="1"/>
          </p:cNvPicPr>
          <p:nvPr/>
        </p:nvPicPr>
        <p:blipFill>
          <a:blip r:embed="rId9"/>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261657145"/>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14400" y="336550"/>
            <a:ext cx="2211387" cy="273050"/>
          </a:xfrm>
          <a:noFill/>
        </p:spPr>
        <p:txBody>
          <a:bodyPr/>
          <a:lstStyle/>
          <a:p>
            <a:r>
              <a:rPr lang="en-US" dirty="0" smtClean="0"/>
              <a:t>August 2022</a:t>
            </a:r>
            <a:endParaRPr lang="en-US"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Other Guidelines for IEEE WG Meetings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4</a:t>
            </a:fld>
            <a:endParaRPr lang="en-US" dirty="0"/>
          </a:p>
        </p:txBody>
      </p:sp>
      <p:sp>
        <p:nvSpPr>
          <p:cNvPr id="8" name="Rectangle 4"/>
          <p:cNvSpPr>
            <a:spLocks noChangeArrowheads="1"/>
          </p:cNvSpPr>
          <p:nvPr/>
        </p:nvSpPr>
        <p:spPr bwMode="auto">
          <a:xfrm>
            <a:off x="914400" y="1676400"/>
            <a:ext cx="10367426"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All IEEE SA standards meetings shall be conducted in compliance with all applicable laws, including antitrust and competition laws.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interpretation, validity, or essentiality of patents/patent claims.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specific license rates, terms, or conditions.</a:t>
            </a:r>
          </a:p>
          <a:p>
            <a:pPr lvl="2">
              <a:lnSpc>
                <a:spcPct val="125000"/>
              </a:lnSpc>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Relative costs of different technical approaches that include relative costs of patent licensing terms may be discussed in standards development meetings. </a:t>
            </a:r>
          </a:p>
          <a:p>
            <a:pPr lvl="3">
              <a:lnSpc>
                <a:spcPct val="125000"/>
              </a:lnSpc>
              <a:spcAft>
                <a:spcPts val="0"/>
              </a:spcAft>
              <a:buFont typeface="Arial" panose="020B0604020202020204" pitchFamily="34" charset="0"/>
              <a:buChar char="•"/>
              <a:defRPr/>
            </a:pPr>
            <a:r>
              <a:rPr lang="en-GB" altLang="en-US" sz="1600" b="1" dirty="0">
                <a:solidFill>
                  <a:schemeClr val="tx1"/>
                </a:solidFill>
                <a:latin typeface="+mj-lt"/>
                <a:cs typeface="Arial" panose="020B0604020202020204" pitchFamily="34" charset="0"/>
              </a:rPr>
              <a:t>Technical considerations remain the primary focus</a:t>
            </a:r>
            <a:endParaRPr lang="en-US" altLang="en-US" sz="1600" b="1" dirty="0">
              <a:solidFill>
                <a:schemeClr val="tx1"/>
              </a:solidFill>
              <a:latin typeface="+mj-lt"/>
              <a:cs typeface="Arial" panose="020B0604020202020204" pitchFamily="34" charset="0"/>
            </a:endParaRP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or engage in the fixing of product prices, allocation of customers, or division of sales markets.</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status or substance of ongoing or threatened litigation.</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be silent if inappropriate topics are discussed. </a:t>
            </a:r>
            <a:r>
              <a:rPr lang="en-US" altLang="en-US" sz="1600" b="1" u="sng" dirty="0">
                <a:solidFill>
                  <a:schemeClr val="tx1"/>
                </a:solidFill>
                <a:latin typeface="+mj-lt"/>
                <a:cs typeface="Arial" panose="020B0604020202020204" pitchFamily="34" charset="0"/>
              </a:rPr>
              <a:t>Formally object to the discussion immediately.</a:t>
            </a:r>
          </a:p>
          <a:p>
            <a:pPr algn="ctr">
              <a:lnSpc>
                <a:spcPct val="80000"/>
              </a:lnSpc>
              <a:spcAft>
                <a:spcPts val="0"/>
              </a:spcAft>
              <a:buFont typeface="Monotype Sorts"/>
              <a:buNone/>
              <a:defRPr/>
            </a:pPr>
            <a:r>
              <a:rPr lang="en-US" altLang="en-US" sz="1800" b="1" dirty="0">
                <a:solidFill>
                  <a:schemeClr val="tx1"/>
                </a:solidFill>
                <a:latin typeface="+mj-lt"/>
                <a:cs typeface="Calibri" panose="020F0502020204030204" pitchFamily="34" charset="0"/>
              </a:rPr>
              <a:t>---------------------------------------------------------------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For more details, see </a:t>
            </a:r>
            <a:r>
              <a:rPr lang="en-US" altLang="en-US" sz="1600" b="1" i="1" dirty="0">
                <a:solidFill>
                  <a:schemeClr val="tx1"/>
                </a:solidFill>
                <a:latin typeface="+mj-lt"/>
                <a:cs typeface="Arial" panose="020B0604020202020204" pitchFamily="34" charset="0"/>
              </a:rPr>
              <a:t>IEEE SA Standards Board Operations Manual</a:t>
            </a:r>
            <a:r>
              <a:rPr lang="en-US" altLang="en-US" sz="1600" b="1" dirty="0">
                <a:solidFill>
                  <a:schemeClr val="tx1"/>
                </a:solidFill>
                <a:latin typeface="+mj-lt"/>
                <a:cs typeface="Arial" panose="020B0604020202020204" pitchFamily="34" charset="0"/>
              </a:rPr>
              <a:t>, clause 5.3.10 and </a:t>
            </a:r>
            <a:r>
              <a:rPr lang="en-US" altLang="en-US" sz="1600" b="1" i="1" dirty="0">
                <a:solidFill>
                  <a:schemeClr val="tx1"/>
                </a:solidFill>
                <a:latin typeface="+mj-lt"/>
                <a:cs typeface="Arial" panose="020B0604020202020204" pitchFamily="34" charset="0"/>
              </a:rPr>
              <a:t>Antitrust and Competition Policy: What You Need to Know </a:t>
            </a: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3"/>
              </a:rPr>
              <a:t>https://standards.ieee.org/wp-content/uploads/2022/02/antitrust.pdf</a:t>
            </a:r>
            <a:r>
              <a:rPr lang="en-US" altLang="en-US" sz="1600" b="1" dirty="0">
                <a:solidFill>
                  <a:schemeClr val="tx1"/>
                </a:solidFill>
                <a:latin typeface="+mj-lt"/>
                <a:cs typeface="Arial" panose="020B0604020202020204" pitchFamily="34" charset="0"/>
              </a:rPr>
              <a:t>   </a:t>
            </a: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If you have questions, contact the IEEE SA Standards Board Patent Committee Administrator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4"/>
              </a:rPr>
              <a:t>patcom@ieee.org</a:t>
            </a:r>
            <a:r>
              <a:rPr lang="en-US" altLang="en-US" sz="1600" b="1" dirty="0">
                <a:solidFill>
                  <a:schemeClr val="tx1"/>
                </a:solidFill>
                <a:latin typeface="+mj-lt"/>
                <a:cs typeface="Arial" panose="020B0604020202020204" pitchFamily="34" charset="0"/>
              </a:rPr>
              <a:t> </a:t>
            </a:r>
            <a:br>
              <a:rPr lang="en-US" altLang="en-US" sz="1600" b="1" dirty="0">
                <a:solidFill>
                  <a:schemeClr val="tx1"/>
                </a:solidFill>
                <a:latin typeface="+mj-lt"/>
                <a:cs typeface="Arial" panose="020B0604020202020204" pitchFamily="34" charset="0"/>
              </a:rPr>
            </a:b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395887919"/>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37822"/>
            <a:ext cx="10439399" cy="989072"/>
          </a:xfrm>
        </p:spPr>
        <p:txBody>
          <a:bodyPr/>
          <a:lstStyle/>
          <a:p>
            <a:r>
              <a:rPr lang="en-US" sz="2800" spc="-5" dirty="0">
                <a:solidFill>
                  <a:srgbClr val="0070C0"/>
                </a:solidFill>
              </a:rPr>
              <a:t>Participant behavior in </a:t>
            </a:r>
            <a:r>
              <a:rPr lang="en-US" sz="2800" dirty="0">
                <a:solidFill>
                  <a:srgbClr val="0070C0"/>
                </a:solidFill>
              </a:rPr>
              <a:t>IEEE SA </a:t>
            </a:r>
            <a:r>
              <a:rPr lang="en-US" sz="2800" spc="-5" dirty="0">
                <a:solidFill>
                  <a:srgbClr val="0070C0"/>
                </a:solidFill>
              </a:rPr>
              <a:t>activities is guided by</a:t>
            </a:r>
            <a:br>
              <a:rPr lang="en-US" sz="2800" spc="-5" dirty="0">
                <a:solidFill>
                  <a:srgbClr val="0070C0"/>
                </a:solidFill>
              </a:rPr>
            </a:br>
            <a:r>
              <a:rPr lang="en-US" sz="2800" spc="-5" dirty="0">
                <a:solidFill>
                  <a:srgbClr val="0070C0"/>
                </a:solidFill>
              </a:rPr>
              <a:t> the IEEE Codes of Ethics &amp;</a:t>
            </a:r>
            <a:r>
              <a:rPr lang="en-US" sz="2800" spc="-40" dirty="0">
                <a:solidFill>
                  <a:srgbClr val="0070C0"/>
                </a:solidFill>
              </a:rPr>
              <a:t> </a:t>
            </a:r>
            <a:r>
              <a:rPr lang="en-US" sz="2800" spc="-5" dirty="0">
                <a:solidFill>
                  <a:srgbClr val="0070C0"/>
                </a:solidFill>
              </a:rPr>
              <a:t>Conduct</a:t>
            </a:r>
            <a:endParaRPr lang="en-US" sz="2800" dirty="0">
              <a:solidFill>
                <a:srgbClr val="0070C0"/>
              </a:solidFill>
            </a:endParaRPr>
          </a:p>
        </p:txBody>
      </p:sp>
      <p:sp>
        <p:nvSpPr>
          <p:cNvPr id="3" name="Content Placeholder 2"/>
          <p:cNvSpPr>
            <a:spLocks noGrp="1"/>
          </p:cNvSpPr>
          <p:nvPr>
            <p:ph idx="1"/>
          </p:nvPr>
        </p:nvSpPr>
        <p:spPr>
          <a:xfrm>
            <a:off x="2209006" y="1066801"/>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6" name="Date Placeholder 5"/>
          <p:cNvSpPr>
            <a:spLocks noGrp="1"/>
          </p:cNvSpPr>
          <p:nvPr>
            <p:ph type="dt" idx="15"/>
          </p:nvPr>
        </p:nvSpPr>
        <p:spPr>
          <a:xfrm>
            <a:off x="914400" y="336550"/>
            <a:ext cx="3048000" cy="273050"/>
          </a:xfrm>
        </p:spPr>
        <p:txBody>
          <a:bodyPr/>
          <a:lstStyle/>
          <a:p>
            <a:r>
              <a:rPr lang="en-US" dirty="0" smtClean="0"/>
              <a:t>August 2022</a:t>
            </a:r>
            <a:endParaRPr lang="en-GB" dirty="0"/>
          </a:p>
        </p:txBody>
      </p:sp>
      <p:sp>
        <p:nvSpPr>
          <p:cNvPr id="7" name="Rectangle 6">
            <a:extLst>
              <a:ext uri="{FF2B5EF4-FFF2-40B4-BE49-F238E27FC236}">
                <a16:creationId xmlns="" xmlns:a16="http://schemas.microsoft.com/office/drawing/2014/main" id="{7EEB5C5B-CF12-4116-9B0B-1163823A33B7}"/>
              </a:ext>
            </a:extLst>
          </p:cNvPr>
          <p:cNvSpPr/>
          <p:nvPr/>
        </p:nvSpPr>
        <p:spPr>
          <a:xfrm>
            <a:off x="914400" y="1905000"/>
            <a:ext cx="10439399" cy="3429144"/>
          </a:xfrm>
          <a:prstGeom prst="rect">
            <a:avLst/>
          </a:prstGeom>
        </p:spPr>
        <p:txBody>
          <a:bodyPr wrap="square">
            <a:spAutoFit/>
          </a:bodyPr>
          <a:lstStyle/>
          <a:p>
            <a:pPr marL="193040" marR="108585" indent="-180340">
              <a:buChar char="•"/>
              <a:tabLst>
                <a:tab pos="193675" algn="l"/>
              </a:tabLst>
            </a:pPr>
            <a:r>
              <a:rPr lang="en-US" sz="1800" b="1" spc="-5" dirty="0">
                <a:solidFill>
                  <a:schemeClr val="tx1"/>
                </a:solidFill>
                <a:latin typeface="+mj-lt"/>
                <a:cs typeface="Arial" panose="020B0604020202020204" pitchFamily="34" charset="0"/>
              </a:rPr>
              <a:t>All participants in IEEE SA activities are expected to adhere to the </a:t>
            </a:r>
            <a:r>
              <a:rPr lang="en-US" sz="1800" b="1" spc="-5" dirty="0" smtClean="0">
                <a:solidFill>
                  <a:schemeClr val="tx1"/>
                </a:solidFill>
                <a:latin typeface="+mj-lt"/>
                <a:cs typeface="Arial" panose="020B0604020202020204" pitchFamily="34" charset="0"/>
              </a:rPr>
              <a:t>core </a:t>
            </a:r>
            <a:r>
              <a:rPr lang="en-US" sz="1800" b="1" spc="-5" dirty="0">
                <a:solidFill>
                  <a:schemeClr val="tx1"/>
                </a:solidFill>
                <a:latin typeface="+mj-lt"/>
                <a:cs typeface="Arial" panose="020B0604020202020204" pitchFamily="34" charset="0"/>
              </a:rPr>
              <a:t>principles underlying</a:t>
            </a:r>
            <a:r>
              <a:rPr lang="en-US" sz="1800" b="1" spc="-1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the:</a:t>
            </a:r>
            <a:endParaRPr lang="en-US" sz="1800" b="1" dirty="0">
              <a:solidFill>
                <a:schemeClr val="tx1"/>
              </a:solidFill>
              <a:latin typeface="+mj-lt"/>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mj-lt"/>
                <a:cs typeface="Arial" panose="020B0604020202020204" pitchFamily="34" charset="0"/>
                <a:hlinkClick r:id="rId2"/>
              </a:rPr>
              <a:t>IEEE Code of</a:t>
            </a:r>
            <a:r>
              <a:rPr lang="en-US" sz="1600" u="heavy" spc="-50" dirty="0">
                <a:solidFill>
                  <a:srgbClr val="0066FF"/>
                </a:solidFill>
                <a:latin typeface="+mj-lt"/>
                <a:cs typeface="Arial" panose="020B0604020202020204" pitchFamily="34" charset="0"/>
                <a:hlinkClick r:id="rId2"/>
              </a:rPr>
              <a:t> </a:t>
            </a:r>
            <a:r>
              <a:rPr lang="en-US" sz="1600" u="heavy" spc="-5" dirty="0">
                <a:solidFill>
                  <a:srgbClr val="0066FF"/>
                </a:solidFill>
                <a:latin typeface="+mj-lt"/>
                <a:cs typeface="Arial" panose="020B0604020202020204" pitchFamily="34" charset="0"/>
                <a:hlinkClick r:id="rId2"/>
              </a:rPr>
              <a:t>Ethics</a:t>
            </a:r>
            <a:endParaRPr lang="en-US" sz="1600" dirty="0">
              <a:latin typeface="+mj-lt"/>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mj-lt"/>
                <a:cs typeface="Arial" panose="020B0604020202020204" pitchFamily="34" charset="0"/>
                <a:hlinkClick r:id="rId3"/>
              </a:rPr>
              <a:t>IEEE Code of</a:t>
            </a:r>
            <a:r>
              <a:rPr lang="en-US" sz="1600" u="heavy" spc="-45" dirty="0">
                <a:solidFill>
                  <a:srgbClr val="0066FF"/>
                </a:solidFill>
                <a:latin typeface="+mj-lt"/>
                <a:cs typeface="Arial" panose="020B0604020202020204" pitchFamily="34" charset="0"/>
                <a:hlinkClick r:id="rId3"/>
              </a:rPr>
              <a:t> </a:t>
            </a:r>
            <a:r>
              <a:rPr lang="en-US" sz="1600" u="heavy" spc="-5" dirty="0">
                <a:solidFill>
                  <a:srgbClr val="0066FF"/>
                </a:solidFill>
                <a:latin typeface="+mj-lt"/>
                <a:cs typeface="Arial" panose="020B0604020202020204" pitchFamily="34" charset="0"/>
                <a:hlinkClick r:id="rId3"/>
              </a:rPr>
              <a:t>Conduct</a:t>
            </a:r>
            <a:endParaRPr lang="en-US" sz="1600" dirty="0">
              <a:latin typeface="+mj-lt"/>
              <a:cs typeface="Arial" panose="020B0604020202020204" pitchFamily="34" charset="0"/>
            </a:endParaRPr>
          </a:p>
          <a:p>
            <a:pPr marL="19304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core principles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 IEEE Codes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Ethics </a:t>
            </a:r>
            <a:r>
              <a:rPr lang="en-US" sz="1800" b="1" dirty="0">
                <a:solidFill>
                  <a:schemeClr val="tx1"/>
                </a:solidFill>
                <a:latin typeface="+mj-lt"/>
                <a:cs typeface="Arial" panose="020B0604020202020204" pitchFamily="34" charset="0"/>
              </a:rPr>
              <a:t>&amp; </a:t>
            </a:r>
            <a:r>
              <a:rPr lang="en-US" sz="1800" b="1" spc="-5" dirty="0">
                <a:solidFill>
                  <a:schemeClr val="tx1"/>
                </a:solidFill>
                <a:latin typeface="+mj-lt"/>
                <a:cs typeface="Arial" panose="020B0604020202020204" pitchFamily="34" charset="0"/>
              </a:rPr>
              <a:t>Conduct are</a:t>
            </a:r>
            <a:r>
              <a:rPr lang="en-US" sz="1800" b="1" spc="7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to:</a:t>
            </a:r>
            <a:endParaRPr lang="en-US" sz="1800" b="1" dirty="0">
              <a:solidFill>
                <a:schemeClr val="tx1"/>
              </a:solidFill>
              <a:latin typeface="+mj-lt"/>
              <a:cs typeface="Arial" panose="020B0604020202020204" pitchFamily="34" charset="0"/>
            </a:endParaRPr>
          </a:p>
          <a:p>
            <a:pPr marL="375285" marR="5080" lvl="1" indent="-180975" algn="just">
              <a:spcBef>
                <a:spcPts val="480"/>
              </a:spcBef>
              <a:buFont typeface="Arial"/>
              <a:buChar char="–"/>
              <a:tabLst>
                <a:tab pos="375920" algn="l"/>
              </a:tabLst>
            </a:pPr>
            <a:r>
              <a:rPr lang="en-US" sz="1600" i="1" spc="-5" dirty="0">
                <a:solidFill>
                  <a:schemeClr val="tx1"/>
                </a:solidFill>
                <a:latin typeface="+mj-lt"/>
                <a:cs typeface="Arial" panose="020B0604020202020204" pitchFamily="34" charset="0"/>
              </a:rPr>
              <a:t>Uphold the highest standards of integrity, responsible behavior, and ethical and professional</a:t>
            </a:r>
            <a:r>
              <a:rPr lang="en-US" sz="1600" i="1" spc="-60"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conduct</a:t>
            </a:r>
            <a:endParaRPr lang="en-US" sz="1600" dirty="0">
              <a:solidFill>
                <a:schemeClr val="tx1"/>
              </a:solidFill>
              <a:latin typeface="+mj-lt"/>
              <a:cs typeface="Arial" panose="020B0604020202020204" pitchFamily="34" charset="0"/>
            </a:endParaRPr>
          </a:p>
          <a:p>
            <a:pPr marL="375285" marR="120904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Treat people fairly and with respect, to not engage in harassment, discrimination, or retaliation, and to protect people's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privacy.</a:t>
            </a:r>
            <a:endParaRPr lang="en-US" sz="1600" dirty="0">
              <a:solidFill>
                <a:schemeClr val="tx1"/>
              </a:solidFill>
              <a:latin typeface="+mj-lt"/>
              <a:cs typeface="Arial" panose="020B0604020202020204" pitchFamily="34" charset="0"/>
            </a:endParaRPr>
          </a:p>
          <a:p>
            <a:pPr marL="375285" marR="49657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Avoid injuring others, their property, reputation, or employment by false or malicious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action</a:t>
            </a:r>
            <a:endParaRPr lang="en-US" sz="1600" dirty="0">
              <a:solidFill>
                <a:schemeClr val="tx1"/>
              </a:solidFill>
              <a:latin typeface="+mj-lt"/>
              <a:cs typeface="Arial" panose="020B0604020202020204" pitchFamily="34" charset="0"/>
            </a:endParaRPr>
          </a:p>
          <a:p>
            <a:pPr marL="193040" marR="151765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a:t>
            </a:r>
            <a:r>
              <a:rPr lang="en-US" sz="1800" b="1" dirty="0">
                <a:solidFill>
                  <a:schemeClr val="tx1"/>
                </a:solidFill>
                <a:latin typeface="+mj-lt"/>
                <a:cs typeface="Arial" panose="020B0604020202020204" pitchFamily="34" charset="0"/>
              </a:rPr>
              <a:t>most </a:t>
            </a:r>
            <a:r>
              <a:rPr lang="en-US" sz="1800" b="1" spc="-5" dirty="0">
                <a:solidFill>
                  <a:schemeClr val="tx1"/>
                </a:solidFill>
                <a:latin typeface="+mj-lt"/>
                <a:cs typeface="Arial" panose="020B0604020202020204" pitchFamily="34" charset="0"/>
              </a:rPr>
              <a:t>recent versions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these Codes are available </a:t>
            </a:r>
            <a:r>
              <a:rPr lang="en-US" sz="1800" b="1" dirty="0">
                <a:solidFill>
                  <a:schemeClr val="tx1"/>
                </a:solidFill>
                <a:latin typeface="+mj-lt"/>
                <a:cs typeface="Arial" panose="020B0604020202020204" pitchFamily="34" charset="0"/>
              </a:rPr>
              <a:t>at </a:t>
            </a:r>
            <a:r>
              <a:rPr lang="en-US" sz="1600" u="heavy" spc="-5" dirty="0">
                <a:solidFill>
                  <a:srgbClr val="0066FF"/>
                </a:solidFill>
                <a:latin typeface="+mj-lt"/>
                <a:cs typeface="Arial" panose="020B0604020202020204" pitchFamily="34" charset="0"/>
                <a:hlinkClick r:id="rId4"/>
              </a:rPr>
              <a:t>http://www.ieee.org/about/corporate/governance</a:t>
            </a:r>
            <a:r>
              <a:rPr lang="en-US" sz="1600" u="heavy" spc="-5" dirty="0">
                <a:solidFill>
                  <a:srgbClr val="0066FF"/>
                </a:solidFill>
                <a:latin typeface="+mj-lt"/>
                <a:cs typeface="Arial" panose="020B0604020202020204" pitchFamily="34" charset="0"/>
              </a:rPr>
              <a:t> </a:t>
            </a:r>
            <a:endParaRPr lang="en-US" sz="1600" dirty="0">
              <a:latin typeface="+mj-lt"/>
              <a:cs typeface="Arial" panose="020B060402020202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90902668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2"/>
            <a:ext cx="10287000" cy="1038578"/>
          </a:xfrm>
        </p:spPr>
        <p:txBody>
          <a:bodyPr/>
          <a:lstStyle/>
          <a:p>
            <a:r>
              <a:rPr lang="en-US" sz="2800" spc="-5" dirty="0">
                <a:solidFill>
                  <a:srgbClr val="0070C0"/>
                </a:solidFill>
              </a:rPr>
              <a:t>Participants in the </a:t>
            </a:r>
            <a:r>
              <a:rPr lang="en-US" sz="2800" dirty="0">
                <a:solidFill>
                  <a:srgbClr val="0070C0"/>
                </a:solidFill>
              </a:rPr>
              <a:t>IEEE SA </a:t>
            </a:r>
            <a:r>
              <a:rPr lang="en-US" sz="2800" spc="-5" dirty="0">
                <a:solidFill>
                  <a:srgbClr val="0070C0"/>
                </a:solidFill>
              </a:rPr>
              <a:t>“</a:t>
            </a:r>
            <a:r>
              <a:rPr lang="en-US" sz="2800" i="1" spc="-5" dirty="0">
                <a:solidFill>
                  <a:srgbClr val="0070C0"/>
                </a:solidFill>
                <a:cs typeface="Arial"/>
              </a:rPr>
              <a:t>individual process</a:t>
            </a:r>
            <a:r>
              <a:rPr lang="en-US" sz="2800" spc="-5" dirty="0">
                <a:solidFill>
                  <a:srgbClr val="0070C0"/>
                </a:solidFill>
              </a:rPr>
              <a:t>” </a:t>
            </a:r>
            <a:br>
              <a:rPr lang="en-US" sz="2800" spc="-5" dirty="0">
                <a:solidFill>
                  <a:srgbClr val="0070C0"/>
                </a:solidFill>
              </a:rPr>
            </a:br>
            <a:r>
              <a:rPr lang="en-US" sz="2800" spc="-5" dirty="0">
                <a:solidFill>
                  <a:srgbClr val="0070C0"/>
                </a:solidFill>
              </a:rPr>
              <a:t>shall act independently of others, including</a:t>
            </a:r>
            <a:r>
              <a:rPr lang="en-US" sz="2800" spc="-65" dirty="0">
                <a:solidFill>
                  <a:srgbClr val="0070C0"/>
                </a:solidFill>
              </a:rPr>
              <a:t> </a:t>
            </a:r>
            <a:r>
              <a:rPr lang="en-US" sz="2800" spc="-5" dirty="0">
                <a:solidFill>
                  <a:srgbClr val="0070C0"/>
                </a:solidFill>
              </a:rPr>
              <a:t>employers</a:t>
            </a:r>
            <a:endParaRPr lang="en-US" sz="2800" dirty="0">
              <a:solidFill>
                <a:srgbClr val="0070C0"/>
              </a:solidFill>
            </a:endParaRPr>
          </a:p>
        </p:txBody>
      </p:sp>
      <p:sp>
        <p:nvSpPr>
          <p:cNvPr id="3" name="Content Placeholder 2"/>
          <p:cNvSpPr>
            <a:spLocks noGrp="1"/>
          </p:cNvSpPr>
          <p:nvPr>
            <p:ph idx="1"/>
          </p:nvPr>
        </p:nvSpPr>
        <p:spPr>
          <a:xfrm>
            <a:off x="914400" y="1906587"/>
            <a:ext cx="10475384" cy="4113213"/>
          </a:xfrm>
        </p:spPr>
        <p:txBody>
          <a:bodyPr/>
          <a:lstStyle/>
          <a:p>
            <a:pPr marL="230188" marR="117475" indent="-230188" algn="just">
              <a:buChar char="•"/>
              <a:tabLst>
                <a:tab pos="230188"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require that “</a:t>
            </a:r>
            <a:r>
              <a:rPr lang="en-US" sz="1800" i="1" spc="-5" dirty="0">
                <a:latin typeface="+mj-lt"/>
                <a:cs typeface="Arial"/>
              </a:rPr>
              <a:t>participants in the </a:t>
            </a:r>
            <a:r>
              <a:rPr lang="en-US" sz="1800" i="1" spc="-5" dirty="0" smtClean="0">
                <a:latin typeface="+mj-lt"/>
                <a:cs typeface="Arial"/>
              </a:rPr>
              <a:t>IEEE </a:t>
            </a:r>
            <a:r>
              <a:rPr lang="en-US" sz="1800" i="1" spc="-5" dirty="0">
                <a:latin typeface="+mj-lt"/>
                <a:cs typeface="Arial"/>
              </a:rPr>
              <a:t>standards development individual process shall </a:t>
            </a:r>
            <a:r>
              <a:rPr lang="en-US" sz="1800" i="1" dirty="0">
                <a:latin typeface="+mj-lt"/>
                <a:cs typeface="Arial"/>
              </a:rPr>
              <a:t>act </a:t>
            </a:r>
            <a:r>
              <a:rPr lang="en-US" sz="1800" i="1" spc="-5" dirty="0">
                <a:latin typeface="+mj-lt"/>
                <a:cs typeface="Arial"/>
              </a:rPr>
              <a:t>based on their </a:t>
            </a:r>
            <a:r>
              <a:rPr lang="en-US" sz="1800" i="1" spc="-5" dirty="0" smtClean="0">
                <a:latin typeface="+mj-lt"/>
                <a:cs typeface="Arial"/>
              </a:rPr>
              <a:t>qualifications </a:t>
            </a:r>
            <a:r>
              <a:rPr lang="en-US" sz="1800" i="1" spc="-5" dirty="0">
                <a:latin typeface="+mj-lt"/>
                <a:cs typeface="Arial"/>
              </a:rPr>
              <a:t>and</a:t>
            </a:r>
            <a:r>
              <a:rPr lang="en-US" sz="1800" i="1" dirty="0">
                <a:latin typeface="+mj-lt"/>
                <a:cs typeface="Arial"/>
              </a:rPr>
              <a:t> </a:t>
            </a:r>
            <a:r>
              <a:rPr lang="en-US" sz="1800" i="1" spc="-5" dirty="0">
                <a:latin typeface="+mj-lt"/>
                <a:cs typeface="Arial"/>
              </a:rPr>
              <a:t>experience”</a:t>
            </a:r>
            <a:endParaRPr lang="en-US" sz="1800" dirty="0">
              <a:latin typeface="+mj-lt"/>
              <a:cs typeface="Arial"/>
            </a:endParaRPr>
          </a:p>
          <a:p>
            <a:pPr marL="193040" indent="-180340" algn="just">
              <a:spcBef>
                <a:spcPts val="1800"/>
              </a:spcBef>
              <a:buChar char="•"/>
              <a:tabLst>
                <a:tab pos="230188" algn="l"/>
              </a:tabLst>
            </a:pPr>
            <a:r>
              <a:rPr lang="en-US" sz="1800" spc="-5" dirty="0">
                <a:latin typeface="+mj-lt"/>
                <a:cs typeface="Arial"/>
              </a:rPr>
              <a:t>This means</a:t>
            </a:r>
            <a:r>
              <a:rPr lang="en-US" sz="1800" spc="-20" dirty="0">
                <a:latin typeface="+mj-lt"/>
                <a:cs typeface="Arial"/>
              </a:rPr>
              <a:t> </a:t>
            </a:r>
            <a:r>
              <a:rPr lang="en-US" sz="1800" spc="-5" dirty="0">
                <a:latin typeface="+mj-lt"/>
                <a:cs typeface="Arial"/>
              </a:rPr>
              <a:t>participants:</a:t>
            </a:r>
            <a:endParaRPr lang="en-US" sz="1800" dirty="0">
              <a:latin typeface="+mj-lt"/>
              <a:cs typeface="Arial"/>
            </a:endParaRPr>
          </a:p>
          <a:p>
            <a:pPr marL="375285" marR="135255" lvl="1" indent="-180975" algn="just">
              <a:spcBef>
                <a:spcPts val="480"/>
              </a:spcBef>
              <a:buFont typeface="Arial"/>
              <a:buChar char="–"/>
              <a:tabLst>
                <a:tab pos="230188" algn="l"/>
              </a:tabLst>
            </a:pPr>
            <a:r>
              <a:rPr lang="en-US" sz="1600" b="1" i="1" spc="-5" dirty="0">
                <a:solidFill>
                  <a:srgbClr val="00B050"/>
                </a:solidFill>
                <a:latin typeface="+mj-lt"/>
                <a:cs typeface="Arial"/>
              </a:rPr>
              <a:t>Shall act </a:t>
            </a:r>
            <a:r>
              <a:rPr lang="en-US" sz="1600" b="1" i="1" dirty="0">
                <a:solidFill>
                  <a:srgbClr val="00B050"/>
                </a:solidFill>
                <a:latin typeface="+mj-lt"/>
                <a:cs typeface="Arial"/>
              </a:rPr>
              <a:t>&amp; </a:t>
            </a:r>
            <a:r>
              <a:rPr lang="en-US" sz="1600" b="1" i="1" spc="-5" dirty="0">
                <a:solidFill>
                  <a:srgbClr val="00B050"/>
                </a:solidFill>
                <a:latin typeface="+mj-lt"/>
                <a:cs typeface="Arial"/>
              </a:rPr>
              <a:t>vote </a:t>
            </a:r>
            <a:r>
              <a:rPr lang="en-US" sz="1600" i="1" spc="-5" dirty="0">
                <a:latin typeface="+mj-lt"/>
                <a:cs typeface="Arial"/>
              </a:rPr>
              <a:t>based on their personal </a:t>
            </a:r>
            <a:r>
              <a:rPr lang="en-US" sz="1600" i="1" dirty="0">
                <a:latin typeface="+mj-lt"/>
                <a:cs typeface="Arial"/>
              </a:rPr>
              <a:t>&amp; </a:t>
            </a:r>
            <a:r>
              <a:rPr lang="en-US" sz="1600" i="1" spc="-5" dirty="0">
                <a:latin typeface="+mj-lt"/>
                <a:cs typeface="Arial"/>
              </a:rPr>
              <a:t>independent opinions derived from their expertise, knowledge, and qualifications</a:t>
            </a:r>
            <a:endParaRPr lang="en-US" sz="1600" i="1" dirty="0">
              <a:latin typeface="+mj-lt"/>
              <a:cs typeface="Arial"/>
            </a:endParaRPr>
          </a:p>
          <a:p>
            <a:pPr marL="375285" marR="5080" lvl="1" indent="-180975" algn="just">
              <a:spcBef>
                <a:spcPts val="475"/>
              </a:spcBef>
              <a:buFont typeface="Arial"/>
              <a:buChar char="–"/>
              <a:tabLst>
                <a:tab pos="230188" algn="l"/>
              </a:tabLst>
            </a:pPr>
            <a:r>
              <a:rPr lang="en-US" sz="1600" b="1" i="1" spc="-5" dirty="0">
                <a:solidFill>
                  <a:srgbClr val="FF0000"/>
                </a:solidFill>
                <a:latin typeface="+mj-lt"/>
                <a:cs typeface="Arial"/>
              </a:rPr>
              <a:t>Shall not act or vote </a:t>
            </a:r>
            <a:r>
              <a:rPr lang="en-US" sz="1600" i="1" spc="-5" dirty="0">
                <a:latin typeface="+mj-lt"/>
                <a:cs typeface="Arial"/>
              </a:rPr>
              <a:t>based on any obligation to or any direction from any other </a:t>
            </a:r>
            <a:r>
              <a:rPr lang="en-US" sz="1600" i="1" spc="-5" dirty="0" smtClean="0">
                <a:latin typeface="+mj-lt"/>
                <a:cs typeface="Arial"/>
              </a:rPr>
              <a:t>person </a:t>
            </a:r>
            <a:r>
              <a:rPr lang="en-US" sz="1600" i="1" spc="-5" dirty="0">
                <a:latin typeface="+mj-lt"/>
                <a:cs typeface="Arial"/>
              </a:rPr>
              <a:t>or organization, including an employer or client, regardless of any </a:t>
            </a:r>
            <a:r>
              <a:rPr lang="en-US" sz="1600" i="1" spc="-5" dirty="0" smtClean="0">
                <a:latin typeface="+mj-lt"/>
                <a:cs typeface="Arial"/>
              </a:rPr>
              <a:t>external </a:t>
            </a:r>
            <a:r>
              <a:rPr lang="en-US" sz="1600" i="1" spc="-5" dirty="0">
                <a:latin typeface="+mj-lt"/>
                <a:cs typeface="Arial"/>
              </a:rPr>
              <a:t>commitments, agreements, contracts, or</a:t>
            </a:r>
            <a:r>
              <a:rPr lang="en-US" sz="1600" i="1" spc="110" dirty="0">
                <a:latin typeface="+mj-lt"/>
                <a:cs typeface="Arial"/>
              </a:rPr>
              <a:t> </a:t>
            </a:r>
            <a:r>
              <a:rPr lang="en-US" sz="1600" i="1" spc="-5" dirty="0">
                <a:latin typeface="+mj-lt"/>
                <a:cs typeface="Arial"/>
              </a:rPr>
              <a:t>orders</a:t>
            </a:r>
            <a:endParaRPr lang="en-US" sz="1600" i="1" dirty="0">
              <a:latin typeface="+mj-lt"/>
              <a:cs typeface="Arial"/>
            </a:endParaRPr>
          </a:p>
          <a:p>
            <a:pPr marL="375285" marR="327660" lvl="1" indent="-180975" algn="just">
              <a:spcBef>
                <a:spcPts val="475"/>
              </a:spcBef>
              <a:buFont typeface="Arial"/>
              <a:buChar char="–"/>
              <a:tabLst>
                <a:tab pos="230188" algn="l"/>
              </a:tabLst>
            </a:pPr>
            <a:r>
              <a:rPr lang="en-US" sz="1600" b="1" i="1" spc="-5" dirty="0">
                <a:solidFill>
                  <a:srgbClr val="FF0000"/>
                </a:solidFill>
                <a:latin typeface="+mj-lt"/>
                <a:cs typeface="Arial"/>
              </a:rPr>
              <a:t>Shall not direct </a:t>
            </a:r>
            <a:r>
              <a:rPr lang="en-US" sz="1600" i="1" spc="-5" dirty="0">
                <a:latin typeface="+mj-lt"/>
                <a:cs typeface="Arial"/>
              </a:rPr>
              <a:t>the actions or votes of other participants or retaliate against </a:t>
            </a:r>
            <a:r>
              <a:rPr lang="en-US" sz="1600" i="1" spc="-5" dirty="0" smtClean="0">
                <a:latin typeface="+mj-lt"/>
                <a:cs typeface="Arial"/>
              </a:rPr>
              <a:t>other </a:t>
            </a:r>
            <a:r>
              <a:rPr lang="en-US" sz="1600" i="1" spc="-5" dirty="0">
                <a:latin typeface="+mj-lt"/>
                <a:cs typeface="Arial"/>
              </a:rPr>
              <a:t>participants for fulfilling their responsibility to act </a:t>
            </a:r>
            <a:r>
              <a:rPr lang="en-US" sz="1600" i="1" dirty="0">
                <a:latin typeface="+mj-lt"/>
                <a:cs typeface="Arial"/>
              </a:rPr>
              <a:t>&amp; </a:t>
            </a:r>
            <a:r>
              <a:rPr lang="en-US" sz="1600" i="1" spc="-5" dirty="0">
                <a:latin typeface="+mj-lt"/>
                <a:cs typeface="Arial"/>
              </a:rPr>
              <a:t>vote based on </a:t>
            </a:r>
            <a:r>
              <a:rPr lang="en-US" sz="1600" i="1" spc="-5" dirty="0" smtClean="0">
                <a:latin typeface="+mj-lt"/>
                <a:cs typeface="Arial"/>
              </a:rPr>
              <a:t>their </a:t>
            </a:r>
            <a:r>
              <a:rPr lang="en-US" sz="1600" i="1" spc="-5" dirty="0">
                <a:latin typeface="+mj-lt"/>
                <a:cs typeface="Arial"/>
              </a:rPr>
              <a:t>personal </a:t>
            </a:r>
            <a:r>
              <a:rPr lang="en-US" sz="1600" i="1" dirty="0">
                <a:latin typeface="+mj-lt"/>
                <a:cs typeface="Arial"/>
              </a:rPr>
              <a:t>&amp; </a:t>
            </a:r>
            <a:r>
              <a:rPr lang="en-US" sz="1600" i="1" spc="-5" dirty="0">
                <a:latin typeface="+mj-lt"/>
                <a:cs typeface="Arial"/>
              </a:rPr>
              <a:t>independently developed</a:t>
            </a:r>
            <a:r>
              <a:rPr lang="en-US" sz="1600" i="1" spc="-55" dirty="0">
                <a:latin typeface="+mj-lt"/>
                <a:cs typeface="Arial"/>
              </a:rPr>
              <a:t> </a:t>
            </a:r>
            <a:r>
              <a:rPr lang="en-US" sz="1600" i="1" spc="-5" dirty="0">
                <a:latin typeface="+mj-lt"/>
                <a:cs typeface="Arial"/>
              </a:rPr>
              <a:t>opinions</a:t>
            </a:r>
            <a:endParaRPr lang="en-US" sz="1600" i="1" dirty="0">
              <a:latin typeface="+mj-lt"/>
              <a:cs typeface="Arial"/>
            </a:endParaRPr>
          </a:p>
          <a:p>
            <a:pPr marL="193040" marR="43815" indent="-180340" algn="just">
              <a:spcBef>
                <a:spcPts val="1800"/>
              </a:spcBef>
              <a:buChar char="•"/>
              <a:tabLst>
                <a:tab pos="230188" algn="l"/>
              </a:tabLst>
            </a:pPr>
            <a:r>
              <a:rPr lang="en-US" sz="1800" spc="-5" dirty="0">
                <a:latin typeface="+mj-lt"/>
                <a:cs typeface="Arial"/>
              </a:rPr>
              <a:t>By participating in standards activities using the “</a:t>
            </a:r>
            <a:r>
              <a:rPr lang="en-US" sz="1800" i="1" spc="-5" dirty="0">
                <a:latin typeface="+mj-lt"/>
                <a:cs typeface="Arial"/>
              </a:rPr>
              <a:t>individual process</a:t>
            </a:r>
            <a:r>
              <a:rPr lang="en-US" sz="1800" spc="-5" dirty="0">
                <a:latin typeface="+mj-lt"/>
                <a:cs typeface="Arial"/>
              </a:rPr>
              <a:t>”, you </a:t>
            </a:r>
            <a:r>
              <a:rPr lang="en-US" sz="1800" spc="-5" dirty="0" smtClean="0">
                <a:latin typeface="+mj-lt"/>
                <a:cs typeface="Arial"/>
              </a:rPr>
              <a:t>are </a:t>
            </a:r>
            <a:r>
              <a:rPr lang="en-US" sz="1800" spc="-5" dirty="0">
                <a:latin typeface="+mj-lt"/>
                <a:cs typeface="Arial"/>
              </a:rPr>
              <a:t>deemed to </a:t>
            </a:r>
            <a:r>
              <a:rPr lang="en-US" sz="1800" dirty="0">
                <a:latin typeface="+mj-lt"/>
                <a:cs typeface="Arial"/>
              </a:rPr>
              <a:t>accept </a:t>
            </a:r>
            <a:r>
              <a:rPr lang="en-US" sz="1800" spc="-5" dirty="0">
                <a:latin typeface="+mj-lt"/>
                <a:cs typeface="Arial"/>
              </a:rPr>
              <a:t>these requirements; </a:t>
            </a:r>
            <a:r>
              <a:rPr lang="en-US" sz="1800" dirty="0">
                <a:latin typeface="+mj-lt"/>
                <a:cs typeface="Arial"/>
              </a:rPr>
              <a:t>if </a:t>
            </a:r>
            <a:r>
              <a:rPr lang="en-US" sz="1800" spc="-5" dirty="0">
                <a:latin typeface="+mj-lt"/>
                <a:cs typeface="Arial"/>
              </a:rPr>
              <a:t>you are unable to satisfy </a:t>
            </a:r>
            <a:r>
              <a:rPr lang="en-US" sz="1800" spc="-5" dirty="0" smtClean="0">
                <a:latin typeface="+mj-lt"/>
                <a:cs typeface="Arial"/>
              </a:rPr>
              <a:t>these </a:t>
            </a:r>
            <a:r>
              <a:rPr lang="en-US" sz="1800" spc="-5" dirty="0">
                <a:latin typeface="+mj-lt"/>
                <a:cs typeface="Arial"/>
              </a:rPr>
              <a:t>requirements then you shall immediately cease any</a:t>
            </a:r>
            <a:r>
              <a:rPr lang="en-US" sz="1800" spc="130" dirty="0">
                <a:latin typeface="+mj-lt"/>
                <a:cs typeface="Arial"/>
              </a:rPr>
              <a:t> </a:t>
            </a:r>
            <a:r>
              <a:rPr lang="en-US" sz="1800" spc="-5" dirty="0">
                <a:latin typeface="+mj-lt"/>
                <a:cs typeface="Arial"/>
              </a:rPr>
              <a:t>participation </a:t>
            </a:r>
            <a:r>
              <a:rPr lang="en-US" sz="1800" dirty="0">
                <a:solidFill>
                  <a:schemeClr val="accent1">
                    <a:lumMod val="50000"/>
                  </a:schemeClr>
                </a:solidFill>
                <a:latin typeface="+mj-lt"/>
                <a:cs typeface="Arial" panose="020B0604020202020204" pitchFamily="34" charset="0"/>
              </a:rPr>
              <a:t>(and would ask you to please leave the call or meeting.)</a:t>
            </a:r>
            <a:endParaRPr lang="en-US" sz="1800" dirty="0">
              <a:latin typeface="+mj-lt"/>
              <a:cs typeface="Arial" panose="020B0604020202020204"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6" name="Date Placeholder 5"/>
          <p:cNvSpPr>
            <a:spLocks noGrp="1"/>
          </p:cNvSpPr>
          <p:nvPr>
            <p:ph type="dt" idx="15"/>
          </p:nvPr>
        </p:nvSpPr>
        <p:spPr>
          <a:xfrm>
            <a:off x="914400" y="336550"/>
            <a:ext cx="3048000" cy="273050"/>
          </a:xfrm>
        </p:spPr>
        <p:txBody>
          <a:bodyPr/>
          <a:lstStyle/>
          <a:p>
            <a:r>
              <a:rPr lang="en-US" dirty="0" smtClean="0"/>
              <a:t>August </a:t>
            </a:r>
            <a:r>
              <a:rPr lang="en-US" dirty="0"/>
              <a:t>2022</a:t>
            </a:r>
            <a:endParaRPr lang="en-GB" dirty="0"/>
          </a:p>
        </p:txBody>
      </p:sp>
      <p:pic>
        <p:nvPicPr>
          <p:cNvPr id="7" name="Picture 6"/>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91026026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3"/>
            <a:ext cx="10399183" cy="1038577"/>
          </a:xfrm>
        </p:spPr>
        <p:txBody>
          <a:bodyPr/>
          <a:lstStyle/>
          <a:p>
            <a:r>
              <a:rPr lang="en-US" sz="2800" spc="-5" dirty="0">
                <a:solidFill>
                  <a:srgbClr val="0070C0"/>
                </a:solidFill>
              </a:rPr>
              <a:t>IEEE-SA standards activities shall allow </a:t>
            </a:r>
            <a:br>
              <a:rPr lang="en-US" sz="2800" spc="-5" dirty="0">
                <a:solidFill>
                  <a:srgbClr val="0070C0"/>
                </a:solidFill>
              </a:rPr>
            </a:br>
            <a:r>
              <a:rPr lang="en-US" sz="2800" spc="-5" dirty="0">
                <a:solidFill>
                  <a:srgbClr val="0070C0"/>
                </a:solidFill>
              </a:rPr>
              <a:t>the fair &amp; equitable consideration of all</a:t>
            </a:r>
            <a:r>
              <a:rPr lang="en-US" sz="2800" spc="-70" dirty="0">
                <a:solidFill>
                  <a:srgbClr val="0070C0"/>
                </a:solidFill>
              </a:rPr>
              <a:t> </a:t>
            </a:r>
            <a:r>
              <a:rPr lang="en-US" sz="2800" spc="-5" dirty="0">
                <a:solidFill>
                  <a:srgbClr val="0070C0"/>
                </a:solidFill>
              </a:rPr>
              <a:t>viewpoints</a:t>
            </a:r>
            <a:endParaRPr lang="en-US" sz="2800" dirty="0">
              <a:solidFill>
                <a:srgbClr val="0070C0"/>
              </a:solidFill>
            </a:endParaRPr>
          </a:p>
        </p:txBody>
      </p:sp>
      <p:sp>
        <p:nvSpPr>
          <p:cNvPr id="3" name="Content Placeholder 2"/>
          <p:cNvSpPr>
            <a:spLocks noGrp="1"/>
          </p:cNvSpPr>
          <p:nvPr>
            <p:ph idx="1"/>
          </p:nvPr>
        </p:nvSpPr>
        <p:spPr>
          <a:xfrm>
            <a:off x="914400" y="1905000"/>
            <a:ext cx="10475383" cy="4114800"/>
          </a:xfrm>
        </p:spPr>
        <p:txBody>
          <a:bodyPr/>
          <a:lstStyle/>
          <a:p>
            <a:pPr marL="230188" marR="433705" indent="-230188" algn="just">
              <a:buChar char="•"/>
              <a:tabLst>
                <a:tab pos="193675"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(clause 5.2.1.3) specifies that “</a:t>
            </a:r>
            <a:r>
              <a:rPr lang="en-US" sz="1800" i="1" spc="-5" dirty="0">
                <a:latin typeface="+mj-lt"/>
                <a:cs typeface="Arial"/>
              </a:rPr>
              <a:t>the standards development process shall </a:t>
            </a:r>
            <a:r>
              <a:rPr lang="en-US" sz="1800" i="1" dirty="0">
                <a:latin typeface="+mj-lt"/>
                <a:cs typeface="Arial"/>
              </a:rPr>
              <a:t>not </a:t>
            </a:r>
            <a:r>
              <a:rPr lang="en-US" sz="1800" i="1" spc="-5" dirty="0">
                <a:latin typeface="+mj-lt"/>
                <a:cs typeface="Arial"/>
              </a:rPr>
              <a:t>be dominated by any single interest category, individual, or</a:t>
            </a:r>
            <a:r>
              <a:rPr lang="en-US" sz="1800" i="1" spc="80" dirty="0">
                <a:latin typeface="+mj-lt"/>
                <a:cs typeface="Arial"/>
              </a:rPr>
              <a:t> </a:t>
            </a:r>
            <a:r>
              <a:rPr lang="en-US" sz="1800" i="1" spc="-5" dirty="0">
                <a:latin typeface="+mj-lt"/>
                <a:cs typeface="Arial"/>
              </a:rPr>
              <a:t>organization”</a:t>
            </a:r>
            <a:endParaRPr lang="en-US" sz="1800" dirty="0">
              <a:latin typeface="+mj-lt"/>
              <a:cs typeface="Arial"/>
            </a:endParaRPr>
          </a:p>
          <a:p>
            <a:pPr marL="230188" marR="5080" indent="-230188">
              <a:spcBef>
                <a:spcPts val="480"/>
              </a:spcBef>
            </a:pPr>
            <a:r>
              <a:rPr lang="en-US" sz="1600" i="1" dirty="0">
                <a:latin typeface="+mj-lt"/>
                <a:cs typeface="Arial"/>
              </a:rPr>
              <a:t>	– 	</a:t>
            </a:r>
            <a:r>
              <a:rPr lang="en-US" sz="1600" b="0" i="1" spc="-5" dirty="0">
                <a:latin typeface="+mj-lt"/>
                <a:cs typeface="Arial"/>
              </a:rPr>
              <a:t>This means no participant may exercise “authority, leadership, or influence by  reason of superior leverage, strength, or representation to the exclusion of </a:t>
            </a:r>
            <a:r>
              <a:rPr lang="en-US" sz="1600" b="0" i="1" spc="-5" dirty="0" smtClean="0">
                <a:latin typeface="+mj-lt"/>
                <a:cs typeface="Arial"/>
              </a:rPr>
              <a:t>fair </a:t>
            </a:r>
            <a:r>
              <a:rPr lang="en-US" sz="1600" b="0" i="1" spc="-5" dirty="0">
                <a:latin typeface="+mj-lt"/>
                <a:cs typeface="Arial"/>
              </a:rPr>
              <a:t>and equitable consideration of other viewpoints” or “to hinder the progress of the  standards development</a:t>
            </a:r>
            <a:r>
              <a:rPr lang="en-US" sz="1600" b="0" i="1" spc="-25" dirty="0">
                <a:latin typeface="+mj-lt"/>
                <a:cs typeface="Arial"/>
              </a:rPr>
              <a:t> </a:t>
            </a:r>
            <a:r>
              <a:rPr lang="en-US" sz="1600" b="0" i="1" spc="-5" dirty="0">
                <a:latin typeface="+mj-lt"/>
                <a:cs typeface="Arial"/>
              </a:rPr>
              <a:t>activity”</a:t>
            </a:r>
            <a:endParaRPr lang="en-US" sz="1600" b="0" i="1" dirty="0">
              <a:latin typeface="+mj-lt"/>
              <a:cs typeface="Arial"/>
            </a:endParaRPr>
          </a:p>
          <a:p>
            <a:pPr marL="230188" marR="1270000" indent="-230188" algn="just">
              <a:spcBef>
                <a:spcPts val="1800"/>
              </a:spcBef>
              <a:buChar char="•"/>
              <a:tabLst>
                <a:tab pos="193675" algn="l"/>
              </a:tabLst>
            </a:pPr>
            <a:r>
              <a:rPr lang="en-US" sz="1800" spc="-5" dirty="0">
                <a:latin typeface="+mj-lt"/>
                <a:cs typeface="Arial"/>
              </a:rPr>
              <a:t>This rule applies equally to those participating in a standards development project and to that project’s leadership</a:t>
            </a:r>
            <a:r>
              <a:rPr lang="en-US" sz="1800" spc="90" dirty="0">
                <a:latin typeface="+mj-lt"/>
                <a:cs typeface="Arial"/>
              </a:rPr>
              <a:t> </a:t>
            </a:r>
            <a:r>
              <a:rPr lang="en-US" sz="1800" spc="-5" dirty="0">
                <a:latin typeface="+mj-lt"/>
                <a:cs typeface="Arial"/>
              </a:rPr>
              <a:t>group</a:t>
            </a:r>
            <a:endParaRPr lang="en-US" sz="1800" dirty="0">
              <a:latin typeface="+mj-lt"/>
              <a:cs typeface="Arial"/>
            </a:endParaRPr>
          </a:p>
          <a:p>
            <a:pPr marL="230188" marR="142240" indent="-230188">
              <a:spcBef>
                <a:spcPts val="1800"/>
              </a:spcBef>
              <a:buChar char="•"/>
              <a:tabLst>
                <a:tab pos="193675" algn="l"/>
              </a:tabLst>
            </a:pPr>
            <a:r>
              <a:rPr lang="en-US" sz="1800" spc="-5" dirty="0">
                <a:latin typeface="+mj-lt"/>
                <a:cs typeface="Arial"/>
              </a:rPr>
              <a:t>Any person who reasonably suspects that dominance is occurring in a standards development </a:t>
            </a:r>
            <a:r>
              <a:rPr lang="en-US" sz="1800" dirty="0">
                <a:latin typeface="+mj-lt"/>
                <a:cs typeface="Arial"/>
              </a:rPr>
              <a:t>project </a:t>
            </a:r>
            <a:r>
              <a:rPr lang="en-US" sz="1800" spc="-5" dirty="0">
                <a:latin typeface="+mj-lt"/>
                <a:cs typeface="Arial"/>
              </a:rPr>
              <a:t>is encouraged to bring the issue to the attention </a:t>
            </a:r>
            <a:r>
              <a:rPr lang="en-US" sz="1800" dirty="0">
                <a:latin typeface="+mj-lt"/>
                <a:cs typeface="Arial"/>
              </a:rPr>
              <a:t>of </a:t>
            </a:r>
            <a:r>
              <a:rPr lang="en-US" sz="1800" spc="-5" dirty="0">
                <a:latin typeface="+mj-lt"/>
                <a:cs typeface="Arial"/>
              </a:rPr>
              <a:t>the Standards Committee or the project’s IEEE SA Program Manager</a:t>
            </a:r>
            <a:endParaRPr lang="en-US" sz="1800" dirty="0">
              <a:latin typeface="+mj-lt"/>
              <a:cs typeface="Arial"/>
            </a:endParaRPr>
          </a:p>
          <a:p>
            <a:pPr>
              <a:buClrTx/>
            </a:pPr>
            <a:endParaRPr lang="en-US" sz="1800" dirty="0">
              <a:solidFill>
                <a:schemeClr val="accent1">
                  <a:lumMod val="50000"/>
                </a:schemeClr>
              </a:solidFill>
            </a:endParaRP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6" name="Date Placeholder 5"/>
          <p:cNvSpPr>
            <a:spLocks noGrp="1"/>
          </p:cNvSpPr>
          <p:nvPr>
            <p:ph type="dt" idx="15"/>
          </p:nvPr>
        </p:nvSpPr>
        <p:spPr>
          <a:xfrm>
            <a:off x="914400" y="336550"/>
            <a:ext cx="3048000" cy="273050"/>
          </a:xfrm>
        </p:spPr>
        <p:txBody>
          <a:bodyPr/>
          <a:lstStyle/>
          <a:p>
            <a:r>
              <a:rPr lang="en-US" dirty="0" smtClean="0"/>
              <a:t>August </a:t>
            </a:r>
            <a:r>
              <a:rPr lang="en-US" dirty="0"/>
              <a:t>2022</a:t>
            </a:r>
            <a:endParaRPr lang="en-GB" dirty="0"/>
          </a:p>
        </p:txBody>
      </p:sp>
      <p:pic>
        <p:nvPicPr>
          <p:cNvPr id="8" name="Picture 7"/>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56847017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8</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smtClean="0"/>
              <a:t>August </a:t>
            </a:r>
            <a:r>
              <a:rPr lang="en-US" dirty="0"/>
              <a:t>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chemeClr val="tx1"/>
                </a:solidFill>
              </a:rPr>
              <a:t>Housekeeping reminder</a:t>
            </a:r>
            <a:endParaRPr lang="en-US" sz="2800" dirty="0">
              <a:solidFill>
                <a:schemeClr val="tx1"/>
              </a:solidFill>
            </a:endParaRPr>
          </a:p>
        </p:txBody>
      </p:sp>
      <p:sp>
        <p:nvSpPr>
          <p:cNvPr id="10" name="Content Placeholder 2"/>
          <p:cNvSpPr>
            <a:spLocks noGrp="1"/>
          </p:cNvSpPr>
          <p:nvPr>
            <p:ph idx="1"/>
          </p:nvPr>
        </p:nvSpPr>
        <p:spPr>
          <a:xfrm>
            <a:off x="914400" y="1525587"/>
            <a:ext cx="10475384" cy="4113213"/>
          </a:xfrm>
        </p:spPr>
        <p:txBody>
          <a:bodyPr/>
          <a:lstStyle/>
          <a:p>
            <a:pPr marL="230188" marR="117475" indent="-230188" algn="just">
              <a:buChar char="•"/>
              <a:tabLst>
                <a:tab pos="230188" algn="l"/>
              </a:tabLst>
            </a:pPr>
            <a:r>
              <a:rPr lang="en-US" sz="1800" spc="-5" dirty="0" smtClean="0">
                <a:latin typeface="+mj-lt"/>
                <a:cs typeface="Arial"/>
              </a:rPr>
              <a:t>Weekly meeting reminders:</a:t>
            </a:r>
            <a:endParaRPr lang="en-US" sz="1800" spc="-5" dirty="0">
              <a:latin typeface="+mj-lt"/>
              <a:cs typeface="Arial"/>
            </a:endParaRPr>
          </a:p>
          <a:p>
            <a:pPr marL="630238" marR="117475" lvl="1" indent="-230188" algn="just">
              <a:spcBef>
                <a:spcPts val="600"/>
              </a:spcBef>
              <a:buChar char="•"/>
              <a:tabLst>
                <a:tab pos="230188" algn="l"/>
              </a:tabLst>
            </a:pPr>
            <a:r>
              <a:rPr lang="en-US" sz="1600" spc="-5" dirty="0" smtClean="0">
                <a:latin typeface="+mj-lt"/>
                <a:cs typeface="Arial"/>
              </a:rPr>
              <a:t>IMAT is </a:t>
            </a:r>
            <a:r>
              <a:rPr lang="en-US" sz="1600" spc="-5" dirty="0">
                <a:latin typeface="+mj-lt"/>
                <a:cs typeface="Arial"/>
              </a:rPr>
              <a:t>NOT being used for this </a:t>
            </a:r>
            <a:r>
              <a:rPr lang="en-US" sz="1600" spc="-5" dirty="0" smtClean="0">
                <a:latin typeface="+mj-lt"/>
                <a:cs typeface="Arial"/>
              </a:rPr>
              <a:t>session</a:t>
            </a:r>
            <a:endParaRPr lang="en-US" sz="1600" spc="-5" dirty="0">
              <a:latin typeface="+mj-lt"/>
              <a:cs typeface="Arial"/>
            </a:endParaRPr>
          </a:p>
          <a:p>
            <a:pPr marL="630238" marR="117475" lvl="1" indent="-230188" algn="just">
              <a:spcBef>
                <a:spcPts val="600"/>
              </a:spcBef>
              <a:buChar char="•"/>
              <a:tabLst>
                <a:tab pos="230188" algn="l"/>
              </a:tabLst>
            </a:pPr>
            <a:r>
              <a:rPr lang="en-US" sz="1600" spc="-5" dirty="0" smtClean="0">
                <a:latin typeface="+mj-lt"/>
                <a:cs typeface="Arial"/>
              </a:rPr>
              <a:t>Please ensure </a:t>
            </a:r>
            <a:r>
              <a:rPr lang="en-US" sz="1600" spc="-5" dirty="0">
                <a:latin typeface="+mj-lt"/>
                <a:cs typeface="Arial"/>
              </a:rPr>
              <a:t>that the following information is listed correctly when joining the call: </a:t>
            </a:r>
            <a:r>
              <a:rPr lang="en-US" sz="1600" spc="-5" dirty="0" smtClean="0">
                <a:latin typeface="+mj-lt"/>
                <a:cs typeface="Arial"/>
              </a:rPr>
              <a:t>“FIRST </a:t>
            </a:r>
            <a:r>
              <a:rPr lang="en-US" sz="1600" spc="-5" dirty="0">
                <a:latin typeface="+mj-lt"/>
                <a:cs typeface="Arial"/>
              </a:rPr>
              <a:t>NAME LAST NAME, </a:t>
            </a:r>
            <a:r>
              <a:rPr lang="en-US" sz="1600" spc="-5" dirty="0" smtClean="0">
                <a:latin typeface="+mj-lt"/>
                <a:cs typeface="Arial"/>
              </a:rPr>
              <a:t>Affiliation” (e.g., Stuart </a:t>
            </a:r>
            <a:r>
              <a:rPr lang="en-US" sz="1600" spc="-5" dirty="0">
                <a:latin typeface="+mj-lt"/>
                <a:cs typeface="Arial"/>
              </a:rPr>
              <a:t>Kerry, OK-Brit; </a:t>
            </a:r>
            <a:r>
              <a:rPr lang="en-US" sz="1600" spc="-5" dirty="0" smtClean="0">
                <a:latin typeface="+mj-lt"/>
                <a:cs typeface="Arial"/>
              </a:rPr>
              <a:t>Self)</a:t>
            </a:r>
            <a:endParaRPr lang="en-US" sz="1600" spc="-5" dirty="0">
              <a:latin typeface="+mj-lt"/>
              <a:cs typeface="Arial"/>
            </a:endParaRPr>
          </a:p>
          <a:p>
            <a:pPr marL="630238" marR="117475" lvl="1" indent="-230188" algn="just">
              <a:spcBef>
                <a:spcPts val="600"/>
              </a:spcBef>
              <a:buChar char="•"/>
              <a:tabLst>
                <a:tab pos="230188" algn="l"/>
              </a:tabLst>
            </a:pPr>
            <a:r>
              <a:rPr lang="en-US" sz="1600" spc="-5" dirty="0" smtClean="0">
                <a:latin typeface="+mj-lt"/>
                <a:cs typeface="Arial"/>
              </a:rPr>
              <a:t>Remember </a:t>
            </a:r>
            <a:r>
              <a:rPr lang="en-US" sz="1600" spc="-5" dirty="0">
                <a:latin typeface="+mj-lt"/>
                <a:cs typeface="Arial"/>
              </a:rPr>
              <a:t>to state your </a:t>
            </a:r>
            <a:r>
              <a:rPr lang="en-US" sz="1600" spc="-5" dirty="0" smtClean="0">
                <a:latin typeface="+mj-lt"/>
                <a:cs typeface="Arial"/>
              </a:rPr>
              <a:t>name and affiliation </a:t>
            </a:r>
            <a:r>
              <a:rPr lang="en-US" sz="1600" spc="-5" dirty="0">
                <a:latin typeface="+mj-lt"/>
                <a:cs typeface="Arial"/>
              </a:rPr>
              <a:t>the FIRST TIME </a:t>
            </a:r>
            <a:r>
              <a:rPr lang="en-US" sz="1600" spc="-5" dirty="0" smtClean="0">
                <a:latin typeface="+mj-lt"/>
                <a:cs typeface="Arial"/>
              </a:rPr>
              <a:t>you speak</a:t>
            </a:r>
            <a:endParaRPr lang="en-US" sz="1600" spc="-5" dirty="0">
              <a:latin typeface="+mj-lt"/>
              <a:cs typeface="Arial"/>
            </a:endParaRPr>
          </a:p>
          <a:p>
            <a:pPr marL="630238" marR="117475" lvl="1" indent="-230188" algn="just">
              <a:spcBef>
                <a:spcPts val="600"/>
              </a:spcBef>
              <a:buChar char="•"/>
              <a:tabLst>
                <a:tab pos="230188" algn="l"/>
              </a:tabLst>
            </a:pPr>
            <a:r>
              <a:rPr lang="en-US" sz="1600" spc="-5" dirty="0" smtClean="0">
                <a:latin typeface="+mj-lt"/>
                <a:cs typeface="Arial"/>
              </a:rPr>
              <a:t>When you want to be on the queue, please type “Q” or “q” in </a:t>
            </a:r>
            <a:r>
              <a:rPr lang="en-US" sz="1600" spc="-5" dirty="0">
                <a:latin typeface="+mj-lt"/>
                <a:cs typeface="Arial"/>
              </a:rPr>
              <a:t>the </a:t>
            </a:r>
            <a:r>
              <a:rPr lang="en-US" sz="1600" spc="-5" dirty="0" smtClean="0">
                <a:latin typeface="+mj-lt"/>
                <a:cs typeface="Arial"/>
              </a:rPr>
              <a:t>chat window</a:t>
            </a:r>
            <a:endParaRPr lang="en-US" sz="1600" spc="-5" dirty="0">
              <a:latin typeface="+mj-lt"/>
              <a:cs typeface="Arial"/>
            </a:endParaRPr>
          </a:p>
          <a:p>
            <a:pPr marL="630238" marR="117475" lvl="1" indent="-230188" algn="just">
              <a:spcBef>
                <a:spcPts val="600"/>
              </a:spcBef>
              <a:buChar char="•"/>
              <a:tabLst>
                <a:tab pos="230188" algn="l"/>
              </a:tabLst>
            </a:pPr>
            <a:r>
              <a:rPr lang="en-US" sz="1600" spc="-5" dirty="0" smtClean="0">
                <a:latin typeface="+mj-lt"/>
                <a:cs typeface="Arial"/>
              </a:rPr>
              <a:t>Remember </a:t>
            </a:r>
            <a:r>
              <a:rPr lang="en-US" sz="1600" spc="-5" dirty="0">
                <a:latin typeface="+mj-lt"/>
                <a:cs typeface="Arial"/>
              </a:rPr>
              <a:t>to </a:t>
            </a:r>
            <a:r>
              <a:rPr lang="en-US" sz="1600" spc="-5" dirty="0" smtClean="0">
                <a:latin typeface="+mj-lt"/>
                <a:cs typeface="Arial"/>
              </a:rPr>
              <a:t>mute </a:t>
            </a:r>
            <a:r>
              <a:rPr lang="en-US" sz="1600" spc="-5" dirty="0">
                <a:latin typeface="+mj-lt"/>
                <a:cs typeface="Arial"/>
              </a:rPr>
              <a:t>when </a:t>
            </a:r>
            <a:r>
              <a:rPr lang="en-US" sz="1600" spc="-5" dirty="0" smtClean="0">
                <a:latin typeface="+mj-lt"/>
                <a:cs typeface="Arial"/>
              </a:rPr>
              <a:t>not speaking, </a:t>
            </a:r>
            <a:r>
              <a:rPr lang="en-US" sz="1600" spc="-5" dirty="0">
                <a:latin typeface="+mj-lt"/>
                <a:cs typeface="Arial"/>
              </a:rPr>
              <a:t>thank you</a:t>
            </a:r>
          </a:p>
          <a:p>
            <a:pPr marL="230188" marR="117475" indent="-230188" algn="just">
              <a:buChar char="•"/>
              <a:tabLst>
                <a:tab pos="230188" algn="l"/>
              </a:tabLst>
            </a:pPr>
            <a:endParaRPr lang="en-US" sz="1800" spc="-5" dirty="0">
              <a:latin typeface="+mj-lt"/>
              <a:cs typeface="Arial"/>
            </a:endParaRPr>
          </a:p>
          <a:p>
            <a:pPr marL="230188" marR="117475" indent="-230188" algn="just">
              <a:buChar char="•"/>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53736088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9</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smtClean="0"/>
              <a:t>August 2022</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Agenda</a:t>
            </a:r>
          </a:p>
        </p:txBody>
      </p:sp>
      <p:sp>
        <p:nvSpPr>
          <p:cNvPr id="10" name="Content Placeholder 2"/>
          <p:cNvSpPr>
            <a:spLocks noGrp="1"/>
          </p:cNvSpPr>
          <p:nvPr>
            <p:ph idx="1"/>
          </p:nvPr>
        </p:nvSpPr>
        <p:spPr>
          <a:xfrm>
            <a:off x="914400" y="1525587"/>
            <a:ext cx="10583032" cy="4927000"/>
          </a:xfrm>
        </p:spPr>
        <p:txBody>
          <a:bodyPr/>
          <a:lstStyle/>
          <a:p>
            <a:pPr marL="230188" marR="117475" indent="-230188" algn="just">
              <a:buChar char="•"/>
              <a:tabLst>
                <a:tab pos="230188" algn="l"/>
              </a:tabLst>
            </a:pPr>
            <a:r>
              <a:rPr lang="en-US" sz="1800" spc="-5" dirty="0">
                <a:latin typeface="+mj-lt"/>
                <a:cs typeface="Arial"/>
              </a:rPr>
              <a:t>Meeting called to order</a:t>
            </a:r>
          </a:p>
          <a:p>
            <a:pPr marL="230188" marR="117475" indent="-230188" algn="just">
              <a:buChar char="•"/>
              <a:tabLst>
                <a:tab pos="230188" algn="l"/>
              </a:tabLst>
            </a:pPr>
            <a:r>
              <a:rPr lang="en-US" sz="1800" spc="-5" dirty="0">
                <a:latin typeface="+mj-lt"/>
                <a:cs typeface="Arial"/>
              </a:rPr>
              <a:t>Administrative items (IEEE 802 and IEEE SA required notices</a:t>
            </a:r>
            <a:r>
              <a:rPr lang="en-US" sz="1800" spc="-5" dirty="0" smtClean="0">
                <a:latin typeface="+mj-lt"/>
                <a:cs typeface="Arial"/>
              </a:rPr>
              <a:t>)</a:t>
            </a:r>
          </a:p>
          <a:p>
            <a:pPr marL="230188" marR="117475" indent="-230188" algn="just">
              <a:buChar char="•"/>
              <a:tabLst>
                <a:tab pos="230188" algn="l"/>
              </a:tabLst>
            </a:pPr>
            <a:r>
              <a:rPr lang="en-US" sz="1800" spc="-5" dirty="0" smtClean="0">
                <a:latin typeface="+mj-lt"/>
                <a:cs typeface="Arial"/>
              </a:rPr>
              <a:t>Housekeeping reminder</a:t>
            </a:r>
            <a:endParaRPr lang="en-US" sz="1800" spc="-5" dirty="0">
              <a:latin typeface="+mj-lt"/>
              <a:cs typeface="Arial"/>
            </a:endParaRPr>
          </a:p>
          <a:p>
            <a:pPr marL="230188" marR="117475" indent="-230188" algn="just">
              <a:buChar char="•"/>
              <a:tabLst>
                <a:tab pos="230188" algn="l"/>
              </a:tabLst>
            </a:pPr>
            <a:r>
              <a:rPr lang="en-US" sz="1800" spc="-5" dirty="0">
                <a:latin typeface="+mj-lt"/>
                <a:cs typeface="Arial"/>
              </a:rPr>
              <a:t>Review and approve agenda</a:t>
            </a:r>
          </a:p>
          <a:p>
            <a:pPr marL="230188" marR="117475" indent="-230188" algn="just">
              <a:buChar char="•"/>
              <a:tabLst>
                <a:tab pos="230188" algn="l"/>
              </a:tabLst>
            </a:pPr>
            <a:r>
              <a:rPr lang="en-US" sz="1800" spc="-5" dirty="0">
                <a:latin typeface="+mj-lt"/>
                <a:cs typeface="Arial"/>
              </a:rPr>
              <a:t>Review </a:t>
            </a:r>
            <a:r>
              <a:rPr lang="en-US" sz="1800" spc="-5" dirty="0" smtClean="0">
                <a:latin typeface="+mj-lt"/>
                <a:cs typeface="Arial"/>
              </a:rPr>
              <a:t>and </a:t>
            </a:r>
            <a:r>
              <a:rPr lang="en-US" sz="1800" spc="-5" dirty="0">
                <a:latin typeface="+mj-lt"/>
                <a:cs typeface="Arial"/>
              </a:rPr>
              <a:t>approve the </a:t>
            </a:r>
            <a:r>
              <a:rPr lang="en-US" sz="1800" spc="-5" dirty="0" smtClean="0">
                <a:latin typeface="+mj-lt"/>
                <a:cs typeface="Arial"/>
              </a:rPr>
              <a:t>weekly </a:t>
            </a:r>
            <a:r>
              <a:rPr lang="en-US" sz="1800" spc="-5" dirty="0">
                <a:latin typeface="+mj-lt"/>
                <a:cs typeface="Arial"/>
              </a:rPr>
              <a:t>meeting </a:t>
            </a:r>
            <a:r>
              <a:rPr lang="en-US" sz="1800" spc="-5" dirty="0" smtClean="0">
                <a:latin typeface="+mj-lt"/>
                <a:cs typeface="Arial"/>
              </a:rPr>
              <a:t>minutes</a:t>
            </a:r>
          </a:p>
          <a:p>
            <a:pPr marL="230188" marR="117475" indent="-230188" algn="just">
              <a:buFont typeface="Times New Roman" pitchFamily="16" charset="0"/>
              <a:buChar char="•"/>
              <a:tabLst>
                <a:tab pos="230188" algn="l"/>
              </a:tabLst>
            </a:pPr>
            <a:r>
              <a:rPr lang="en-US" sz="1800" spc="-5" dirty="0" smtClean="0">
                <a:cs typeface="Arial"/>
              </a:rPr>
              <a:t>Status </a:t>
            </a:r>
            <a:r>
              <a:rPr lang="en-US" sz="1800" spc="-5" dirty="0">
                <a:cs typeface="Arial"/>
              </a:rPr>
              <a:t>of ongoing </a:t>
            </a:r>
            <a:r>
              <a:rPr lang="en-US" sz="1800" spc="-5" dirty="0" smtClean="0">
                <a:cs typeface="Arial"/>
              </a:rPr>
              <a:t>consultations</a:t>
            </a:r>
          </a:p>
          <a:p>
            <a:pPr marL="230188" marR="117475" indent="-230188" algn="just">
              <a:buFont typeface="Times New Roman" pitchFamily="16" charset="0"/>
              <a:buChar char="•"/>
              <a:tabLst>
                <a:tab pos="230188" algn="l"/>
              </a:tabLst>
            </a:pPr>
            <a:r>
              <a:rPr lang="en-US" sz="1800" i="1" spc="-5" dirty="0" smtClean="0">
                <a:solidFill>
                  <a:srgbClr val="00B050"/>
                </a:solidFill>
                <a:cs typeface="Arial"/>
              </a:rPr>
              <a:t>Discussion and motion:  45 GHz for license exempt</a:t>
            </a:r>
          </a:p>
          <a:p>
            <a:pPr marL="230188" marR="117475" indent="-230188" algn="just">
              <a:buChar char="•"/>
              <a:tabLst>
                <a:tab pos="230188" algn="l"/>
              </a:tabLst>
            </a:pPr>
            <a:r>
              <a:rPr lang="en-US" sz="1800" spc="-5" dirty="0" smtClean="0">
                <a:latin typeface="+mj-lt"/>
                <a:cs typeface="Arial"/>
              </a:rPr>
              <a:t>General </a:t>
            </a:r>
            <a:r>
              <a:rPr lang="en-US" sz="1800" spc="-5" dirty="0">
                <a:latin typeface="+mj-lt"/>
                <a:cs typeface="Arial"/>
              </a:rPr>
              <a:t>discussion </a:t>
            </a:r>
            <a:r>
              <a:rPr lang="en-US" sz="1800" spc="-5" dirty="0" smtClean="0">
                <a:latin typeface="+mj-lt"/>
                <a:cs typeface="Arial"/>
              </a:rPr>
              <a:t>items</a:t>
            </a:r>
          </a:p>
          <a:p>
            <a:pPr marL="230188" marR="117475" indent="-230188" algn="just">
              <a:buFont typeface="Times New Roman" pitchFamily="16" charset="0"/>
              <a:buChar char="•"/>
              <a:tabLst>
                <a:tab pos="230188" algn="l"/>
              </a:tabLst>
            </a:pPr>
            <a:r>
              <a:rPr lang="en-US" sz="1800" spc="-5" dirty="0">
                <a:cs typeface="Arial"/>
              </a:rPr>
              <a:t>Reminder:  Meeting schedule next week (week of </a:t>
            </a:r>
            <a:r>
              <a:rPr lang="en-US" sz="1800" spc="-5" dirty="0" smtClean="0">
                <a:cs typeface="Arial"/>
              </a:rPr>
              <a:t>15 August)</a:t>
            </a:r>
          </a:p>
          <a:p>
            <a:pPr marL="230188" marR="117475" indent="-230188" algn="just">
              <a:buFont typeface="Times New Roman" pitchFamily="16" charset="0"/>
              <a:buChar char="•"/>
              <a:tabLst>
                <a:tab pos="230188" algn="l"/>
              </a:tabLst>
            </a:pPr>
            <a:r>
              <a:rPr lang="en-US" sz="1800" spc="-5" dirty="0" smtClean="0">
                <a:cs typeface="Arial"/>
              </a:rPr>
              <a:t>Reminder</a:t>
            </a:r>
            <a:r>
              <a:rPr lang="en-US" sz="1800" spc="-5" dirty="0">
                <a:cs typeface="Arial"/>
              </a:rPr>
              <a:t>:  Meeting and hotel reservation for the 2022 September </a:t>
            </a:r>
            <a:r>
              <a:rPr lang="en-US" sz="1800" spc="-5" dirty="0" smtClean="0">
                <a:cs typeface="Arial"/>
              </a:rPr>
              <a:t>Interim</a:t>
            </a:r>
          </a:p>
          <a:p>
            <a:pPr marL="230188" marR="117475" indent="-230188" algn="just">
              <a:buFont typeface="Times New Roman" pitchFamily="16" charset="0"/>
              <a:buChar char="•"/>
              <a:tabLst>
                <a:tab pos="230188" algn="l"/>
              </a:tabLst>
            </a:pPr>
            <a:r>
              <a:rPr lang="en-US" sz="1800" spc="-5" dirty="0" smtClean="0">
                <a:cs typeface="Arial"/>
              </a:rPr>
              <a:t>Reminder:  Meeting and hotel reservation for the 2022 November Plenary </a:t>
            </a:r>
          </a:p>
          <a:p>
            <a:pPr marL="230188" marR="117475" indent="-230188" algn="just">
              <a:buFont typeface="Times New Roman" pitchFamily="16" charset="0"/>
              <a:buChar char="•"/>
              <a:tabLst>
                <a:tab pos="230188" algn="l"/>
              </a:tabLst>
            </a:pPr>
            <a:r>
              <a:rPr lang="en-US" sz="1800" spc="-5" dirty="0" smtClean="0">
                <a:latin typeface="+mj-lt"/>
                <a:cs typeface="Arial"/>
              </a:rPr>
              <a:t>Any other business</a:t>
            </a:r>
          </a:p>
          <a:p>
            <a:pPr marL="230188" marR="117475" indent="-230188" algn="just">
              <a:buChar char="•"/>
              <a:tabLst>
                <a:tab pos="230188" algn="l"/>
              </a:tabLst>
            </a:pPr>
            <a:r>
              <a:rPr lang="en-US" sz="1800" spc="-5" dirty="0" smtClean="0">
                <a:latin typeface="+mj-lt"/>
                <a:cs typeface="Arial"/>
              </a:rPr>
              <a:t>Adjourn</a:t>
            </a:r>
            <a:endParaRPr lang="en-US" sz="1800" spc="-5" dirty="0">
              <a:latin typeface="+mj-lt"/>
              <a:cs typeface="Arial"/>
            </a:endParaRPr>
          </a:p>
          <a:p>
            <a:pPr marL="230188" marR="117475" indent="-230188" algn="just">
              <a:buChar char="•"/>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44701740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68732</TotalTime>
  <Words>1971</Words>
  <Application>Microsoft Office PowerPoint</Application>
  <PresentationFormat>Widescreen</PresentationFormat>
  <Paragraphs>379</Paragraphs>
  <Slides>24</Slides>
  <Notes>21</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24</vt:i4>
      </vt:variant>
    </vt:vector>
  </HeadingPairs>
  <TitlesOfParts>
    <vt:vector size="33" baseType="lpstr">
      <vt:lpstr>Arial Unicode MS</vt:lpstr>
      <vt:lpstr>Monotype Sorts</vt:lpstr>
      <vt:lpstr>MS Gothic</vt:lpstr>
      <vt:lpstr>MS PGothic</vt:lpstr>
      <vt:lpstr>Arial</vt:lpstr>
      <vt:lpstr>Calibri</vt:lpstr>
      <vt:lpstr>Times New Roman</vt:lpstr>
      <vt:lpstr>Office Theme</vt:lpstr>
      <vt:lpstr>Document</vt:lpstr>
      <vt:lpstr>IEEE 802.18 RR-TAG Weekly Teleconference Agenda</vt:lpstr>
      <vt:lpstr>Meeting called to order</vt:lpstr>
      <vt:lpstr>IEEE 802 required notices</vt:lpstr>
      <vt:lpstr>Other Guidelines for IEEE WG Meetings</vt:lpstr>
      <vt:lpstr>Participant behavior in IEEE SA activities is guided by  the IEEE Codes of Ethics &amp; Conduct</vt:lpstr>
      <vt:lpstr>Participants in the IEEE SA “individual process”  shall act independently of others, including employers</vt:lpstr>
      <vt:lpstr>IEEE-SA standards activities shall allow  the fair &amp; equitable consideration of all viewpoints</vt:lpstr>
      <vt:lpstr>Housekeeping reminder</vt:lpstr>
      <vt:lpstr>Agenda</vt:lpstr>
      <vt:lpstr>Administrative motions</vt:lpstr>
      <vt:lpstr>Status of ongoing consultations</vt:lpstr>
      <vt:lpstr>Discussion and motion:  45 GHz for license exempt (1)</vt:lpstr>
      <vt:lpstr>Discussion and motion:  45 GHz for license exempt (2)</vt:lpstr>
      <vt:lpstr>General discussion items (1)</vt:lpstr>
      <vt:lpstr>General discussion items (2)</vt:lpstr>
      <vt:lpstr>General discussion items (3)</vt:lpstr>
      <vt:lpstr>General discussion items (4)</vt:lpstr>
      <vt:lpstr>Meeting schedule:  next week</vt:lpstr>
      <vt:lpstr>Meeting and hotel reservation for the 2022 September Interim (1)</vt:lpstr>
      <vt:lpstr>Meeting and hotel reservation for the 2022 September Interim (2)</vt:lpstr>
      <vt:lpstr>Meeting and hotel reservation for the 2022 November plenary (1)</vt:lpstr>
      <vt:lpstr>Meeting and hotel reservation for the 2022 November plenary (2)</vt:lpstr>
      <vt:lpstr>Any other business</vt:lpstr>
      <vt:lpstr>Adjourn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22/0092r1</dc:title>
  <dc:creator/>
  <cp:keywords>11 August 2022</cp:keywords>
  <cp:lastModifiedBy>Edward Au</cp:lastModifiedBy>
  <cp:revision>4775</cp:revision>
  <cp:lastPrinted>1601-01-01T00:00:00Z</cp:lastPrinted>
  <dcterms:created xsi:type="dcterms:W3CDTF">2016-03-03T14:54:45Z</dcterms:created>
  <dcterms:modified xsi:type="dcterms:W3CDTF">2022-08-11T20:02:53Z</dcterms:modified>
  <cp:category>IEEE 802.18 RR-TAG agenda</cp:category>
</cp:coreProperties>
</file>