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6"/>
  </p:notesMasterIdLst>
  <p:handoutMasterIdLst>
    <p:handoutMasterId r:id="rId27"/>
  </p:handoutMasterIdLst>
  <p:sldIdLst>
    <p:sldId id="256" r:id="rId2"/>
    <p:sldId id="876" r:id="rId3"/>
    <p:sldId id="857" r:id="rId4"/>
    <p:sldId id="329" r:id="rId5"/>
    <p:sldId id="604" r:id="rId6"/>
    <p:sldId id="624" r:id="rId7"/>
    <p:sldId id="605" r:id="rId8"/>
    <p:sldId id="843" r:id="rId9"/>
    <p:sldId id="866" r:id="rId10"/>
    <p:sldId id="845" r:id="rId11"/>
    <p:sldId id="877" r:id="rId12"/>
    <p:sldId id="892" r:id="rId13"/>
    <p:sldId id="893" r:id="rId14"/>
    <p:sldId id="882" r:id="rId15"/>
    <p:sldId id="869" r:id="rId16"/>
    <p:sldId id="878" r:id="rId17"/>
    <p:sldId id="868" r:id="rId18"/>
    <p:sldId id="889" r:id="rId19"/>
    <p:sldId id="880" r:id="rId20"/>
    <p:sldId id="881" r:id="rId21"/>
    <p:sldId id="894" r:id="rId22"/>
    <p:sldId id="895" r:id="rId23"/>
    <p:sldId id="856" r:id="rId24"/>
    <p:sldId id="86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4" autoAdjust="0"/>
    <p:restoredTop sz="95405" autoAdjust="0"/>
  </p:normalViewPr>
  <p:slideViewPr>
    <p:cSldViewPr>
      <p:cViewPr varScale="1">
        <p:scale>
          <a:sx n="86" d="100"/>
          <a:sy n="86" d="100"/>
        </p:scale>
        <p:origin x="806"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87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8/10/2022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2871892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2264605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1452643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108931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364238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763682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3113533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5262294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55288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606161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802.18-22/0092r0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94-00-0000-weekly-teleconference-minutes-4-august-202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29-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2/18-22-0089-01-0000-45-ghz-ad-hoc-proposal.ppt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portal.etsi.org/Meetings.aspx#/meeting?MtgId=44275"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portal.etsi.org/Meetings.aspx#/meeting?MtgId=44276"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2/08/august-2022-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fcc.gov/ecfs/search/search-filings/results?q=(proceedings.name:(%2221-352%22))" TargetMode="External"/><Relationship Id="rId4" Type="http://schemas.openxmlformats.org/officeDocument/2006/relationships/hyperlink" Target="https://www.fcc.gov/news-events/events/2022/09/september-2022-open-commission-meeting" TargetMode="External"/></Relationships>
</file>

<file path=ppt/slides/_rels/slide1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apt.int/2022-APG23-4" TargetMode="External"/><Relationship Id="rId7" Type="http://schemas.openxmlformats.org/officeDocument/2006/relationships/hyperlink" Target="https://www.soumu.go.jp/main_content/000828575.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soumu.go.jp/main_content/000828574.pdf" TargetMode="External"/><Relationship Id="rId5" Type="http://schemas.openxmlformats.org/officeDocument/2006/relationships/hyperlink" Target="https://www.soumu.go.jp/menu_news/s-news/01kiban10_02000039.html" TargetMode="External"/><Relationship Id="rId4" Type="http://schemas.openxmlformats.org/officeDocument/2006/relationships/hyperlink" Target="https://www.apt.int/sites/default/files/2022/04/CALENDAR_OF_APT_ACTIVITIES_FOR_THE_YEAR_2022-v1.6b.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calendar.google.com/calendar/u/0/embed?src=c2gedttabtbj4bps23j4847004@group.calendar.google.com&amp;ctz=America/New_York"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8/dcn/16/18-16-0038-25-0000-teleconference-call-in-info.pptx" TargetMode="External"/><Relationship Id="rId5" Type="http://schemas.openxmlformats.org/officeDocument/2006/relationships/hyperlink" Target="https://www.google.com/url?q=https://ieeesa.webex.com/ieeesa/j.php?MTID%3Dm26c23a4b9ba5ccb1f68348f9562860c8&amp;sa=D&amp;ust=1658748120000000&amp;usg=AOvVaw1QDnot_4frB_FID642NE7G" TargetMode="External"/><Relationship Id="rId4" Type="http://schemas.openxmlformats.org/officeDocument/2006/relationships/hyperlink" Target="https://www.google.com/url?q=https://ieeesa.webex.com/ieeesa/j.php?MTID%3Dmf9563fbcb7916d8f12293514ac3efd25&amp;sa=D&amp;ust=1658748120000000&amp;usg=AOvVaw3LIrurMAg4u3cv12Ka_ktJ"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cvent.me/PvDkQV"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hilton.com/en/attend-my-event/ieee802wireless2022earlybird/"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hyperlink" Target="https://cvent.me/0Vk4Qq"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hyperlink" Target="https://www.marriott.com/event-reservations/reservation-link.mi?id=1657872654535&amp;key=GRP&amp;app=resvlink"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eb.cvent.com/event/ae5c1e5a-6074-492a-9cd7-16b5ddc15864/summary"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August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 August 2022</a:t>
            </a:r>
            <a:endParaRPr lang="en-GB" sz="2000" b="0" dirty="0"/>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660291374"/>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spid="_x0000_s2944" name="Document" r:id="rId6" imgW="8284803" imgH="4485542" progId="Word.Document.8">
                  <p:embed/>
                </p:oleObj>
              </mc:Choice>
              <mc:Fallback>
                <p:oleObj name="Document" r:id="rId6" imgW="8284803" imgH="4485542" progId="Word.Document.8">
                  <p:embed/>
                  <p:pic>
                    <p:nvPicPr>
                      <p:cNvPr id="0" name=""/>
                      <p:cNvPicPr>
                        <a:picLocks noChangeAspect="1" noChangeArrowheads="1"/>
                      </p:cNvPicPr>
                      <p:nvPr/>
                    </p:nvPicPr>
                    <p:blipFill>
                      <a:blip r:embed="rId7"/>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smtClean="0">
              <a:latin typeface="+mj-lt"/>
              <a:cs typeface="Arial"/>
            </a:endParaRPr>
          </a:p>
          <a:p>
            <a:pPr marL="230188" marR="117475" indent="-230188" algn="just">
              <a:buChar char="•"/>
              <a:tabLst>
                <a:tab pos="230188" algn="l"/>
              </a:tabLst>
            </a:pPr>
            <a:r>
              <a:rPr lang="en-US" sz="1800" spc="-5" dirty="0" smtClean="0">
                <a:latin typeface="+mj-lt"/>
                <a:cs typeface="Arial"/>
              </a:rPr>
              <a:t>Motion </a:t>
            </a:r>
            <a:r>
              <a:rPr lang="en-US" sz="1800" spc="-5" dirty="0">
                <a:latin typeface="+mj-lt"/>
                <a:cs typeface="Arial"/>
              </a:rPr>
              <a:t>#</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weekly meeting </a:t>
            </a:r>
            <a:r>
              <a:rPr lang="en-US" sz="1800" spc="-5" dirty="0">
                <a:latin typeface="+mj-lt"/>
                <a:cs typeface="Arial"/>
              </a:rPr>
              <a:t>minutes of the </a:t>
            </a:r>
            <a:r>
              <a:rPr lang="en-US" sz="1800" spc="-5" dirty="0" smtClean="0">
                <a:latin typeface="+mj-lt"/>
                <a:cs typeface="Arial"/>
              </a:rPr>
              <a:t>4 August 2022 RR-TAG </a:t>
            </a:r>
            <a:r>
              <a:rPr lang="en-US" sz="1800" spc="-5" dirty="0">
                <a:latin typeface="+mj-lt"/>
                <a:cs typeface="Arial"/>
              </a:rPr>
              <a:t>call as shown in the document </a:t>
            </a:r>
            <a:r>
              <a:rPr lang="en-US" sz="1800" spc="-5" dirty="0" smtClean="0">
                <a:latin typeface="+mj-lt"/>
                <a:cs typeface="Arial"/>
                <a:hlinkClick r:id="rId3"/>
              </a:rPr>
              <a:t>18-22/0094r0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18-22/0035r29</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 for the next three weeks</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a:t>
            </a:r>
            <a:r>
              <a:rPr lang="en-US" sz="1600" spc="-5" dirty="0">
                <a:solidFill>
                  <a:schemeClr val="tx1"/>
                </a:solidFill>
                <a:cs typeface="Arial"/>
              </a:rPr>
              <a:t>deadline on </a:t>
            </a:r>
            <a:r>
              <a:rPr lang="en-US" sz="1600" spc="-5" dirty="0" smtClean="0">
                <a:solidFill>
                  <a:schemeClr val="tx1"/>
                </a:solidFill>
                <a:cs typeface="Arial"/>
              </a:rPr>
              <a:t>11 August </a:t>
            </a:r>
            <a:r>
              <a:rPr lang="en-US" sz="1600" spc="-5" dirty="0">
                <a:solidFill>
                  <a:schemeClr val="tx1"/>
                </a:solidFill>
                <a:cs typeface="Arial"/>
              </a:rPr>
              <a:t>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France ARCEP: </a:t>
            </a:r>
            <a:r>
              <a:rPr lang="en-GB" sz="1400" dirty="0" smtClean="0"/>
              <a:t>Draft </a:t>
            </a:r>
            <a:r>
              <a:rPr lang="en-GB" sz="1400" dirty="0"/>
              <a:t>decision on the use of radio spectrum in the frequency bands 5150-5250 MHz, 5250-5350 MHz and 5470- 5725 MHz for the implementation of wireless access systems, including radio local area </a:t>
            </a:r>
            <a:r>
              <a:rPr lang="en-GB" sz="1400" dirty="0" smtClean="0"/>
              <a:t>networks</a:t>
            </a:r>
          </a:p>
          <a:p>
            <a:pPr marL="1030288" marR="117475" lvl="2" indent="-230188" algn="just">
              <a:spcBef>
                <a:spcPts val="600"/>
              </a:spcBef>
              <a:buFont typeface="Times New Roman" pitchFamily="16" charset="0"/>
              <a:buChar char="•"/>
              <a:tabLst>
                <a:tab pos="230188" algn="l"/>
              </a:tabLst>
            </a:pPr>
            <a:r>
              <a:rPr lang="en-GB" sz="1400" spc="-5" dirty="0" smtClean="0">
                <a:solidFill>
                  <a:schemeClr val="tx1"/>
                </a:solidFill>
                <a:cs typeface="Arial"/>
              </a:rPr>
              <a:t>India DoT: </a:t>
            </a:r>
            <a:r>
              <a:rPr lang="en-US" sz="1400" spc="-5" dirty="0">
                <a:solidFill>
                  <a:schemeClr val="tx1"/>
                </a:solidFill>
                <a:cs typeface="Arial"/>
              </a:rPr>
              <a:t>Consultation Paper on "Need for a new legal framework governing Telecommunication in India"</a:t>
            </a: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Discussion and motion:  45 GHz for license exempt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smtClean="0">
                <a:latin typeface="+mj-lt"/>
                <a:cs typeface="Arial"/>
              </a:rPr>
              <a:t>Document: </a:t>
            </a:r>
            <a:r>
              <a:rPr lang="en-US" sz="1800" spc="-5" dirty="0" smtClean="0">
                <a:latin typeface="+mj-lt"/>
                <a:cs typeface="Arial"/>
                <a:hlinkClick r:id="rId3"/>
              </a:rPr>
              <a:t>18-22/0089r1</a:t>
            </a:r>
            <a:endParaRPr lang="en-US" sz="18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Presented by Rich Kennedy (Huawei Paris) </a:t>
            </a:r>
            <a:endParaRPr lang="en-US" sz="1600" spc="-5" dirty="0">
              <a:solidFill>
                <a:schemeClr val="tx1"/>
              </a:solidFill>
              <a:latin typeface="+mj-lt"/>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Tree>
    <p:extLst>
      <p:ext uri="{BB962C8B-B14F-4D97-AF65-F5344CB8AC3E}">
        <p14:creationId xmlns:p14="http://schemas.microsoft.com/office/powerpoint/2010/main" val="5031908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Motion #3 (Internal):  </a:t>
            </a:r>
            <a:r>
              <a:rPr lang="en-US" sz="1800" dirty="0" smtClean="0"/>
              <a:t>Move </a:t>
            </a:r>
            <a:r>
              <a:rPr lang="en-US" sz="1800" dirty="0"/>
              <a:t>to create a RR-TAG Ad Hoc committee to study </a:t>
            </a:r>
            <a:r>
              <a:rPr lang="en-US" sz="1800" dirty="0" err="1"/>
              <a:t>mmWave</a:t>
            </a:r>
            <a:r>
              <a:rPr lang="en-US" sz="1800" dirty="0"/>
              <a:t> spectrum bands between 24 and 71 GHz for opportunities to provide the IEEE 802.11 Ultra High Reliability Study Group (UHR SG) with recommendations based on global availability, projected regulatory hurdles and applicability that meets the goals of the Study Group, e.g., high reliability, coverage, and </a:t>
            </a:r>
            <a:r>
              <a:rPr lang="en-US" sz="1800"/>
              <a:t>throughput</a:t>
            </a:r>
            <a:r>
              <a:rPr lang="en-US" sz="1800" smtClean="0"/>
              <a:t>.</a:t>
            </a:r>
            <a:endParaRPr lang="en-US" sz="1800" kern="0" spc="-5" dirty="0" smtClean="0">
              <a:latin typeface="+mj-lt"/>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a:t>
            </a:r>
          </a:p>
          <a:p>
            <a:pPr marL="630238" marR="117475" lvl="1" indent="-230188" algn="just">
              <a:buChar char="•"/>
              <a:tabLst>
                <a:tab pos="230188" algn="l"/>
              </a:tabLst>
            </a:pPr>
            <a:r>
              <a:rPr lang="en-US" sz="1600" spc="-5" dirty="0" smtClean="0">
                <a:cs typeface="Arial"/>
              </a:rPr>
              <a:t>Discussion:  </a:t>
            </a:r>
            <a:endParaRPr lang="en-US" sz="1600" spc="-5" dirty="0">
              <a:cs typeface="Arial"/>
            </a:endParaRPr>
          </a:p>
          <a:p>
            <a:pPr marL="630238" marR="117475" lvl="1" indent="-230188" algn="just">
              <a:buChar char="•"/>
              <a:tabLst>
                <a:tab pos="230188" algn="l"/>
              </a:tabLst>
            </a:pPr>
            <a:r>
              <a:rPr lang="en-US" sz="1600" spc="-5" dirty="0">
                <a:cs typeface="Arial"/>
              </a:rPr>
              <a:t>Attendees</a:t>
            </a:r>
            <a:r>
              <a:rPr lang="en-US" sz="1600" spc="-5" dirty="0" smtClean="0">
                <a:cs typeface="Arial"/>
              </a:rPr>
              <a:t>:</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a:t>
            </a:r>
            <a:r>
              <a:rPr lang="en-US" sz="1600" spc="-5" dirty="0" smtClean="0">
                <a:cs typeface="Arial"/>
              </a:rPr>
              <a:t>):</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Result</a:t>
            </a:r>
            <a:r>
              <a:rPr lang="en-US" sz="1600" spc="-5" dirty="0" smtClean="0">
                <a:cs typeface="Arial"/>
              </a:rPr>
              <a:t>:</a:t>
            </a:r>
            <a:endParaRPr lang="en-US" sz="1600" spc="-5" dirty="0">
              <a:solidFill>
                <a:srgbClr val="FF0000"/>
              </a:solidFill>
              <a:cs typeface="Arial"/>
            </a:endParaRPr>
          </a:p>
          <a:p>
            <a:pPr marL="400050" marR="117475" lvl="1" indent="0" algn="just">
              <a:tabLst>
                <a:tab pos="230188" algn="l"/>
              </a:tabLst>
            </a:pPr>
            <a:endParaRPr lang="en-US" sz="1400" kern="0" spc="-5" dirty="0" smtClean="0">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mj-lt"/>
              <a:cs typeface="Arial"/>
            </a:endParaRP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
        <p:nvSpPr>
          <p:cNvPr id="7"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
        <p:nvSpPr>
          <p:cNvPr id="10"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Discussion and motion:  45 GHz for license exempt (2)</a:t>
            </a:r>
            <a:endParaRPr lang="en-US" sz="2800" dirty="0">
              <a:solidFill>
                <a:srgbClr val="0070C0"/>
              </a:solidFill>
            </a:endParaRPr>
          </a:p>
        </p:txBody>
      </p:sp>
    </p:spTree>
    <p:extLst>
      <p:ext uri="{BB962C8B-B14F-4D97-AF65-F5344CB8AC3E}">
        <p14:creationId xmlns:p14="http://schemas.microsoft.com/office/powerpoint/2010/main" val="26385839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1030288" marR="117475" lvl="2" indent="-230188">
              <a:buClrTx/>
              <a:buFont typeface="Times New Roman" pitchFamily="16" charset="0"/>
              <a:buChar char="•"/>
              <a:tabLst>
                <a:tab pos="230188" algn="l"/>
              </a:tabLst>
            </a:pPr>
            <a:r>
              <a:rPr lang="en-US" sz="1400" kern="1200" dirty="0" smtClean="0">
                <a:latin typeface="+mj-lt"/>
                <a:hlinkClick r:id="rId3"/>
              </a:rPr>
              <a:t>Ad </a:t>
            </a:r>
            <a:r>
              <a:rPr lang="en-US" sz="1400" kern="1200" dirty="0">
                <a:latin typeface="+mj-lt"/>
                <a:hlinkClick r:id="rId3"/>
              </a:rPr>
              <a:t>hoc meeting #114c, EN 301 </a:t>
            </a:r>
            <a:r>
              <a:rPr lang="en-US" sz="1400" kern="1200" dirty="0" smtClean="0">
                <a:latin typeface="+mj-lt"/>
                <a:hlinkClick r:id="rId3"/>
              </a:rPr>
              <a:t>893</a:t>
            </a:r>
            <a:r>
              <a:rPr lang="en-US" sz="1400" dirty="0">
                <a:latin typeface="+mj-lt"/>
              </a:rPr>
              <a:t/>
            </a:r>
            <a:br>
              <a:rPr lang="en-US" sz="1400" dirty="0">
                <a:latin typeface="+mj-lt"/>
              </a:rPr>
            </a:br>
            <a:r>
              <a:rPr lang="en-US" sz="1400" kern="1200" dirty="0">
                <a:latin typeface="+mj-lt"/>
              </a:rPr>
              <a:t>2022-08-30T08:00+02:00 until </a:t>
            </a:r>
            <a:r>
              <a:rPr lang="en-US" sz="1400" kern="1200" dirty="0" smtClean="0">
                <a:latin typeface="+mj-lt"/>
              </a:rPr>
              <a:t>2022-08-30T12:30+02:00</a:t>
            </a:r>
            <a:endParaRPr lang="en-US" sz="1400" dirty="0" smtClean="0">
              <a:latin typeface="+mj-lt"/>
            </a:endParaRPr>
          </a:p>
          <a:p>
            <a:pPr marL="1030288" marR="117475" lvl="2" indent="-230188">
              <a:buClrTx/>
              <a:buFont typeface="Times New Roman" pitchFamily="16" charset="0"/>
              <a:buChar char="•"/>
              <a:tabLst>
                <a:tab pos="230188" algn="l"/>
              </a:tabLst>
            </a:pPr>
            <a:r>
              <a:rPr lang="en-US" sz="1400" kern="1200" dirty="0" smtClean="0">
                <a:latin typeface="+mj-lt"/>
                <a:hlinkClick r:id="rId4"/>
              </a:rPr>
              <a:t>Ad </a:t>
            </a:r>
            <a:r>
              <a:rPr lang="en-US" sz="1400" kern="1200" dirty="0">
                <a:latin typeface="+mj-lt"/>
                <a:hlinkClick r:id="rId4"/>
              </a:rPr>
              <a:t>hoc meeting #114d, EN 301 </a:t>
            </a:r>
            <a:r>
              <a:rPr lang="en-US" sz="1400" kern="1200" dirty="0" smtClean="0">
                <a:latin typeface="+mj-lt"/>
                <a:hlinkClick r:id="rId4"/>
              </a:rPr>
              <a:t>893</a:t>
            </a:r>
            <a:r>
              <a:rPr lang="en-US" sz="1400" dirty="0">
                <a:latin typeface="+mj-lt"/>
              </a:rPr>
              <a:t/>
            </a:r>
            <a:br>
              <a:rPr lang="en-US" sz="1400" dirty="0">
                <a:latin typeface="+mj-lt"/>
              </a:rPr>
            </a:br>
            <a:r>
              <a:rPr lang="en-US" sz="1400" kern="1200" dirty="0">
                <a:latin typeface="+mj-lt"/>
              </a:rPr>
              <a:t>2022-09-01T16:00+02:00 until </a:t>
            </a:r>
            <a:r>
              <a:rPr lang="en-US" sz="1400" kern="1200" dirty="0" smtClean="0">
                <a:latin typeface="+mj-lt"/>
              </a:rPr>
              <a:t>2022-09-01T20:30+02:00</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t>The August 2022 Open Commission Meeting was </a:t>
            </a:r>
            <a:r>
              <a:rPr lang="en-US" sz="1600" dirty="0" smtClean="0">
                <a:hlinkClick r:id="rId3"/>
              </a:rPr>
              <a:t>held</a:t>
            </a:r>
            <a:r>
              <a:rPr lang="en-US" sz="1600" dirty="0" smtClean="0"/>
              <a:t> at 10:30am ET on 5 August 2022.</a:t>
            </a:r>
          </a:p>
          <a:p>
            <a:pPr marL="1030288" marR="117475" lvl="2" indent="-230188" algn="just">
              <a:buClrTx/>
              <a:buFont typeface="Times New Roman" pitchFamily="16" charset="0"/>
              <a:buChar char="•"/>
              <a:tabLst>
                <a:tab pos="230188" algn="l"/>
              </a:tabLst>
            </a:pPr>
            <a:r>
              <a:rPr lang="en-US" sz="1600" dirty="0" smtClean="0"/>
              <a:t>The September Open Commission Meeting is </a:t>
            </a:r>
            <a:r>
              <a:rPr lang="en-US" sz="1600" dirty="0" smtClean="0">
                <a:hlinkClick r:id="rId4"/>
              </a:rPr>
              <a:t>scheduled</a:t>
            </a:r>
            <a:r>
              <a:rPr lang="en-US" sz="1600" dirty="0" smtClean="0"/>
              <a:t> at 10:30am ET on 29 September 2022.</a:t>
            </a:r>
          </a:p>
          <a:p>
            <a:pPr marL="1030288" marR="117475" lvl="2" indent="-230188" algn="just">
              <a:buClrTx/>
              <a:buFont typeface="Times New Roman" pitchFamily="16" charset="0"/>
              <a:buChar char="•"/>
              <a:tabLst>
                <a:tab pos="230188" algn="l"/>
              </a:tabLst>
            </a:pPr>
            <a:r>
              <a:rPr lang="en-US" sz="1600" dirty="0" smtClean="0"/>
              <a:t>FCC AFC proceeding 21-352</a:t>
            </a:r>
          </a:p>
          <a:p>
            <a:pPr marL="1487488" marR="117475" lvl="3" indent="-230188" algn="just">
              <a:buClrTx/>
              <a:buFont typeface="Times New Roman" pitchFamily="16" charset="0"/>
              <a:buChar char="•"/>
              <a:tabLst>
                <a:tab pos="230188" algn="l"/>
              </a:tabLst>
            </a:pPr>
            <a:r>
              <a:rPr lang="en-US" sz="1400" dirty="0" smtClean="0">
                <a:hlinkClick r:id="rId5"/>
              </a:rPr>
              <a:t>https://www.fcc.gov/ecfs/search/search-filings/results?q=(proceedings.name:(%2221-352%22))</a:t>
            </a:r>
            <a:r>
              <a:rPr lang="en-US" sz="1400" dirty="0" smtClean="0"/>
              <a:t> </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411237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4th Meeting of the APT Conference Preparatory Group for WRC-23 (APG23-4) </a:t>
            </a:r>
            <a:r>
              <a:rPr lang="en-US" sz="1400" dirty="0" smtClean="0"/>
              <a:t>is </a:t>
            </a:r>
            <a:r>
              <a:rPr lang="en-US" sz="1400" dirty="0" smtClean="0">
                <a:hlinkClick r:id="rId3"/>
              </a:rPr>
              <a:t>scheduled</a:t>
            </a:r>
            <a:r>
              <a:rPr lang="en-US" sz="1400" dirty="0" smtClean="0"/>
              <a:t> as a hybrid event from 15 to 20 August 2022, in Bangkok, Thailand.</a:t>
            </a:r>
          </a:p>
          <a:p>
            <a:pPr marL="1487488" marR="117475" lvl="3" indent="-230188" algn="just">
              <a:buClrTx/>
              <a:buFont typeface="Times New Roman" pitchFamily="16" charset="0"/>
              <a:buChar char="•"/>
              <a:tabLst>
                <a:tab pos="230188" algn="l"/>
              </a:tabLst>
            </a:pPr>
            <a:r>
              <a:rPr lang="en-US" sz="1400" dirty="0"/>
              <a:t>The 30th Meeting of APT Wireless Group (AWG-30</a:t>
            </a:r>
            <a:r>
              <a:rPr lang="en-US" sz="1400" dirty="0" smtClean="0"/>
              <a:t>) is </a:t>
            </a:r>
            <a:r>
              <a:rPr lang="en-US" sz="1400" dirty="0" smtClean="0">
                <a:hlinkClick r:id="rId4"/>
              </a:rPr>
              <a:t>scheduled</a:t>
            </a:r>
            <a:r>
              <a:rPr lang="en-US" sz="1400" dirty="0" smtClean="0"/>
              <a:t> as a hybrid event from 5 to 9 September 2022, in Bangkok, Thailand.</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Japan MIC</a:t>
            </a:r>
          </a:p>
          <a:p>
            <a:pPr marL="1487488" marR="117475" lvl="3" indent="-230188" algn="just">
              <a:buClrTx/>
              <a:buFont typeface="Times New Roman" pitchFamily="16" charset="0"/>
              <a:buChar char="•"/>
              <a:tabLst>
                <a:tab pos="230188" algn="l"/>
              </a:tabLst>
            </a:pPr>
            <a:r>
              <a:rPr lang="en-US" sz="1400" dirty="0" smtClean="0">
                <a:solidFill>
                  <a:schemeClr val="tx1"/>
                </a:solidFill>
              </a:rPr>
              <a:t>Re the recent consultation “</a:t>
            </a:r>
            <a:r>
              <a:rPr lang="en-GB" sz="1400" u="sng" dirty="0">
                <a:hlinkClick r:id="rId5"/>
              </a:rPr>
              <a:t>Call for opinions on Japan’s approach to WRC 23 (draft</a:t>
            </a:r>
            <a:r>
              <a:rPr lang="en-GB" sz="1400" u="sng" dirty="0" smtClean="0">
                <a:hlinkClick r:id="rId5"/>
              </a:rPr>
              <a:t>)</a:t>
            </a:r>
            <a:r>
              <a:rPr lang="en-US" sz="1400" dirty="0" smtClean="0"/>
              <a:t>”, Japan </a:t>
            </a:r>
            <a:r>
              <a:rPr lang="en-US" sz="1400" dirty="0"/>
              <a:t>MIC posted the received comments </a:t>
            </a:r>
            <a:r>
              <a:rPr lang="en-US" sz="1400" dirty="0">
                <a:hlinkClick r:id="rId6"/>
              </a:rPr>
              <a:t>online</a:t>
            </a:r>
            <a:r>
              <a:rPr lang="en-US" sz="1400" dirty="0"/>
              <a:t> and their </a:t>
            </a:r>
            <a:r>
              <a:rPr lang="en-US" sz="1400" dirty="0">
                <a:hlinkClick r:id="rId7"/>
              </a:rPr>
              <a:t>latest positions</a:t>
            </a:r>
            <a:r>
              <a:rPr lang="en-US" sz="1400" dirty="0"/>
              <a:t> of various agenda items (including 7025 to 7125 MHz globally and 6425 to 7025 MHz for Region 1</a:t>
            </a:r>
            <a:r>
              <a:rPr lang="en-US" sz="1400" dirty="0" smtClean="0"/>
              <a:t>) on 5 August 2022.</a:t>
            </a:r>
            <a:r>
              <a:rPr lang="en-US" sz="1400" dirty="0"/>
              <a:t> </a:t>
            </a:r>
            <a:endParaRPr lang="en-US" sz="1400" dirty="0" smtClean="0">
              <a:solidFill>
                <a:schemeClr val="tx1"/>
              </a:solidFill>
            </a:endParaRPr>
          </a:p>
          <a:p>
            <a:pPr marL="1487488" marR="117475" lvl="3" indent="-230188" algn="just">
              <a:buClrTx/>
              <a:buFont typeface="Times New Roman" pitchFamily="16" charset="0"/>
              <a:buChar char="•"/>
              <a:tabLst>
                <a:tab pos="230188" algn="l"/>
              </a:tabLst>
            </a:pPr>
            <a:endParaRPr lang="en-US" dirty="0">
              <a:solidFill>
                <a:schemeClr val="tx1"/>
              </a:solidFill>
            </a:endParaRPr>
          </a:p>
          <a:p>
            <a:pPr marL="630238" marR="117475" lvl="1" indent="-230188" algn="just">
              <a:buClrTx/>
              <a:buFont typeface="Times New Roman" pitchFamily="16" charset="0"/>
              <a:buChar char="•"/>
              <a:tabLst>
                <a:tab pos="230188" algn="l"/>
              </a:tabLst>
            </a:pPr>
            <a:endParaRPr lang="en-US" sz="1800" dirty="0" smtClean="0">
              <a:solidFill>
                <a:schemeClr val="tx1"/>
              </a:solidFil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Tree>
    <p:extLst>
      <p:ext uri="{BB962C8B-B14F-4D97-AF65-F5344CB8AC3E}">
        <p14:creationId xmlns:p14="http://schemas.microsoft.com/office/powerpoint/2010/main" val="3419382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73786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  next 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585236945"/>
              </p:ext>
            </p:extLst>
          </p:nvPr>
        </p:nvGraphicFramePr>
        <p:xfrm>
          <a:off x="838200" y="1705690"/>
          <a:ext cx="10439401" cy="1468120"/>
        </p:xfrm>
        <a:graphic>
          <a:graphicData uri="http://schemas.openxmlformats.org/drawingml/2006/table">
            <a:tbl>
              <a:tblPr firstRow="1" bandRow="1">
                <a:tableStyleId>{21E4AEA4-8DFA-4A89-87EB-49C32662AFE0}</a:tableStyleId>
              </a:tblPr>
              <a:tblGrid>
                <a:gridCol w="3587764"/>
                <a:gridCol w="2769723"/>
                <a:gridCol w="4081914"/>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IEEE</a:t>
                      </a:r>
                      <a:r>
                        <a:rPr lang="en-US" sz="1500" baseline="0" dirty="0" smtClean="0"/>
                        <a:t> Statement Update on Spectrum (ISUS) ad-hoc</a:t>
                      </a:r>
                      <a:endParaRPr lang="en-US" sz="1500" dirty="0"/>
                    </a:p>
                  </a:txBody>
                  <a:tcPr/>
                </a:tc>
                <a:tc>
                  <a:txBody>
                    <a:bodyPr/>
                    <a:lstStyle/>
                    <a:p>
                      <a:r>
                        <a:rPr lang="en-US" sz="1500" dirty="0" smtClean="0"/>
                        <a:t>Monday, 15 August 2022,</a:t>
                      </a:r>
                    </a:p>
                    <a:p>
                      <a:r>
                        <a:rPr lang="en-US" sz="1500" dirty="0" smtClean="0"/>
                        <a:t>11:00am ET</a:t>
                      </a:r>
                      <a:r>
                        <a:rPr lang="en-US" sz="1500" baseline="0" dirty="0" smtClean="0"/>
                        <a:t> to 12:00pm ET</a:t>
                      </a:r>
                      <a:endParaRPr lang="en-US" sz="1500" dirty="0"/>
                    </a:p>
                  </a:txBody>
                  <a:tcPr/>
                </a:tc>
                <a:tc>
                  <a:txBody>
                    <a:bodyPr/>
                    <a:lstStyle/>
                    <a:p>
                      <a:r>
                        <a:rPr lang="en-US" sz="1500" b="0" i="0" kern="1200" dirty="0" smtClean="0">
                          <a:solidFill>
                            <a:schemeClr val="dk1"/>
                          </a:solidFill>
                          <a:effectLst/>
                          <a:latin typeface="+mn-lt"/>
                          <a:ea typeface="+mn-ea"/>
                          <a:cs typeface="+mn-cs"/>
                          <a:hlinkClick r:id="rId4"/>
                        </a:rPr>
                        <a:t>https://ieeesa.webex.com/ieeesa/j.php?MTID=mf9563fbcb7916d8f12293514ac3efd25</a:t>
                      </a:r>
                      <a:endParaRPr lang="en-US" sz="1500" dirty="0"/>
                    </a:p>
                  </a:txBody>
                  <a:tcPr/>
                </a:tc>
              </a:tr>
              <a:tr h="370840">
                <a:tc>
                  <a:txBody>
                    <a:bodyPr/>
                    <a:lstStyle/>
                    <a:p>
                      <a:r>
                        <a:rPr lang="en-US" sz="1500" dirty="0" smtClean="0"/>
                        <a:t>Weekly teleconference</a:t>
                      </a:r>
                      <a:endParaRPr lang="en-US" sz="1500" dirty="0"/>
                    </a:p>
                  </a:txBody>
                  <a:tcPr/>
                </a:tc>
                <a:tc>
                  <a:txBody>
                    <a:bodyPr/>
                    <a:lstStyle/>
                    <a:p>
                      <a:r>
                        <a:rPr lang="en-US" sz="1500" dirty="0" smtClean="0"/>
                        <a:t>Thursday, 18 August 2022,</a:t>
                      </a:r>
                    </a:p>
                    <a:p>
                      <a:r>
                        <a:rPr lang="en-US" sz="1500" dirty="0" smtClean="0"/>
                        <a:t>3:00pm ET to 3:55pm</a:t>
                      </a:r>
                      <a:r>
                        <a:rPr lang="en-US" sz="1500" baseline="0" dirty="0" smtClean="0"/>
                        <a:t> ET</a:t>
                      </a:r>
                      <a:endParaRPr lang="en-US" sz="1500" dirty="0"/>
                    </a:p>
                  </a:txBody>
                  <a:tcPr/>
                </a:tc>
                <a:tc>
                  <a:txBody>
                    <a:bodyPr/>
                    <a:lstStyle/>
                    <a:p>
                      <a:r>
                        <a:rPr lang="en-US" sz="1500" b="0" i="0" kern="1200" dirty="0" smtClean="0">
                          <a:solidFill>
                            <a:schemeClr val="dk1"/>
                          </a:solidFill>
                          <a:effectLst/>
                          <a:latin typeface="+mn-lt"/>
                          <a:ea typeface="+mn-ea"/>
                          <a:cs typeface="+mn-cs"/>
                          <a:hlinkClick r:id="rId5"/>
                        </a:rPr>
                        <a:t>https://ieeesa.webex.com/ieeesa/j.php?MTID=m26c23a4b9ba5ccb1f68348f9562860c8</a:t>
                      </a:r>
                      <a:r>
                        <a:rPr lang="en-US" sz="1500" b="0" i="0" kern="1200" dirty="0" smtClean="0">
                          <a:solidFill>
                            <a:schemeClr val="dk1"/>
                          </a:solidFill>
                          <a:effectLst/>
                          <a:latin typeface="+mn-lt"/>
                          <a:ea typeface="+mn-ea"/>
                          <a:cs typeface="+mn-cs"/>
                        </a:rPr>
                        <a:t> </a:t>
                      </a:r>
                      <a:endParaRPr lang="en-US" sz="1500" dirty="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6"/>
              </a:rPr>
              <a:t>18-16/0038r25</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7"/>
              </a:rPr>
              <a:t>Google Calendar</a:t>
            </a:r>
            <a:endParaRPr lang="en-US" sz="1500" b="1" dirty="0">
              <a:solidFill>
                <a:schemeClr val="tx1"/>
              </a:solidFill>
            </a:endParaRPr>
          </a:p>
        </p:txBody>
      </p:sp>
      <p:sp>
        <p:nvSpPr>
          <p:cNvPr id="10"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Tree>
    <p:extLst>
      <p:ext uri="{BB962C8B-B14F-4D97-AF65-F5344CB8AC3E}">
        <p14:creationId xmlns:p14="http://schemas.microsoft.com/office/powerpoint/2010/main" val="5962885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September Interim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17 May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a:hlinkClick r:id="rId3"/>
              </a:rPr>
              <a:t>https://cvent.me/PvDkQV</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It is an credited interim</a:t>
            </a:r>
          </a:p>
          <a:p>
            <a:pPr marL="630238" marR="117475" lvl="1" indent="-230188" algn="just">
              <a:buFont typeface="Times New Roman" pitchFamily="16" charset="0"/>
              <a:buChar char="•"/>
              <a:tabLst>
                <a:tab pos="230188" algn="l"/>
              </a:tabLst>
            </a:pPr>
            <a:r>
              <a:rPr lang="en-US" sz="1400" dirty="0"/>
              <a:t>A</a:t>
            </a:r>
            <a:r>
              <a:rPr lang="en-US" sz="1400" dirty="0" smtClean="0"/>
              <a:t>ttendance </a:t>
            </a:r>
            <a:r>
              <a:rPr lang="en-US" sz="1400" dirty="0"/>
              <a:t>at the session will count towards voting </a:t>
            </a:r>
            <a:r>
              <a:rPr lang="en-US" sz="1400" dirty="0" smtClean="0"/>
              <a:t>rights</a:t>
            </a:r>
            <a:endParaRPr lang="en-US" sz="1400" dirty="0" smtClean="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a:t>
            </a:r>
            <a:r>
              <a:rPr lang="en-US" sz="1400" strike="sngStrike" dirty="0" smtClean="0">
                <a:solidFill>
                  <a:schemeClr val="tx1"/>
                </a:solidFill>
                <a:latin typeface="Times New Roman" panose="02020603050405020304" pitchFamily="18" charset="0"/>
                <a:ea typeface="Times New Roman" panose="02020603050405020304" pitchFamily="18" charset="0"/>
              </a:rPr>
              <a:t>Registration until Thursday, 30 June 2022</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strike="sngStrike" dirty="0" smtClean="0">
                <a:solidFill>
                  <a:schemeClr val="tx1"/>
                </a:solidFill>
                <a:latin typeface="Times New Roman" panose="02020603050405020304" pitchFamily="18" charset="0"/>
                <a:ea typeface="Times New Roman" panose="02020603050405020304" pitchFamily="18" charset="0"/>
              </a:rPr>
              <a:t>US$950.00</a:t>
            </a:r>
            <a:endParaRPr lang="en-US" sz="1600" strike="sngStrike"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a:t>
            </a:r>
            <a:r>
              <a:rPr lang="en-US" sz="1400" dirty="0" smtClean="0">
                <a:solidFill>
                  <a:srgbClr val="FF0000"/>
                </a:solidFill>
                <a:latin typeface="Times New Roman" panose="02020603050405020304" pitchFamily="18" charset="0"/>
                <a:ea typeface="Times New Roman" panose="02020603050405020304" pitchFamily="18" charset="0"/>
              </a:rPr>
              <a:t>Registration until Monday, 15 August </a:t>
            </a:r>
            <a:r>
              <a:rPr lang="en-US" sz="1400"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US$1200.00</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Monday, 15 August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US$1450.00</a:t>
            </a:r>
            <a:endParaRPr lang="en-US" sz="12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30 June 2022</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30 June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15 August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15 August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Tree>
    <p:extLst>
      <p:ext uri="{BB962C8B-B14F-4D97-AF65-F5344CB8AC3E}">
        <p14:creationId xmlns:p14="http://schemas.microsoft.com/office/powerpoint/2010/main" val="3148632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August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a:t>
            </a:r>
            <a:r>
              <a:rPr lang="en-US" altLang="en-US" sz="1800" b="1" dirty="0" smtClean="0">
                <a:solidFill>
                  <a:schemeClr val="tx1"/>
                </a:solidFill>
                <a:latin typeface="+mj-lt"/>
                <a:cs typeface="Arial" panose="020B0604020202020204" pitchFamily="34" charset="0"/>
              </a:rPr>
              <a:t>RR-TAG:</a:t>
            </a:r>
            <a:r>
              <a:rPr lang="en-US" altLang="en-US" sz="1800" b="1" dirty="0">
                <a:solidFill>
                  <a:schemeClr val="tx1"/>
                </a:solidFill>
                <a:latin typeface="+mj-lt"/>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(Comcast</a:t>
            </a:r>
            <a:r>
              <a:rPr lang="en-US" altLang="en-US" sz="1600" dirty="0" smtClean="0">
                <a:solidFill>
                  <a:schemeClr val="tx1"/>
                </a:solidFill>
                <a:cs typeface="Arial" panose="020B0604020202020204" pitchFamily="34" charset="0"/>
              </a:rPr>
              <a:t>)</a:t>
            </a:r>
            <a:endParaRPr lang="en-US" altLang="en-US" sz="1600" dirty="0" smtClean="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as of 22 July 2022</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47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9</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September Interim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17 May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://www.hilton.com/en/attend-my-event/ieee802wireless2022earlybird</a:t>
            </a:r>
            <a:r>
              <a:rPr lang="en-US" sz="1600" kern="1200" dirty="0" smtClean="0">
                <a:latin typeface="Times New Roman" pitchFamily="16" charset="0"/>
                <a:hlinkClick r:id="rId3"/>
              </a:rPr>
              <a:t>/</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b="1" strike="sngStrike" dirty="0" smtClean="0">
                <a:solidFill>
                  <a:schemeClr val="tx1"/>
                </a:solidFill>
              </a:rPr>
              <a:t>Early </a:t>
            </a:r>
            <a:r>
              <a:rPr lang="en-US" sz="1400" b="1" strike="sngStrike" dirty="0">
                <a:solidFill>
                  <a:schemeClr val="tx1"/>
                </a:solidFill>
              </a:rPr>
              <a:t>Bird: When the Early Bird Guest Room Block is sold out or 5:00 PM Hawaii Time </a:t>
            </a:r>
            <a:r>
              <a:rPr lang="en-US" sz="1400" b="1" strike="sngStrike" dirty="0" smtClean="0">
                <a:solidFill>
                  <a:schemeClr val="tx1"/>
                </a:solidFill>
              </a:rPr>
              <a:t>13 June 2022</a:t>
            </a:r>
            <a:r>
              <a:rPr lang="en-US" sz="1400" b="1" strike="sngStrike" dirty="0">
                <a:solidFill>
                  <a:schemeClr val="tx1"/>
                </a:solidFill>
              </a:rPr>
              <a:t> whichever comes </a:t>
            </a:r>
            <a:r>
              <a:rPr lang="en-US" sz="1400" b="1" strike="sngStrike" dirty="0" smtClean="0">
                <a:solidFill>
                  <a:schemeClr val="tx1"/>
                </a:solidFill>
              </a:rPr>
              <a:t>first.</a:t>
            </a:r>
          </a:p>
          <a:p>
            <a:pPr marL="1030288" marR="117475" lvl="2" indent="-230188" algn="just">
              <a:buFont typeface="Times New Roman" pitchFamily="16" charset="0"/>
              <a:buChar char="•"/>
              <a:tabLst>
                <a:tab pos="230188" algn="l"/>
              </a:tabLst>
            </a:pPr>
            <a:r>
              <a:rPr lang="en-US" sz="1400" dirty="0" smtClean="0">
                <a:solidFill>
                  <a:srgbClr val="FF0000"/>
                </a:solidFill>
              </a:rPr>
              <a:t>Standard</a:t>
            </a:r>
            <a:r>
              <a:rPr lang="en-US" sz="1400" dirty="0">
                <a:solidFill>
                  <a:srgbClr val="FF0000"/>
                </a:solidFill>
              </a:rPr>
              <a:t>: When the Standard Guest Room Block is sold out or 5:00 PM Hawaii Time </a:t>
            </a:r>
            <a:r>
              <a:rPr lang="en-US" sz="1400" dirty="0" smtClean="0">
                <a:solidFill>
                  <a:srgbClr val="FF0000"/>
                </a:solidFill>
              </a:rPr>
              <a:t>15 August</a:t>
            </a:r>
            <a:r>
              <a:rPr lang="en-US" sz="1400" dirty="0">
                <a:solidFill>
                  <a:srgbClr val="FF0000"/>
                </a:solidFill>
              </a:rPr>
              <a:t> 2022 whichever comes first.</a:t>
            </a:r>
            <a:endParaRPr lang="en-GB" sz="1400" dirty="0" smtClean="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Tree>
    <p:extLst>
      <p:ext uri="{BB962C8B-B14F-4D97-AF65-F5344CB8AC3E}">
        <p14:creationId xmlns:p14="http://schemas.microsoft.com/office/powerpoint/2010/main" val="2750800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5 August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hlinkClick r:id="rId3"/>
              </a:rPr>
              <a:t>https</a:t>
            </a:r>
            <a:r>
              <a:rPr lang="en-US" sz="1600" dirty="0">
                <a:hlinkClick r:id="rId3"/>
              </a:rPr>
              <a:t>://cvent.me/0Vk4Qq</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Early </a:t>
            </a:r>
            <a:r>
              <a:rPr lang="en-US" sz="1400" dirty="0" smtClean="0">
                <a:solidFill>
                  <a:schemeClr val="tx1"/>
                </a:solidFill>
                <a:latin typeface="Times New Roman" panose="02020603050405020304" pitchFamily="18" charset="0"/>
                <a:ea typeface="Times New Roman" panose="02020603050405020304" pitchFamily="18" charset="0"/>
              </a:rPr>
              <a:t>Registration until Friday, 16 September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US$600.00</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Monday, 31 October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US$800.00</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Monday, 31 October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US$1000.00</a:t>
            </a:r>
            <a:endParaRPr lang="en-US" sz="12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16 September 2022</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16 September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31 October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October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Tree>
    <p:extLst>
      <p:ext uri="{BB962C8B-B14F-4D97-AF65-F5344CB8AC3E}">
        <p14:creationId xmlns:p14="http://schemas.microsoft.com/office/powerpoint/2010/main" val="14619767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5 August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www.marriott.com/event-reservations/reservation-link.mi?id=1657872654535&amp;key=GRP&amp;app=resvlink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dirty="0" smtClean="0">
                <a:solidFill>
                  <a:schemeClr val="tx1"/>
                </a:solidFill>
              </a:rPr>
              <a:t>Early </a:t>
            </a:r>
            <a:r>
              <a:rPr lang="en-US" sz="1400" dirty="0">
                <a:solidFill>
                  <a:schemeClr val="tx1"/>
                </a:solidFill>
              </a:rPr>
              <a:t>Bird: </a:t>
            </a:r>
            <a:r>
              <a:rPr lang="en-US" sz="1400" dirty="0" smtClean="0">
                <a:solidFill>
                  <a:schemeClr val="tx1"/>
                </a:solidFill>
              </a:rPr>
              <a:t>6:00 </a:t>
            </a:r>
            <a:r>
              <a:rPr lang="en-US" sz="1400" dirty="0">
                <a:solidFill>
                  <a:schemeClr val="tx1"/>
                </a:solidFill>
              </a:rPr>
              <a:t>PM </a:t>
            </a:r>
            <a:r>
              <a:rPr lang="en-US" sz="1400" dirty="0" smtClean="0">
                <a:solidFill>
                  <a:schemeClr val="tx1"/>
                </a:solidFill>
              </a:rPr>
              <a:t>Bangkok local time 19 October 2022.</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Tree>
    <p:extLst>
      <p:ext uri="{BB962C8B-B14F-4D97-AF65-F5344CB8AC3E}">
        <p14:creationId xmlns:p14="http://schemas.microsoft.com/office/powerpoint/2010/main" val="19331534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interim/plenary</a:t>
            </a:r>
          </a:p>
          <a:p>
            <a:pPr marL="630238" marR="117475" lvl="1" indent="-230188" algn="just">
              <a:buFont typeface="Times New Roman" pitchFamily="16" charset="0"/>
              <a:buChar char="•"/>
              <a:tabLst>
                <a:tab pos="230188" algn="l"/>
              </a:tabLst>
            </a:pPr>
            <a:r>
              <a:rPr lang="en-US" sz="1600" spc="-5" dirty="0" smtClean="0">
                <a:cs typeface="Arial"/>
                <a:hlinkClick r:id="rId3"/>
              </a:rPr>
              <a:t>September 2022 IEEE 802 wireless interim</a:t>
            </a:r>
            <a:r>
              <a:rPr lang="en-US" sz="1600" spc="-5" dirty="0" smtClean="0">
                <a:cs typeface="Arial"/>
              </a:rPr>
              <a:t> </a:t>
            </a:r>
            <a:r>
              <a:rPr lang="en-US" sz="1600" spc="-5" dirty="0">
                <a:cs typeface="Arial"/>
              </a:rPr>
              <a:t>from </a:t>
            </a:r>
            <a:r>
              <a:rPr lang="en-US" sz="1600" spc="-5" dirty="0" smtClean="0">
                <a:cs typeface="Arial"/>
              </a:rPr>
              <a:t>11 September </a:t>
            </a:r>
            <a:r>
              <a:rPr lang="en-US" sz="1600" spc="-5" dirty="0">
                <a:cs typeface="Arial"/>
              </a:rPr>
              <a:t>2022 to </a:t>
            </a:r>
            <a:r>
              <a:rPr lang="en-US" sz="1600" spc="-5" dirty="0" smtClean="0">
                <a:cs typeface="Arial"/>
              </a:rPr>
              <a:t>16 September </a:t>
            </a:r>
            <a:r>
              <a:rPr lang="en-US" sz="1600" spc="-5" dirty="0">
                <a:cs typeface="Arial"/>
              </a:rPr>
              <a:t>2022</a:t>
            </a: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Adjourn</a:t>
            </a:r>
            <a:r>
              <a:rPr lang="en-US" sz="1800" spc="-5" dirty="0">
                <a:latin typeface="+mj-lt"/>
                <a:cs typeface="Arial"/>
              </a:rPr>
              <a:t>:</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August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August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a:t>
            </a:r>
            <a:r>
              <a:rPr lang="en-US" sz="1600" i="1" spc="-5" dirty="0" smtClean="0">
                <a:latin typeface="+mj-lt"/>
                <a:cs typeface="Arial"/>
              </a:rPr>
              <a:t>external </a:t>
            </a:r>
            <a:r>
              <a:rPr lang="en-US" sz="1600" i="1" spc="-5" dirty="0">
                <a:latin typeface="+mj-lt"/>
                <a:cs typeface="Arial"/>
              </a:rPr>
              <a:t>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a:t>
            </a:r>
            <a:r>
              <a:rPr lang="en-US" sz="1600" i="1" spc="-5" dirty="0" smtClean="0">
                <a:latin typeface="+mj-lt"/>
                <a:cs typeface="Arial"/>
              </a:rPr>
              <a:t>their </a:t>
            </a:r>
            <a:r>
              <a:rPr lang="en-US" sz="1600" i="1" spc="-5" dirty="0">
                <a:latin typeface="+mj-lt"/>
                <a:cs typeface="Arial"/>
              </a:rPr>
              <a:t>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a:t>
            </a:r>
            <a:r>
              <a:rPr lang="en-US" sz="1600" b="0" i="1" spc="-5" dirty="0" smtClean="0">
                <a:latin typeface="+mj-lt"/>
                <a:cs typeface="Arial"/>
              </a:rPr>
              <a:t>fair </a:t>
            </a:r>
            <a:r>
              <a:rPr lang="en-US" sz="1600" b="0" i="1" spc="-5" dirty="0">
                <a:latin typeface="+mj-lt"/>
                <a:cs typeface="Arial"/>
              </a:rPr>
              <a:t>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weekly </a:t>
            </a:r>
            <a:r>
              <a:rPr lang="en-US" sz="1800" spc="-5" dirty="0">
                <a:latin typeface="+mj-lt"/>
                <a:cs typeface="Arial"/>
              </a:rPr>
              <a:t>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and motion:  45 GHz for license exempt</a:t>
            </a:r>
          </a:p>
          <a:p>
            <a:pPr marL="230188" marR="117475" indent="-230188" algn="just">
              <a:buChar char="•"/>
              <a:tabLst>
                <a:tab pos="230188" algn="l"/>
              </a:tabLst>
            </a:pPr>
            <a:r>
              <a:rPr lang="en-US" sz="1800" spc="-5" dirty="0" smtClean="0">
                <a:latin typeface="+mj-lt"/>
                <a:cs typeface="Arial"/>
              </a:rPr>
              <a:t>General </a:t>
            </a:r>
            <a:r>
              <a:rPr lang="en-US" sz="1800" spc="-5" dirty="0">
                <a:latin typeface="+mj-lt"/>
                <a:cs typeface="Arial"/>
              </a:rPr>
              <a:t>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a:cs typeface="Arial"/>
              </a:rPr>
              <a:t>Reminder:  Meeting schedule next week (week of </a:t>
            </a:r>
            <a:r>
              <a:rPr lang="en-US" sz="1800" spc="-5" dirty="0" smtClean="0">
                <a:cs typeface="Arial"/>
              </a:rPr>
              <a:t>15 August)</a:t>
            </a:r>
          </a:p>
          <a:p>
            <a:pPr marL="230188" marR="117475" indent="-230188" algn="just">
              <a:buFont typeface="Times New Roman" pitchFamily="16" charset="0"/>
              <a:buChar char="•"/>
              <a:tabLst>
                <a:tab pos="230188" algn="l"/>
              </a:tabLst>
            </a:pPr>
            <a:r>
              <a:rPr lang="en-US" sz="1800" spc="-5" dirty="0" smtClean="0">
                <a:cs typeface="Arial"/>
              </a:rPr>
              <a:t>Reminder</a:t>
            </a:r>
            <a:r>
              <a:rPr lang="en-US" sz="1800" spc="-5" dirty="0">
                <a:cs typeface="Arial"/>
              </a:rPr>
              <a:t>:  Meeting and hotel reservation for the 2022 September </a:t>
            </a:r>
            <a:r>
              <a:rPr lang="en-US" sz="1800" spc="-5" dirty="0" smtClean="0">
                <a:cs typeface="Arial"/>
              </a:rPr>
              <a:t>Interim</a:t>
            </a:r>
          </a:p>
          <a:p>
            <a:pPr marL="230188" marR="117475" indent="-230188" algn="just">
              <a:buFont typeface="Times New Roman" pitchFamily="16" charset="0"/>
              <a:buChar char="•"/>
              <a:tabLst>
                <a:tab pos="230188" algn="l"/>
              </a:tabLst>
            </a:pPr>
            <a:r>
              <a:rPr lang="en-US" sz="1800" spc="-5" dirty="0" smtClean="0">
                <a:cs typeface="Arial"/>
              </a:rPr>
              <a:t>Reminder:  Meeting and hotel reservation for the 2022 November Plenary </a:t>
            </a:r>
          </a:p>
          <a:p>
            <a:pPr marL="230188" marR="117475" indent="-230188" algn="just">
              <a:buFont typeface="Times New Roman" pitchFamily="16" charset="0"/>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68650</TotalTime>
  <Words>1990</Words>
  <Application>Microsoft Office PowerPoint</Application>
  <PresentationFormat>Widescreen</PresentationFormat>
  <Paragraphs>378</Paragraphs>
  <Slides>24</Slides>
  <Notes>21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Discussion and motion:  45 GHz for license exempt (1)</vt:lpstr>
      <vt:lpstr>Discussion and motion:  45 GHz for license exempt (2)</vt:lpstr>
      <vt:lpstr>General discussion items (1)</vt:lpstr>
      <vt:lpstr>General discussion items (2)</vt:lpstr>
      <vt:lpstr>General discussion items (3)</vt:lpstr>
      <vt:lpstr>General discussion items (4)</vt:lpstr>
      <vt:lpstr>Meeting schedule:  next week</vt:lpstr>
      <vt:lpstr>Meeting and hotel reservation for the 2022 September Interim (1)</vt:lpstr>
      <vt:lpstr>Meeting and hotel reservation for the 2022 September Interim (2)</vt:lpstr>
      <vt:lpstr>Meeting and hotel reservation for the 2022 November plenary (1)</vt:lpstr>
      <vt:lpstr>Meeting and hotel reservation for the 2022 November plenary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22/0092r0</dc:title>
  <dc:creator/>
  <cp:keywords>11 August 2022</cp:keywords>
  <cp:lastModifiedBy>Edward Au</cp:lastModifiedBy>
  <cp:revision>4769</cp:revision>
  <cp:lastPrinted>1601-01-01T00:00:00Z</cp:lastPrinted>
  <dcterms:created xsi:type="dcterms:W3CDTF">2016-03-03T14:54:45Z</dcterms:created>
  <dcterms:modified xsi:type="dcterms:W3CDTF">2022-08-10T21:39:58Z</dcterms:modified>
  <cp:category>IEEE 802.18 RR-TAG agenda</cp:category>
</cp:coreProperties>
</file>