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943" r:id="rId18"/>
    <p:sldId id="856" r:id="rId19"/>
    <p:sldId id="864" r:id="rId20"/>
    <p:sldId id="879" r:id="rId21"/>
    <p:sldId id="880" r:id="rId22"/>
    <p:sldId id="944" r:id="rId23"/>
    <p:sldId id="938" r:id="rId24"/>
    <p:sldId id="939" r:id="rId25"/>
    <p:sldId id="940" r:id="rId26"/>
    <p:sldId id="934" r:id="rId27"/>
    <p:sldId id="935" r:id="rId28"/>
    <p:sldId id="936" r:id="rId29"/>
    <p:sldId id="937" r:id="rId30"/>
    <p:sldId id="941" r:id="rId31"/>
    <p:sldId id="942" r:id="rId32"/>
    <p:sldId id="900" r:id="rId33"/>
    <p:sldId id="901" r:id="rId34"/>
    <p:sldId id="887" r:id="rId35"/>
    <p:sldId id="888"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450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4611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516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2-0000-proposed-response-to-ofcom.od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2/18-22-0114-04-0000-proposed-response-to-ofcom.od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diariooficial.interior.gob.cl/edicionelectronica/index.php?date=14-09-2022&amp;edition=43353" TargetMode="External"/><Relationship Id="rId4" Type="http://schemas.openxmlformats.org/officeDocument/2006/relationships/hyperlink" Target="https://docs.fcc.gov/public/attachments/DOC-387121A1.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acma.gov.au/publications/2022-09/plan/five-year-spectrum-outlook-2022-27"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kanpou.npb.go.jp/20220902/20220902g00190/20220902g001900000f.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814" name="Document" r:id="rId6" imgW="8284803" imgH="4485542" progId="Word.Document.8">
                  <p:embed/>
                </p:oleObj>
              </mc:Choice>
              <mc:Fallback>
                <p:oleObj name="Document" r:id="rId6" imgW="8284803" imgH="4485542" progId="Word.Document.8">
                  <p:embed/>
                  <p:pic>
                    <p:nvPicPr>
                      <p:cNvPr id="0" name=""/>
                      <p:cNvPicPr>
                        <a:picLocks noChangeAspect="1" noChangeArrowheads="1"/>
                      </p:cNvPicPr>
                      <p:nvPr/>
                    </p:nvPicPr>
                    <p:blipFill>
                      <a:blip r:embed="rId7"/>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Response to UK </a:t>
            </a:r>
            <a:r>
              <a:rPr lang="en-US" sz="1800" i="1" spc="-5" dirty="0" err="1">
                <a:solidFill>
                  <a:srgbClr val="00B050"/>
                </a:solidFill>
                <a:cs typeface="Arial"/>
              </a:rPr>
              <a:t>Ofcom’s</a:t>
            </a:r>
            <a:r>
              <a:rPr lang="en-US" sz="1800" i="1" spc="-5" dirty="0">
                <a:solidFill>
                  <a:srgbClr val="00B050"/>
                </a:solidFill>
                <a:cs typeface="Arial"/>
              </a:rPr>
              <a:t> </a:t>
            </a:r>
            <a:r>
              <a:rPr lang="en-US" sz="1800" i="1" spc="-5" dirty="0" smtClean="0">
                <a:solidFill>
                  <a:srgbClr val="00B050"/>
                </a:solidFill>
                <a:cs typeface="Arial"/>
              </a:rPr>
              <a:t>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July plenary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230188" marR="117475" indent="-230188" algn="just">
              <a:buFont typeface="Times New Roman" pitchFamily="16" charset="0"/>
              <a:buChar char="•"/>
              <a:tabLst>
                <a:tab pos="230188" algn="l"/>
              </a:tabLst>
            </a:pPr>
            <a:r>
              <a:rPr lang="en-US" sz="1800" kern="0" spc="-5" dirty="0" smtClean="0">
                <a:latin typeface="+mj-lt"/>
                <a:cs typeface="Arial"/>
              </a:rPr>
              <a:t>Motion #3 (External</a:t>
            </a:r>
            <a:r>
              <a:rPr lang="en-US" sz="1800" kern="0" spc="-5" dirty="0">
                <a:latin typeface="+mj-lt"/>
                <a:cs typeface="Arial"/>
              </a:rPr>
              <a:t>): </a:t>
            </a:r>
            <a:r>
              <a:rPr lang="en-US" sz="1800" spc="-5" dirty="0" smtClean="0">
                <a:cs typeface="Arial"/>
              </a:rPr>
              <a:t>Move to approve 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smtClean="0">
              <a:solidFill>
                <a:schemeClr val="tx1"/>
              </a:solidFill>
              <a:latin typeface="+mj-lt"/>
              <a:cs typeface="Arial"/>
            </a:endParaRPr>
          </a:p>
          <a:p>
            <a:pPr marL="630238" marR="117475" lvl="1" indent="-230188" algn="just">
              <a:spcBef>
                <a:spcPts val="1200"/>
              </a:spcBef>
              <a:buChar char="•"/>
              <a:tabLst>
                <a:tab pos="230188" algn="l"/>
              </a:tabLst>
            </a:pPr>
            <a:r>
              <a:rPr lang="en-US" sz="1600" spc="-5" dirty="0" smtClean="0">
                <a:cs typeface="Arial"/>
              </a:rPr>
              <a:t>Moved:  Rich Kennedy</a:t>
            </a:r>
          </a:p>
          <a:p>
            <a:pPr marL="630238" marR="117475" lvl="1" indent="-230188" algn="just">
              <a:buChar char="•"/>
              <a:tabLst>
                <a:tab pos="230188" algn="l"/>
              </a:tabLst>
            </a:pPr>
            <a:r>
              <a:rPr lang="en-US" sz="1600" spc="-5" dirty="0" smtClean="0">
                <a:cs typeface="Arial"/>
              </a:rPr>
              <a:t>Seconded:  Stuart Kerry</a:t>
            </a:r>
          </a:p>
          <a:p>
            <a:pPr marL="630238" marR="117475" lvl="1" indent="-230188" algn="just">
              <a:buChar char="•"/>
              <a:tabLst>
                <a:tab pos="230188" algn="l"/>
              </a:tabLst>
            </a:pPr>
            <a:r>
              <a:rPr lang="en-US" sz="1600" spc="-5" dirty="0" smtClean="0">
                <a:cs typeface="Arial"/>
              </a:rPr>
              <a:t>Discussion:  None.</a:t>
            </a:r>
          </a:p>
          <a:p>
            <a:pPr marL="630238" marR="117475" lvl="1" indent="-230188" algn="just">
              <a:buChar char="•"/>
              <a:tabLst>
                <a:tab pos="230188" algn="l"/>
              </a:tabLst>
            </a:pPr>
            <a:r>
              <a:rPr lang="en-US" sz="1600" spc="-5" dirty="0">
                <a:cs typeface="Arial"/>
              </a:rPr>
              <a:t>Attendees</a:t>
            </a:r>
            <a:r>
              <a:rPr lang="en-US" sz="1600" spc="-5" dirty="0" smtClean="0">
                <a:cs typeface="Arial"/>
              </a:rPr>
              <a:t>: 21</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18</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r>
              <a:rPr lang="en-US" sz="1600" spc="-5" dirty="0">
                <a:cs typeface="Arial"/>
              </a:rPr>
              <a:t> </a:t>
            </a:r>
            <a:r>
              <a:rPr lang="en-US" sz="1600" spc="-5" dirty="0" smtClean="0">
                <a:cs typeface="Arial"/>
              </a:rPr>
              <a:t>Passed (10 Yes;  2 No;  2 Abstain;  4 Do not vote) </a:t>
            </a:r>
          </a:p>
          <a:p>
            <a:pPr marL="630238" marR="117475" lvl="1" indent="-230188" algn="just">
              <a:buChar char="•"/>
              <a:tabLst>
                <a:tab pos="230188" algn="l"/>
              </a:tabLst>
            </a:pPr>
            <a:r>
              <a:rPr lang="en-US" sz="1600" spc="-5" dirty="0" smtClean="0">
                <a:cs typeface="Arial"/>
              </a:rPr>
              <a:t>Remarks 1:  Straw poll results conducted on the 7 September 2022 ad-hoc call:  7 Yes, 0 No, 2 Abstain, 1 Do not vote</a:t>
            </a:r>
          </a:p>
          <a:p>
            <a:pPr marL="630238" marR="117475" lvl="1" indent="-230188" algn="just">
              <a:buFont typeface="Times New Roman" pitchFamily="16" charset="0"/>
              <a:buChar char="•"/>
              <a:tabLst>
                <a:tab pos="230188" algn="l"/>
              </a:tabLst>
            </a:pPr>
            <a:r>
              <a:rPr lang="en-US" sz="1600" kern="0" spc="-5" dirty="0" smtClean="0">
                <a:latin typeface="+mj-lt"/>
                <a:cs typeface="Arial"/>
              </a:rPr>
              <a:t>Remarks 2:  Chair did not vote.</a:t>
            </a: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79396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10:10am Hawaii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spc="-5" dirty="0" smtClean="0">
                <a:latin typeface="+mj-lt"/>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November 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632816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18-22/0114r2</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18-22/0114r4</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r>
              <a:rPr lang="en-US" sz="1600" spc="-5" dirty="0" smtClean="0">
                <a:latin typeface="+mj-lt"/>
                <a:cs typeface="Arial"/>
              </a:rPr>
              <a:t>28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r>
              <a:rPr lang="en-US" sz="1600" spc="-5" dirty="0" smtClean="0">
                <a:latin typeface="+mj-lt"/>
                <a:cs typeface="Arial"/>
              </a:rPr>
              <a:t>23</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Passed (14 Yes, 0 No, 1 Abstain</a:t>
            </a:r>
            <a:r>
              <a:rPr lang="en-US" sz="1600" spc="-5" smtClean="0">
                <a:latin typeface="+mj-lt"/>
                <a:cs typeface="Arial"/>
              </a:rPr>
              <a:t>, </a:t>
            </a:r>
            <a:r>
              <a:rPr lang="en-US" sz="1600" spc="-5" smtClean="0">
                <a:latin typeface="+mj-lt"/>
                <a:cs typeface="Arial"/>
              </a:rPr>
              <a:t>8 </a:t>
            </a:r>
            <a:r>
              <a:rPr lang="en-US" sz="1600" spc="-5" dirty="0" smtClean="0">
                <a:latin typeface="+mj-lt"/>
                <a:cs typeface="Arial"/>
              </a:rPr>
              <a:t>Do not vote)</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On </a:t>
            </a:r>
            <a:r>
              <a:rPr lang="en-US" sz="1600" dirty="0"/>
              <a:t>12 September 2022, FCC signed an </a:t>
            </a:r>
            <a:r>
              <a:rPr lang="en-US" sz="1600" dirty="0">
                <a:hlinkClick r:id="rId4"/>
              </a:rPr>
              <a:t>updated MoU</a:t>
            </a:r>
            <a:r>
              <a:rPr lang="en-US" sz="1600" dirty="0"/>
              <a:t> with Body of European Regulators for Electronic </a:t>
            </a:r>
            <a:r>
              <a:rPr lang="en-US" sz="1600" dirty="0" smtClean="0"/>
              <a:t>Communications (BEREC</a:t>
            </a:r>
            <a:r>
              <a:rPr lang="en-US" sz="1600" dirty="0"/>
              <a:t>) </a:t>
            </a:r>
            <a:r>
              <a:rPr lang="en-US" sz="1600" dirty="0" smtClean="0"/>
              <a:t>that “</a:t>
            </a:r>
            <a:r>
              <a:rPr lang="en-US" sz="1600" b="0" dirty="0"/>
              <a:t>expands their current partnership, with a new focus on </a:t>
            </a:r>
            <a:r>
              <a:rPr lang="en-US" sz="1600" b="0" dirty="0" smtClean="0"/>
              <a:t>combatting unwanted </a:t>
            </a:r>
            <a:r>
              <a:rPr lang="en-US" sz="1600" b="0" dirty="0" err="1" smtClean="0"/>
              <a:t>robocalls</a:t>
            </a:r>
            <a:r>
              <a:rPr lang="en-US" sz="1600" b="0" dirty="0" smtClean="0"/>
              <a:t> </a:t>
            </a:r>
            <a:r>
              <a:rPr lang="en-US" sz="1600" b="0" dirty="0"/>
              <a:t>and the promotion of 5G, 6G and </a:t>
            </a:r>
            <a:r>
              <a:rPr lang="en-US" sz="1600" b="0" dirty="0" smtClean="0"/>
              <a:t>beyond”</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a:solidFill>
                  <a:schemeClr val="tx1"/>
                </a:solidFill>
                <a:latin typeface="+mj-lt"/>
                <a:cs typeface="Arial"/>
              </a:rPr>
              <a:t>Chile: </a:t>
            </a:r>
            <a:r>
              <a:rPr lang="en-US" sz="1600" spc="-5">
                <a:solidFill>
                  <a:schemeClr val="tx1"/>
                </a:solidFill>
                <a:latin typeface="+mj-lt"/>
                <a:cs typeface="Arial"/>
                <a:hlinkClick r:id="rId5"/>
              </a:rPr>
              <a:t>https://</a:t>
            </a:r>
            <a:r>
              <a:rPr lang="en-US" sz="1600" spc="-5" smtClean="0">
                <a:solidFill>
                  <a:schemeClr val="tx1"/>
                </a:solidFill>
                <a:latin typeface="+mj-lt"/>
                <a:cs typeface="Arial"/>
                <a:hlinkClick r:id="rId5"/>
              </a:rPr>
              <a:t>www.diariooficial.interior.gob.cl/edicionelectronica/index.php?date=14-09-2022&amp;edition=43353</a:t>
            </a:r>
            <a:r>
              <a:rPr lang="en-US" sz="1600" spc="-5"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3"/>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4"/>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2022 to 9 November 2022</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b="0" spc="-5" dirty="0" smtClean="0">
                <a:latin typeface="+mj-lt"/>
                <a:cs typeface="Arial"/>
              </a:rPr>
              <a:t>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b="0" spc="-5" dirty="0" smtClean="0">
                <a:latin typeface="+mj-lt"/>
                <a:cs typeface="Arial"/>
              </a:rPr>
              <a:t>09:22 Hawaii local time</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67730</TotalTime>
  <Words>2938</Words>
  <Application>Microsoft Office PowerPoint</Application>
  <PresentationFormat>Widescreen</PresentationFormat>
  <Paragraphs>578</Paragraphs>
  <Slides>35</Slides>
  <Notes>32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UK Ofcom’s consultation</vt:lpstr>
      <vt:lpstr>Any other business</vt:lpstr>
      <vt:lpstr>Recess until Thursday AM1, 15 September 2022</vt:lpstr>
      <vt:lpstr>Thursday AM1, 15 September 2022 Agenda</vt:lpstr>
      <vt:lpstr>Administrative motion</vt:lpstr>
      <vt:lpstr>Status of ongoing consultations</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18-22/0090r5</dc:title>
  <dc:creator>Edward Au</dc:creator>
  <cp:keywords>2022 September wireless interim</cp:keywords>
  <cp:lastModifiedBy>Edward Au</cp:lastModifiedBy>
  <cp:revision>4635</cp:revision>
  <cp:lastPrinted>1601-01-01T00:00:00Z</cp:lastPrinted>
  <dcterms:created xsi:type="dcterms:W3CDTF">2016-03-03T14:54:45Z</dcterms:created>
  <dcterms:modified xsi:type="dcterms:W3CDTF">2022-09-19T02:20:10Z</dcterms:modified>
  <cp:category>IEEE 802.18 RR-TAG agenda</cp:category>
</cp:coreProperties>
</file>