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7"/>
  </p:notesMasterIdLst>
  <p:handoutMasterIdLst>
    <p:handoutMasterId r:id="rId38"/>
  </p:handoutMasterIdLst>
  <p:sldIdLst>
    <p:sldId id="256" r:id="rId2"/>
    <p:sldId id="892" r:id="rId3"/>
    <p:sldId id="863" r:id="rId4"/>
    <p:sldId id="857" r:id="rId5"/>
    <p:sldId id="329" r:id="rId6"/>
    <p:sldId id="604" r:id="rId7"/>
    <p:sldId id="624" r:id="rId8"/>
    <p:sldId id="605" r:id="rId9"/>
    <p:sldId id="843" r:id="rId10"/>
    <p:sldId id="923" r:id="rId11"/>
    <p:sldId id="914" r:id="rId12"/>
    <p:sldId id="866" r:id="rId13"/>
    <p:sldId id="845" r:id="rId14"/>
    <p:sldId id="878" r:id="rId15"/>
    <p:sldId id="932" r:id="rId16"/>
    <p:sldId id="933" r:id="rId17"/>
    <p:sldId id="943" r:id="rId18"/>
    <p:sldId id="856" r:id="rId19"/>
    <p:sldId id="864" r:id="rId20"/>
    <p:sldId id="879" r:id="rId21"/>
    <p:sldId id="880" r:id="rId22"/>
    <p:sldId id="944" r:id="rId23"/>
    <p:sldId id="938" r:id="rId24"/>
    <p:sldId id="939" r:id="rId25"/>
    <p:sldId id="940" r:id="rId26"/>
    <p:sldId id="934" r:id="rId27"/>
    <p:sldId id="935" r:id="rId28"/>
    <p:sldId id="936" r:id="rId29"/>
    <p:sldId id="937" r:id="rId30"/>
    <p:sldId id="941" r:id="rId31"/>
    <p:sldId id="942" r:id="rId32"/>
    <p:sldId id="900" r:id="rId33"/>
    <p:sldId id="901" r:id="rId34"/>
    <p:sldId id="887" r:id="rId35"/>
    <p:sldId id="888"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4507"/>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928509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746119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5164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794294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6298237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752250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8186766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2734936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5020432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8972920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4268643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3845329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0114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802.18-22/0090r4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183-02-WCSG-2022-sept-ieee-802w-mixed-mode-interim-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cn/16/18-16-0038-26-0000-teleconference-call-in-info.pptx"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76-01-0000-july-2022-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91&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1/dcn/22/11-22-1398-04-0uhr-rr-tag-mmwave-spectrum-survey.pptx"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35-34-0000-status-of-ongoing-consultations-and-tag-documents-for-approval.docx" TargetMode="External"/><Relationship Id="rId7" Type="http://schemas.openxmlformats.org/officeDocument/2006/relationships/hyperlink" Target="https://www.nkom.no/aktuelt/horing-av-forslag-til-endringer-i-fribruksforskriften-2022"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trai.gov.in/sites/default/files/CP_05082022_0.pdf" TargetMode="External"/><Relationship Id="rId5" Type="http://schemas.openxmlformats.org/officeDocument/2006/relationships/hyperlink" Target="https://www.soumu.go.jp/menu_news/s-news/01kiban09_02000443.html" TargetMode="External"/><Relationship Id="rId4" Type="http://schemas.openxmlformats.org/officeDocument/2006/relationships/hyperlink" Target="https://www.ofcom.org.uk/consultations-and-statements/category-1/call-for-input-uk-preparations-for-wrc23"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ofcom.org.uk/consultations-and-statements/category-1/call-for-input-uk-preparations-for-wrc23"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14-01-0000-proposed-response-to-ofcom.odt"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6/18-16-0038-26-0000-teleconference-call-in-info.ppt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ae5c1e5a-6074-492a-9cd7-16b5ddc1586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35-34-0000-status-of-ongoing-consultations-and-tag-documents-for-approval.docx" TargetMode="External"/><Relationship Id="rId7" Type="http://schemas.openxmlformats.org/officeDocument/2006/relationships/hyperlink" Target="https://www.nkom.no/aktuelt/horing-av-forslag-til-endringer-i-fribruksforskriften-2022"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www.trai.gov.in/sites/default/files/CP_05082022_0.pdf" TargetMode="External"/><Relationship Id="rId5" Type="http://schemas.openxmlformats.org/officeDocument/2006/relationships/hyperlink" Target="https://www.soumu.go.jp/menu_news/s-news/01kiban09_02000443.html" TargetMode="External"/><Relationship Id="rId4" Type="http://schemas.openxmlformats.org/officeDocument/2006/relationships/hyperlink" Target="https://www.ofcom.org.uk/consultations-and-statements/category-1/call-for-input-uk-preparations-for-wrc23"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ofcom.org.uk/consultations-and-statements/category-1/call-for-input-uk-preparations-for-wrc23"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14-02-0000-proposed-response-to-ofcom.odt"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22/18-22-0114-02-0000-proposed-response-to-ofcom.odt"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2/ec-22-0181-00-00EC-second-update-on-the-ieee-sa-position-statement-intelligent-spectrum-allocation-and-management.ppt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fcc.gov/news-events/events/2022/09/september-2022-open-commission-meeting"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ocs.fcc.gov/public/attachments/DOC-387121A1.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acma.gov.au/publications/2022-09/plan/five-year-spectrum-outlook-2022-27"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kanpou.npb.go.jp/20220902/20220902g00190/20220902g001900000f.html"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cvent.me/0Vk4Qq"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hyperlink" Target="https://www.marriott.com/event-reservations/reservation-link.mi?id=1657872654535&amp;key=GRP&amp;app=resvlink"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6-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calendar.google.com/calendar/u/0/embed?src=c2gedttabtbj4bps23j4847004@group.calendar.google.com&amp;ctz=America/New_York" TargetMode="External"/><Relationship Id="rId3" Type="http://schemas.openxmlformats.org/officeDocument/2006/relationships/image" Target="../media/image2.png"/><Relationship Id="rId7" Type="http://schemas.openxmlformats.org/officeDocument/2006/relationships/hyperlink" Target="https://mentor.ieee.org/802.18/dcn/16/18-16-0038-26-0000-teleconference-call-in-info.ppt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ieeesa.webex.com/ieeesa/j.php?MTID=m0e5ca6cea1f0fdf0a4c719c129c4148b" TargetMode="External"/><Relationship Id="rId5" Type="http://schemas.openxmlformats.org/officeDocument/2006/relationships/hyperlink" Target="https://ieeesa.webex.com/ieeesa/j.php?MTID=ma28b1d9d051ecdddab365d1a7ea00687" TargetMode="External"/><Relationship Id="rId4" Type="http://schemas.openxmlformats.org/officeDocument/2006/relationships/hyperlink" Target="https://ieeesa.webex.com/ieeesa/j.php?MTID=mf9563fbcb7916d8f12293514ac3efd25"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September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September </a:t>
            </a:r>
            <a:r>
              <a:rPr lang="en-US" smtClean="0">
                <a:latin typeface="Times New Roman" charset="0"/>
              </a:rPr>
              <a:t>wireless interim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11–16 September 2022</a:t>
            </a:r>
            <a:endParaRPr lang="en-GB" sz="2000" b="0" dirty="0"/>
          </a:p>
        </p:txBody>
      </p:sp>
      <p:sp>
        <p:nvSpPr>
          <p:cNvPr id="3076"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56638662"/>
              </p:ext>
            </p:extLst>
          </p:nvPr>
        </p:nvGraphicFramePr>
        <p:xfrm>
          <a:off x="2971801" y="4191000"/>
          <a:ext cx="9144000" cy="5181600"/>
        </p:xfrm>
        <a:graphic>
          <a:graphicData uri="http://schemas.openxmlformats.org/presentationml/2006/ole">
            <mc:AlternateContent xmlns:mc="http://schemas.openxmlformats.org/markup-compatibility/2006">
              <mc:Choice xmlns:v="urn:schemas-microsoft-com:vml" Requires="v">
                <p:oleObj spid="_x0000_s2807" name="Document" r:id="rId5" imgW="8284803" imgH="4485542" progId="Word.Document.8">
                  <p:embed/>
                </p:oleObj>
              </mc:Choice>
              <mc:Fallback>
                <p:oleObj name="Document" r:id="rId5" imgW="8284803" imgH="4485542" progId="Word.Document.8">
                  <p:embed/>
                  <p:pic>
                    <p:nvPicPr>
                      <p:cNvPr id="0" name=""/>
                      <p:cNvPicPr>
                        <a:picLocks noChangeAspect="1" noChangeArrowheads="1"/>
                      </p:cNvPicPr>
                      <p:nvPr/>
                    </p:nvPicPr>
                    <p:blipFill>
                      <a:blip r:embed="rId6"/>
                      <a:srcRect/>
                      <a:stretch>
                        <a:fillRect/>
                      </a:stretch>
                    </p:blipFill>
                    <p:spPr bwMode="auto">
                      <a:xfrm>
                        <a:off x="2971801" y="4191000"/>
                        <a:ext cx="9144000"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Waikoloa 3, Hilton Waikoloa Village</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17</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18-16/0038r26</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804980615"/>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14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15 SPE</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16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(Waikoloa 3)</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(Waikoloa 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13 September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May wireless interim</a:t>
            </a:r>
          </a:p>
          <a:p>
            <a:pPr marL="230188" marR="117475" indent="-230188" algn="just">
              <a:buChar char="•"/>
              <a:tabLst>
                <a:tab pos="230188" algn="l"/>
              </a:tabLst>
            </a:pPr>
            <a:r>
              <a:rPr lang="en-US" sz="1800" spc="-5" dirty="0" smtClean="0">
                <a:latin typeface="+mj-lt"/>
                <a:cs typeface="Arial"/>
              </a:rPr>
              <a:t>Progress since the 2022 July plenary</a:t>
            </a:r>
          </a:p>
          <a:p>
            <a:pPr marL="230188" marR="117475" indent="-230188" algn="just">
              <a:buFont typeface="Times New Roman" pitchFamily="16" charset="0"/>
              <a:buChar char="•"/>
              <a:tabLst>
                <a:tab pos="230188" algn="l"/>
              </a:tabLst>
            </a:pPr>
            <a:r>
              <a:rPr lang="en-US" sz="1800" i="1" spc="-5" dirty="0">
                <a:solidFill>
                  <a:srgbClr val="00B050"/>
                </a:solidFill>
                <a:cs typeface="Arial"/>
              </a:rPr>
              <a:t>Discussion and Motion:  Report from the </a:t>
            </a:r>
            <a:r>
              <a:rPr lang="en-US" sz="1800" i="1" spc="-5" dirty="0" err="1">
                <a:solidFill>
                  <a:srgbClr val="00B050"/>
                </a:solidFill>
                <a:cs typeface="Arial"/>
              </a:rPr>
              <a:t>mmWave</a:t>
            </a:r>
            <a:r>
              <a:rPr lang="en-US" sz="1800" i="1" spc="-5" dirty="0">
                <a:solidFill>
                  <a:srgbClr val="00B050"/>
                </a:solidFill>
                <a:cs typeface="Arial"/>
              </a:rPr>
              <a:t> </a:t>
            </a:r>
            <a:r>
              <a:rPr lang="en-US" sz="1800" i="1" spc="-5" dirty="0" smtClean="0">
                <a:solidFill>
                  <a:srgbClr val="00B050"/>
                </a:solidFill>
                <a:cs typeface="Arial"/>
              </a:rPr>
              <a:t>ad-hoc</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Response to UK </a:t>
            </a:r>
            <a:r>
              <a:rPr lang="en-US" sz="1800" i="1" spc="-5" dirty="0" err="1">
                <a:solidFill>
                  <a:srgbClr val="00B050"/>
                </a:solidFill>
                <a:cs typeface="Arial"/>
              </a:rPr>
              <a:t>Ofcom’s</a:t>
            </a:r>
            <a:r>
              <a:rPr lang="en-US" sz="1800" i="1" spc="-5" dirty="0">
                <a:solidFill>
                  <a:srgbClr val="00B050"/>
                </a:solidFill>
                <a:cs typeface="Arial"/>
              </a:rPr>
              <a:t> </a:t>
            </a:r>
            <a:r>
              <a:rPr lang="en-US" sz="1800" i="1" spc="-5" dirty="0" smtClean="0">
                <a:solidFill>
                  <a:srgbClr val="00B050"/>
                </a:solidFill>
                <a:cs typeface="Arial"/>
              </a:rPr>
              <a:t>consultation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15 September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July plenary session as </a:t>
            </a:r>
            <a:r>
              <a:rPr lang="en-US" sz="1800" spc="-5" dirty="0">
                <a:latin typeface="+mj-lt"/>
                <a:cs typeface="Arial"/>
              </a:rPr>
              <a:t>shown in the document </a:t>
            </a:r>
            <a:r>
              <a:rPr lang="en-US" sz="1800" spc="-5" dirty="0" smtClean="0">
                <a:latin typeface="+mj-lt"/>
                <a:cs typeface="Arial"/>
                <a:hlinkClick r:id="rId3"/>
              </a:rPr>
              <a:t>18-22/0076r1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err="1" smtClean="0">
                <a:latin typeface="+mj-lt"/>
                <a:cs typeface="Arial"/>
              </a:rPr>
              <a:t>kiwin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18-22/0091</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Report from the </a:t>
            </a:r>
            <a:r>
              <a:rPr lang="en-US" sz="2800" dirty="0" err="1" smtClean="0">
                <a:solidFill>
                  <a:srgbClr val="0070C0"/>
                </a:solidFill>
              </a:rPr>
              <a:t>mmWave</a:t>
            </a:r>
            <a:r>
              <a:rPr lang="en-US" sz="2800" dirty="0" smtClean="0">
                <a:solidFill>
                  <a:srgbClr val="0070C0"/>
                </a:solidFill>
              </a:rPr>
              <a:t> ad-hoc</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latin typeface="+mj-lt"/>
                <a:cs typeface="Arial"/>
              </a:rPr>
              <a:t>P</a:t>
            </a:r>
            <a:r>
              <a:rPr lang="en-US" sz="1800" kern="0" spc="-5" dirty="0" smtClean="0">
                <a:latin typeface="+mj-lt"/>
                <a:cs typeface="Arial"/>
              </a:rPr>
              <a:t>resented by Rich Kennedy (</a:t>
            </a:r>
            <a:r>
              <a:rPr lang="en-US" sz="1800" kern="0" spc="-5" dirty="0" err="1" smtClean="0">
                <a:latin typeface="+mj-lt"/>
                <a:cs typeface="Arial"/>
              </a:rPr>
              <a:t>mmWave</a:t>
            </a:r>
            <a:r>
              <a:rPr lang="en-US" sz="1800" kern="0" spc="-5" dirty="0" smtClean="0">
                <a:latin typeface="+mj-lt"/>
                <a:cs typeface="Arial"/>
              </a:rPr>
              <a:t> ad-hoc chair)</a:t>
            </a:r>
          </a:p>
          <a:p>
            <a:pPr marL="230188" marR="117475" indent="-230188" algn="just">
              <a:buFont typeface="Times New Roman" pitchFamily="16" charset="0"/>
              <a:buChar char="•"/>
              <a:tabLst>
                <a:tab pos="230188" algn="l"/>
              </a:tabLst>
            </a:pPr>
            <a:endParaRPr lang="en-US" sz="1800" kern="0" spc="-5" dirty="0" smtClean="0">
              <a:latin typeface="+mj-lt"/>
              <a:cs typeface="Arial"/>
            </a:endParaRPr>
          </a:p>
          <a:p>
            <a:pPr marL="230188" marR="117475" indent="-230188" algn="just">
              <a:buFont typeface="Times New Roman" pitchFamily="16" charset="0"/>
              <a:buChar char="•"/>
              <a:tabLst>
                <a:tab pos="230188" algn="l"/>
              </a:tabLst>
            </a:pPr>
            <a:r>
              <a:rPr lang="en-US" sz="1800" kern="0" spc="-5" dirty="0" smtClean="0">
                <a:latin typeface="+mj-lt"/>
                <a:cs typeface="Arial"/>
              </a:rPr>
              <a:t>Motion #3 (External</a:t>
            </a:r>
            <a:r>
              <a:rPr lang="en-US" sz="1800" kern="0" spc="-5" dirty="0">
                <a:latin typeface="+mj-lt"/>
                <a:cs typeface="Arial"/>
              </a:rPr>
              <a:t>): </a:t>
            </a:r>
            <a:r>
              <a:rPr lang="en-US" sz="1800" spc="-5" dirty="0" smtClean="0">
                <a:cs typeface="Arial"/>
              </a:rPr>
              <a:t>Move to approve forwarding the document </a:t>
            </a:r>
            <a:r>
              <a:rPr lang="en-US" sz="1800" spc="-5" dirty="0" smtClean="0">
                <a:solidFill>
                  <a:srgbClr val="0070C0"/>
                </a:solidFill>
                <a:cs typeface="Arial"/>
                <a:hlinkClick r:id="rId4"/>
              </a:rPr>
              <a:t>11-22/1398r4</a:t>
            </a:r>
            <a:r>
              <a:rPr lang="en-US" sz="1800" spc="-5" dirty="0" smtClean="0">
                <a:solidFill>
                  <a:schemeClr val="tx1"/>
                </a:solidFill>
                <a:cs typeface="Arial"/>
              </a:rPr>
              <a:t> to the IEEE 802.11 Ultra High Reliability Study Group for presentation and discussion. </a:t>
            </a:r>
            <a:endParaRPr lang="en-US" sz="1800" kern="0" spc="-5" dirty="0" smtClean="0">
              <a:solidFill>
                <a:schemeClr val="tx1"/>
              </a:solidFill>
              <a:latin typeface="+mj-lt"/>
              <a:cs typeface="Arial"/>
            </a:endParaRPr>
          </a:p>
          <a:p>
            <a:pPr marL="630238" marR="117475" lvl="1" indent="-230188" algn="just">
              <a:spcBef>
                <a:spcPts val="1200"/>
              </a:spcBef>
              <a:buChar char="•"/>
              <a:tabLst>
                <a:tab pos="230188" algn="l"/>
              </a:tabLst>
            </a:pPr>
            <a:r>
              <a:rPr lang="en-US" sz="1600" spc="-5" dirty="0" smtClean="0">
                <a:cs typeface="Arial"/>
              </a:rPr>
              <a:t>Moved:  Rich Kennedy</a:t>
            </a:r>
          </a:p>
          <a:p>
            <a:pPr marL="630238" marR="117475" lvl="1" indent="-230188" algn="just">
              <a:buChar char="•"/>
              <a:tabLst>
                <a:tab pos="230188" algn="l"/>
              </a:tabLst>
            </a:pPr>
            <a:r>
              <a:rPr lang="en-US" sz="1600" spc="-5" dirty="0" smtClean="0">
                <a:cs typeface="Arial"/>
              </a:rPr>
              <a:t>Seconded:  Stuart Kerry</a:t>
            </a:r>
          </a:p>
          <a:p>
            <a:pPr marL="630238" marR="117475" lvl="1" indent="-230188" algn="just">
              <a:buChar char="•"/>
              <a:tabLst>
                <a:tab pos="230188" algn="l"/>
              </a:tabLst>
            </a:pPr>
            <a:r>
              <a:rPr lang="en-US" sz="1600" spc="-5" dirty="0" smtClean="0">
                <a:cs typeface="Arial"/>
              </a:rPr>
              <a:t>Discussion:  None.</a:t>
            </a:r>
          </a:p>
          <a:p>
            <a:pPr marL="630238" marR="117475" lvl="1" indent="-230188" algn="just">
              <a:buChar char="•"/>
              <a:tabLst>
                <a:tab pos="230188" algn="l"/>
              </a:tabLst>
            </a:pPr>
            <a:r>
              <a:rPr lang="en-US" sz="1600" spc="-5" dirty="0">
                <a:cs typeface="Arial"/>
              </a:rPr>
              <a:t>Attendees</a:t>
            </a:r>
            <a:r>
              <a:rPr lang="en-US" sz="1600" spc="-5" dirty="0" smtClean="0">
                <a:cs typeface="Arial"/>
              </a:rPr>
              <a:t>: </a:t>
            </a:r>
            <a:r>
              <a:rPr lang="en-US" sz="1600" spc="-5" dirty="0" smtClean="0">
                <a:cs typeface="Arial"/>
              </a:rPr>
              <a:t>21</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r>
              <a:rPr lang="en-US" sz="1600" spc="-5" dirty="0" smtClean="0">
                <a:cs typeface="Arial"/>
              </a:rPr>
              <a:t>):  </a:t>
            </a:r>
            <a:r>
              <a:rPr lang="en-US" sz="1600" spc="-5" dirty="0" smtClean="0">
                <a:cs typeface="Arial"/>
              </a:rPr>
              <a:t>18</a:t>
            </a:r>
            <a:endParaRPr lang="en-US" sz="1600" spc="-5" dirty="0">
              <a:cs typeface="Arial"/>
            </a:endParaRPr>
          </a:p>
          <a:p>
            <a:pPr marL="630238" marR="117475" lvl="1" indent="-230188" algn="just">
              <a:buChar char="•"/>
              <a:tabLst>
                <a:tab pos="230188" algn="l"/>
              </a:tabLst>
            </a:pPr>
            <a:r>
              <a:rPr lang="en-US" sz="1600" spc="-5" dirty="0">
                <a:cs typeface="Arial"/>
              </a:rPr>
              <a:t>Vote</a:t>
            </a:r>
            <a:r>
              <a:rPr lang="en-US" sz="1600" spc="-5" dirty="0" smtClean="0">
                <a:cs typeface="Arial"/>
              </a:rPr>
              <a:t>: </a:t>
            </a:r>
            <a:r>
              <a:rPr lang="en-US" sz="1600" spc="-5" dirty="0">
                <a:cs typeface="Arial"/>
              </a:rPr>
              <a:t> </a:t>
            </a:r>
            <a:r>
              <a:rPr lang="en-US" sz="1600" spc="-5" dirty="0" smtClean="0">
                <a:cs typeface="Arial"/>
              </a:rPr>
              <a:t>Passed </a:t>
            </a:r>
            <a:r>
              <a:rPr lang="en-US" sz="1600" spc="-5" dirty="0" smtClean="0">
                <a:cs typeface="Arial"/>
              </a:rPr>
              <a:t>(10 Yes;  2 No;  2 </a:t>
            </a:r>
            <a:r>
              <a:rPr lang="en-US" sz="1600" spc="-5" dirty="0" smtClean="0">
                <a:cs typeface="Arial"/>
              </a:rPr>
              <a:t>Abstain;  4 Do not vote) </a:t>
            </a:r>
            <a:endParaRPr lang="en-US" sz="1600" spc="-5" dirty="0" smtClean="0">
              <a:cs typeface="Arial"/>
            </a:endParaRPr>
          </a:p>
          <a:p>
            <a:pPr marL="630238" marR="117475" lvl="1" indent="-230188" algn="just">
              <a:buChar char="•"/>
              <a:tabLst>
                <a:tab pos="230188" algn="l"/>
              </a:tabLst>
            </a:pPr>
            <a:r>
              <a:rPr lang="en-US" sz="1600" spc="-5" dirty="0" smtClean="0">
                <a:cs typeface="Arial"/>
              </a:rPr>
              <a:t>Remarks 1:  Straw poll results conducted on the 7 September 2022 ad-hoc call:  7 Yes, 0 No, 2 Abstain, 1 Do not vote</a:t>
            </a:r>
          </a:p>
          <a:p>
            <a:pPr marL="630238" marR="117475" lvl="1" indent="-230188" algn="just">
              <a:buFont typeface="Times New Roman" pitchFamily="16" charset="0"/>
              <a:buChar char="•"/>
              <a:tabLst>
                <a:tab pos="230188" algn="l"/>
              </a:tabLst>
            </a:pPr>
            <a:r>
              <a:rPr lang="en-US" sz="1600" kern="0" spc="-5" dirty="0" smtClean="0">
                <a:latin typeface="+mj-lt"/>
                <a:cs typeface="Arial"/>
              </a:rPr>
              <a:t>Remarks 2:  Chair did not vote.</a:t>
            </a: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
        <p:nvSpPr>
          <p:cNvPr id="10"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1765094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18-22/0035r34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 for the next three weeks</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a:t>
            </a:r>
            <a:r>
              <a:rPr lang="en-US" sz="1600" spc="-5" dirty="0" smtClean="0">
                <a:solidFill>
                  <a:schemeClr val="tx1"/>
                </a:solidFill>
                <a:cs typeface="Arial"/>
              </a:rPr>
              <a:t>15 </a:t>
            </a:r>
            <a:r>
              <a:rPr lang="en-US" sz="1600" spc="-5" dirty="0">
                <a:solidFill>
                  <a:schemeClr val="tx1"/>
                </a:solidFill>
                <a:cs typeface="Arial"/>
              </a:rPr>
              <a:t>September 2022</a:t>
            </a:r>
            <a:r>
              <a:rPr lang="en-US" sz="1600" spc="-5" dirty="0" smtClean="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a:t>
            </a:r>
            <a:r>
              <a:rPr lang="en-US" sz="1400" spc="-5" dirty="0" err="1" smtClean="0">
                <a:solidFill>
                  <a:schemeClr val="tx1"/>
                </a:solidFill>
                <a:cs typeface="Arial"/>
              </a:rPr>
              <a:t>Ofcom</a:t>
            </a:r>
            <a:r>
              <a:rPr lang="en-US" sz="1400" spc="-5" dirty="0" smtClean="0">
                <a:solidFill>
                  <a:schemeClr val="tx1"/>
                </a:solidFill>
                <a:cs typeface="Arial"/>
              </a:rPr>
              <a:t>:  </a:t>
            </a:r>
            <a:r>
              <a:rPr lang="en-US" sz="1400" spc="-5" dirty="0" smtClean="0">
                <a:solidFill>
                  <a:schemeClr val="tx1"/>
                </a:solidFill>
                <a:cs typeface="Arial"/>
                <a:hlinkClick r:id="rId4"/>
              </a:rPr>
              <a:t>Call </a:t>
            </a:r>
            <a:r>
              <a:rPr lang="en-US" sz="1400" spc="-5" dirty="0">
                <a:solidFill>
                  <a:schemeClr val="tx1"/>
                </a:solidFill>
                <a:cs typeface="Arial"/>
                <a:hlinkClick r:id="rId4"/>
              </a:rPr>
              <a:t>for input: UK preparations for the World </a:t>
            </a:r>
            <a:r>
              <a:rPr lang="en-US" sz="1400" spc="-5" dirty="0" err="1">
                <a:solidFill>
                  <a:schemeClr val="tx1"/>
                </a:solidFill>
                <a:cs typeface="Arial"/>
                <a:hlinkClick r:id="rId4"/>
              </a:rPr>
              <a:t>Radiocommunication</a:t>
            </a:r>
            <a:r>
              <a:rPr lang="en-US" sz="1400" spc="-5" dirty="0">
                <a:solidFill>
                  <a:schemeClr val="tx1"/>
                </a:solidFill>
                <a:cs typeface="Arial"/>
                <a:hlinkClick r:id="rId4"/>
              </a:rPr>
              <a:t> Conference 2023 (WRC-23</a:t>
            </a:r>
            <a:r>
              <a:rPr lang="en-US" sz="1400" spc="-5" dirty="0" smtClean="0">
                <a:solidFill>
                  <a:schemeClr val="tx1"/>
                </a:solidFill>
                <a:cs typeface="Arial"/>
                <a:hlinkClick r:id="rId4"/>
              </a:rPr>
              <a:t>)</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Japan MIC:  </a:t>
            </a:r>
            <a:r>
              <a:rPr lang="en-GB" sz="1400" u="sng" dirty="0" smtClean="0">
                <a:hlinkClick r:id="rId5"/>
              </a:rPr>
              <a:t>Call </a:t>
            </a:r>
            <a:r>
              <a:rPr lang="en-GB" sz="1400" u="sng" dirty="0">
                <a:hlinkClick r:id="rId5"/>
              </a:rPr>
              <a:t>for opinions on the frequency restructuring action plan (FY2022 version)</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29  </a:t>
            </a:r>
            <a:r>
              <a:rPr lang="en-US" sz="1600" spc="-5" dirty="0">
                <a:solidFill>
                  <a:schemeClr val="tx1"/>
                </a:solidFill>
                <a:cs typeface="Arial"/>
              </a:rPr>
              <a:t>September 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India TRAI:  </a:t>
            </a:r>
            <a:r>
              <a:rPr lang="en-GB" sz="1400" u="sng" dirty="0">
                <a:hlinkClick r:id="rId6"/>
              </a:rPr>
              <a:t>Leveraging Artificial Intelligence and Big Data in Telecommunication Sector</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Norway </a:t>
            </a:r>
            <a:r>
              <a:rPr lang="en-US" sz="1400" spc="-5" dirty="0" err="1" smtClean="0">
                <a:solidFill>
                  <a:schemeClr val="tx1"/>
                </a:solidFill>
                <a:cs typeface="Arial"/>
              </a:rPr>
              <a:t>Nkom</a:t>
            </a:r>
            <a:r>
              <a:rPr lang="en-US" sz="1400" spc="-5" dirty="0" smtClean="0">
                <a:solidFill>
                  <a:schemeClr val="tx1"/>
                </a:solidFill>
                <a:cs typeface="Arial"/>
              </a:rPr>
              <a:t>:  </a:t>
            </a:r>
            <a:r>
              <a:rPr lang="en-US" sz="1400" spc="-5" dirty="0" smtClean="0">
                <a:solidFill>
                  <a:schemeClr val="tx1"/>
                </a:solidFill>
                <a:cs typeface="Arial"/>
                <a:hlinkClick r:id="rId7"/>
              </a:rPr>
              <a:t>Hearing on </a:t>
            </a:r>
            <a:r>
              <a:rPr lang="en-US" sz="1400" dirty="0" smtClean="0">
                <a:hlinkClick r:id="rId7"/>
              </a:rPr>
              <a:t>proposals </a:t>
            </a:r>
            <a:r>
              <a:rPr lang="en-US" sz="1400" dirty="0">
                <a:hlinkClick r:id="rId7"/>
              </a:rPr>
              <a:t>for changes to the free use regulations</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24 June 2022</a:t>
            </a:r>
          </a:p>
          <a:p>
            <a:pPr marL="630238" marR="117475" lvl="1" indent="-230188" algn="just">
              <a:buChar char="•"/>
              <a:tabLst>
                <a:tab pos="230188" algn="l"/>
              </a:tabLst>
            </a:pPr>
            <a:r>
              <a:rPr lang="en-US" sz="1600" spc="-5" dirty="0" smtClean="0">
                <a:latin typeface="+mj-lt"/>
                <a:cs typeface="Arial"/>
              </a:rPr>
              <a:t>Closing date for response:  29 September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15 September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www.ofcom.org.uk/consultations-and-statements/category-1/call-for-input-uk-preparations-for-wrc23</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18-22/0114r1</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7939601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15 September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ET to 10:00 Hawaii Time, 15 September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22-16/0038r26</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10:10am Hawaii local time</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September </a:t>
            </a:r>
            <a:r>
              <a:rPr lang="en-US" altLang="en-US" sz="1800" b="1" dirty="0">
                <a:solidFill>
                  <a:schemeClr val="tx1"/>
                </a:solidFill>
                <a:latin typeface="+mj-lt"/>
                <a:cs typeface="Arial" panose="020B0604020202020204" pitchFamily="34" charset="0"/>
              </a:rPr>
              <a:t>IEEE 802 </a:t>
            </a:r>
            <a:r>
              <a:rPr lang="en-US" altLang="en-US" sz="1800" b="1" dirty="0" smtClean="0">
                <a:solidFill>
                  <a:schemeClr val="tx1"/>
                </a:solidFill>
                <a:latin typeface="+mj-lt"/>
                <a:cs typeface="Arial" panose="020B0604020202020204" pitchFamily="34" charset="0"/>
              </a:rPr>
              <a:t>wireless interim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11 September 2022 to 16 September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://web.cvent.com/event/ae5c1e5a-6074-492a-9cd7-16b5ddc15864</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15 September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p>
          <a:p>
            <a:pPr marL="230188" marR="117475" indent="-230188" algn="just">
              <a:buFont typeface="Times New Roman" pitchFamily="16" charset="0"/>
              <a:buChar char="•"/>
              <a:tabLst>
                <a:tab pos="230188" algn="l"/>
              </a:tabLst>
            </a:pPr>
            <a:r>
              <a:rPr lang="en-US" sz="1800" spc="-5" dirty="0" smtClean="0">
                <a:latin typeface="+mj-lt"/>
                <a:cs typeface="Arial"/>
              </a:rPr>
              <a:t>Status of ongoing consultations</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and Motion:  Response to </a:t>
            </a:r>
            <a:r>
              <a:rPr lang="en-US" sz="1800" i="1" spc="-5" dirty="0" smtClean="0">
                <a:solidFill>
                  <a:srgbClr val="00B050"/>
                </a:solidFill>
                <a:cs typeface="Arial"/>
              </a:rPr>
              <a:t>UK </a:t>
            </a:r>
            <a:r>
              <a:rPr lang="en-US" sz="1800" i="1" spc="-5" dirty="0" err="1" smtClean="0">
                <a:solidFill>
                  <a:srgbClr val="00B050"/>
                </a:solidFill>
                <a:cs typeface="Arial"/>
              </a:rPr>
              <a:t>Ofcom’s</a:t>
            </a:r>
            <a:r>
              <a:rPr lang="en-US" sz="1800" i="1" spc="-5" dirty="0" smtClean="0">
                <a:solidFill>
                  <a:srgbClr val="00B050"/>
                </a:solidFill>
                <a:cs typeface="Arial"/>
              </a:rPr>
              <a:t> consultation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Follow-up on the IEEE SA policy statement</a:t>
            </a:r>
          </a:p>
          <a:p>
            <a:pPr marL="230188" marR="117475" indent="-230188" algn="just">
              <a:buChar char="•"/>
              <a:tabLst>
                <a:tab pos="230188" algn="l"/>
              </a:tabLst>
            </a:pPr>
            <a:r>
              <a:rPr lang="en-US" sz="1800" spc="-5" dirty="0" smtClean="0">
                <a:latin typeface="+mj-lt"/>
                <a:cs typeface="Arial"/>
              </a:rPr>
              <a:t>General </a:t>
            </a:r>
            <a:r>
              <a:rPr lang="en-US" sz="1800" spc="-5" dirty="0">
                <a:latin typeface="+mj-lt"/>
                <a:cs typeface="Arial"/>
              </a:rPr>
              <a:t>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and hotel reservation for the 2022 November Plenary </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18-22/0035r34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 for the next three weeks</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a:t>
            </a:r>
            <a:r>
              <a:rPr lang="en-US" sz="1600" spc="-5" dirty="0" smtClean="0">
                <a:solidFill>
                  <a:schemeClr val="tx1"/>
                </a:solidFill>
                <a:cs typeface="Arial"/>
              </a:rPr>
              <a:t>15 </a:t>
            </a:r>
            <a:r>
              <a:rPr lang="en-US" sz="1600" spc="-5" dirty="0">
                <a:solidFill>
                  <a:schemeClr val="tx1"/>
                </a:solidFill>
                <a:cs typeface="Arial"/>
              </a:rPr>
              <a:t>September 2022</a:t>
            </a:r>
            <a:r>
              <a:rPr lang="en-US" sz="1600" spc="-5" dirty="0" smtClean="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a:t>
            </a:r>
            <a:r>
              <a:rPr lang="en-US" sz="1400" spc="-5" dirty="0" err="1" smtClean="0">
                <a:solidFill>
                  <a:schemeClr val="tx1"/>
                </a:solidFill>
                <a:cs typeface="Arial"/>
              </a:rPr>
              <a:t>Ofcom</a:t>
            </a:r>
            <a:r>
              <a:rPr lang="en-US" sz="1400" spc="-5" dirty="0" smtClean="0">
                <a:solidFill>
                  <a:schemeClr val="tx1"/>
                </a:solidFill>
                <a:cs typeface="Arial"/>
              </a:rPr>
              <a:t>:  </a:t>
            </a:r>
            <a:r>
              <a:rPr lang="en-US" sz="1400" spc="-5" dirty="0" smtClean="0">
                <a:solidFill>
                  <a:schemeClr val="tx1"/>
                </a:solidFill>
                <a:cs typeface="Arial"/>
                <a:hlinkClick r:id="rId4"/>
              </a:rPr>
              <a:t>Call </a:t>
            </a:r>
            <a:r>
              <a:rPr lang="en-US" sz="1400" spc="-5" dirty="0">
                <a:solidFill>
                  <a:schemeClr val="tx1"/>
                </a:solidFill>
                <a:cs typeface="Arial"/>
                <a:hlinkClick r:id="rId4"/>
              </a:rPr>
              <a:t>for input: UK preparations for the World </a:t>
            </a:r>
            <a:r>
              <a:rPr lang="en-US" sz="1400" spc="-5" dirty="0" err="1">
                <a:solidFill>
                  <a:schemeClr val="tx1"/>
                </a:solidFill>
                <a:cs typeface="Arial"/>
                <a:hlinkClick r:id="rId4"/>
              </a:rPr>
              <a:t>Radiocommunication</a:t>
            </a:r>
            <a:r>
              <a:rPr lang="en-US" sz="1400" spc="-5" dirty="0">
                <a:solidFill>
                  <a:schemeClr val="tx1"/>
                </a:solidFill>
                <a:cs typeface="Arial"/>
                <a:hlinkClick r:id="rId4"/>
              </a:rPr>
              <a:t> Conference 2023 (WRC-23</a:t>
            </a:r>
            <a:r>
              <a:rPr lang="en-US" sz="1400" spc="-5" dirty="0" smtClean="0">
                <a:solidFill>
                  <a:schemeClr val="tx1"/>
                </a:solidFill>
                <a:cs typeface="Arial"/>
                <a:hlinkClick r:id="rId4"/>
              </a:rPr>
              <a:t>)</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Japan MIC:  </a:t>
            </a:r>
            <a:r>
              <a:rPr lang="en-GB" sz="1400" u="sng" dirty="0" smtClean="0">
                <a:hlinkClick r:id="rId5"/>
              </a:rPr>
              <a:t>Call </a:t>
            </a:r>
            <a:r>
              <a:rPr lang="en-GB" sz="1400" u="sng" dirty="0">
                <a:hlinkClick r:id="rId5"/>
              </a:rPr>
              <a:t>for opinions on the frequency restructuring action plan (FY2022 version)</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29  </a:t>
            </a:r>
            <a:r>
              <a:rPr lang="en-US" sz="1600" spc="-5" dirty="0">
                <a:solidFill>
                  <a:schemeClr val="tx1"/>
                </a:solidFill>
                <a:cs typeface="Arial"/>
              </a:rPr>
              <a:t>September 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India TRAI:  </a:t>
            </a:r>
            <a:r>
              <a:rPr lang="en-GB" sz="1400" u="sng" dirty="0">
                <a:hlinkClick r:id="rId6"/>
              </a:rPr>
              <a:t>Leveraging Artificial Intelligence and Big Data in Telecommunication Sector</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Norway </a:t>
            </a:r>
            <a:r>
              <a:rPr lang="en-US" sz="1400" spc="-5" dirty="0" err="1" smtClean="0">
                <a:solidFill>
                  <a:schemeClr val="tx1"/>
                </a:solidFill>
                <a:cs typeface="Arial"/>
              </a:rPr>
              <a:t>Nkom</a:t>
            </a:r>
            <a:r>
              <a:rPr lang="en-US" sz="1400" spc="-5" dirty="0" smtClean="0">
                <a:solidFill>
                  <a:schemeClr val="tx1"/>
                </a:solidFill>
                <a:cs typeface="Arial"/>
              </a:rPr>
              <a:t>:  </a:t>
            </a:r>
            <a:r>
              <a:rPr lang="en-US" sz="1400" spc="-5" dirty="0" smtClean="0">
                <a:solidFill>
                  <a:schemeClr val="tx1"/>
                </a:solidFill>
                <a:cs typeface="Arial"/>
                <a:hlinkClick r:id="rId7"/>
              </a:rPr>
              <a:t>Hearing on </a:t>
            </a:r>
            <a:r>
              <a:rPr lang="en-US" sz="1400" dirty="0" smtClean="0">
                <a:hlinkClick r:id="rId7"/>
              </a:rPr>
              <a:t>proposals </a:t>
            </a:r>
            <a:r>
              <a:rPr lang="en-US" sz="1400" dirty="0">
                <a:hlinkClick r:id="rId7"/>
              </a:rPr>
              <a:t>for changes to the free use regulations</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6328166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24 June 2022</a:t>
            </a:r>
          </a:p>
          <a:p>
            <a:pPr marL="630238" marR="117475" lvl="1" indent="-230188" algn="just">
              <a:buChar char="•"/>
              <a:tabLst>
                <a:tab pos="230188" algn="l"/>
              </a:tabLst>
            </a:pPr>
            <a:r>
              <a:rPr lang="en-US" sz="1600" spc="-5" dirty="0" smtClean="0">
                <a:latin typeface="+mj-lt"/>
                <a:cs typeface="Arial"/>
              </a:rPr>
              <a:t>Closing date for response:  29 September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15 September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www.ofcom.org.uk/consultations-and-statements/category-1/call-for-input-uk-preparations-for-wrc23</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18-22/0114r2</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41457267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#5 (External):  </a:t>
            </a:r>
            <a:r>
              <a:rPr lang="en-US" sz="1800" spc="-5" dirty="0">
                <a:latin typeface="+mj-lt"/>
                <a:cs typeface="Arial"/>
              </a:rPr>
              <a:t>Move to approve document </a:t>
            </a:r>
            <a:r>
              <a:rPr lang="en-US" sz="1800" spc="-5" dirty="0" smtClean="0">
                <a:solidFill>
                  <a:srgbClr val="3333CC"/>
                </a:solidFill>
                <a:latin typeface="+mj-lt"/>
                <a:cs typeface="Arial"/>
                <a:hlinkClick r:id="rId3"/>
              </a:rPr>
              <a:t>18-22/0114r2</a:t>
            </a:r>
            <a:r>
              <a:rPr lang="en-US" sz="1800" spc="-5" dirty="0" smtClean="0">
                <a:solidFill>
                  <a:srgbClr val="3333CC"/>
                </a:solidFill>
                <a:latin typeface="+mj-lt"/>
                <a:cs typeface="Arial"/>
              </a:rPr>
              <a:t>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UK </a:t>
            </a:r>
            <a:r>
              <a:rPr lang="en-US" sz="1800" spc="-5" dirty="0" err="1" smtClean="0">
                <a:latin typeface="+mj-lt"/>
                <a:cs typeface="Arial"/>
              </a:rPr>
              <a:t>Ofcom’s</a:t>
            </a:r>
            <a:r>
              <a:rPr lang="en-US" sz="1800" spc="-5" dirty="0" smtClean="0">
                <a:latin typeface="+mj-lt"/>
                <a:cs typeface="Arial"/>
              </a:rPr>
              <a:t> </a:t>
            </a: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r>
              <a:rPr lang="en-US" sz="1800" spc="-5" dirty="0" smtClean="0">
                <a:cs typeface="Arial"/>
              </a:rPr>
              <a:t> </a:t>
            </a:r>
            <a:r>
              <a:rPr lang="en-US" sz="1800" spc="-5" dirty="0" smtClean="0">
                <a:latin typeface="+mj-lt"/>
                <a:cs typeface="Arial"/>
              </a:rPr>
              <a:t>for </a:t>
            </a:r>
            <a:r>
              <a:rPr lang="en-US" sz="1800" spc="-5" dirty="0">
                <a:latin typeface="+mj-lt"/>
                <a:cs typeface="Arial"/>
              </a:rPr>
              <a:t>review and approval by the IEEE LMSC (802 EC) for submission to </a:t>
            </a:r>
            <a:r>
              <a:rPr lang="en-US" sz="1800" spc="-5" dirty="0" smtClean="0">
                <a:latin typeface="+mj-lt"/>
                <a:cs typeface="Arial"/>
              </a:rPr>
              <a:t>UK </a:t>
            </a:r>
            <a:r>
              <a:rPr lang="en-US" sz="1800" spc="-5" dirty="0" err="1" smtClean="0">
                <a:latin typeface="+mj-lt"/>
                <a:cs typeface="Arial"/>
              </a:rPr>
              <a:t>Ofcom</a:t>
            </a:r>
            <a:r>
              <a:rPr lang="en-US" sz="1800" spc="-5" dirty="0" smtClean="0">
                <a:latin typeface="+mj-lt"/>
                <a:cs typeface="Arial"/>
              </a:rPr>
              <a:t>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(2)</a:t>
            </a:r>
            <a:endParaRPr lang="en-US" sz="2800" dirty="0">
              <a:solidFill>
                <a:srgbClr val="0070C0"/>
              </a:solidFil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14380249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policy statement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report to IEEE 802 LMSC on 6 September 2022:  </a:t>
            </a:r>
            <a:r>
              <a:rPr lang="en-US" sz="1800" spc="-5" dirty="0" smtClean="0">
                <a:solidFill>
                  <a:srgbClr val="FF0000"/>
                </a:solidFill>
                <a:latin typeface="+mj-lt"/>
                <a:cs typeface="Arial"/>
                <a:hlinkClick r:id="rId3"/>
              </a:rPr>
              <a:t>EC-22/0181r0</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687771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0826098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September Open Commission Meeting is </a:t>
            </a:r>
            <a:r>
              <a:rPr lang="en-US" sz="1600" dirty="0" smtClean="0">
                <a:hlinkClick r:id="rId3"/>
              </a:rPr>
              <a:t>scheduled</a:t>
            </a:r>
            <a:r>
              <a:rPr lang="en-US" sz="1600" dirty="0" smtClean="0"/>
              <a:t> at 10:30am ET on 29 September 2022.</a:t>
            </a:r>
          </a:p>
          <a:p>
            <a:pPr marL="1030288" marR="117475" lvl="2" indent="-230188" algn="just">
              <a:buClrTx/>
              <a:buFont typeface="Times New Roman" pitchFamily="16" charset="0"/>
              <a:buChar char="•"/>
              <a:tabLst>
                <a:tab pos="230188" algn="l"/>
              </a:tabLst>
            </a:pPr>
            <a:r>
              <a:rPr lang="en-US" sz="1600" dirty="0" smtClean="0"/>
              <a:t>On </a:t>
            </a:r>
            <a:r>
              <a:rPr lang="en-US" sz="1600" dirty="0"/>
              <a:t>12 September 2022, FCC signed an </a:t>
            </a:r>
            <a:r>
              <a:rPr lang="en-US" sz="1600" dirty="0">
                <a:hlinkClick r:id="rId4"/>
              </a:rPr>
              <a:t>updated MoU</a:t>
            </a:r>
            <a:r>
              <a:rPr lang="en-US" sz="1600" dirty="0"/>
              <a:t> with Body of European Regulators for Electronic </a:t>
            </a:r>
            <a:r>
              <a:rPr lang="en-US" sz="1600" dirty="0" smtClean="0"/>
              <a:t>Communications (BEREC</a:t>
            </a:r>
            <a:r>
              <a:rPr lang="en-US" sz="1600" dirty="0"/>
              <a:t>) </a:t>
            </a:r>
            <a:r>
              <a:rPr lang="en-US" sz="1600" dirty="0" smtClean="0"/>
              <a:t>that “</a:t>
            </a:r>
            <a:r>
              <a:rPr lang="en-US" sz="1600" b="0" dirty="0"/>
              <a:t>expands their current partnership, with a new focus on </a:t>
            </a:r>
            <a:r>
              <a:rPr lang="en-US" sz="1600" b="0" dirty="0" smtClean="0"/>
              <a:t>combatting unwanted </a:t>
            </a:r>
            <a:r>
              <a:rPr lang="en-US" sz="1600" b="0" dirty="0" err="1" smtClean="0"/>
              <a:t>robocalls</a:t>
            </a:r>
            <a:r>
              <a:rPr lang="en-US" sz="1600" b="0" dirty="0" smtClean="0"/>
              <a:t> </a:t>
            </a:r>
            <a:r>
              <a:rPr lang="en-US" sz="1600" b="0" dirty="0"/>
              <a:t>and the promotion of 5G, 6G and </a:t>
            </a:r>
            <a:r>
              <a:rPr lang="en-US" sz="1600" b="0" dirty="0" smtClean="0"/>
              <a:t>beyond”</a:t>
            </a:r>
            <a:endParaRPr lang="en-US" sz="1600" dirty="0" smtClean="0"/>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40078421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Australia ACMA</a:t>
            </a:r>
          </a:p>
          <a:p>
            <a:pPr marL="1487488" marR="117475" lvl="3" indent="-230188" algn="just">
              <a:buClrTx/>
              <a:buFont typeface="Times New Roman" pitchFamily="16" charset="0"/>
              <a:buChar char="•"/>
              <a:tabLst>
                <a:tab pos="230188" algn="l"/>
              </a:tabLst>
            </a:pPr>
            <a:r>
              <a:rPr lang="en-US" sz="1400" dirty="0" smtClean="0">
                <a:solidFill>
                  <a:schemeClr val="tx1"/>
                </a:solidFill>
                <a:hlinkClick r:id="rId3"/>
              </a:rPr>
              <a:t>Outcome</a:t>
            </a:r>
            <a:r>
              <a:rPr lang="en-US" sz="1400" dirty="0" smtClean="0">
                <a:solidFill>
                  <a:schemeClr val="tx1"/>
                </a:solidFill>
              </a:rPr>
              <a:t> of the 5-year spectrum outlook published following the consultation in the early of this year.</a:t>
            </a:r>
          </a:p>
          <a:p>
            <a:pPr marL="1030288" marR="117475" lvl="2" indent="-230188" algn="just">
              <a:buClrTx/>
              <a:buFont typeface="Times New Roman" pitchFamily="16" charset="0"/>
              <a:buChar char="•"/>
              <a:tabLst>
                <a:tab pos="230188" algn="l"/>
              </a:tabLst>
            </a:pPr>
            <a:r>
              <a:rPr lang="en-US" sz="1600" dirty="0" smtClean="0">
                <a:solidFill>
                  <a:schemeClr val="tx1"/>
                </a:solidFill>
              </a:rPr>
              <a:t>Japan MIC</a:t>
            </a:r>
          </a:p>
          <a:p>
            <a:pPr marL="1487488" marR="117475" lvl="3" indent="-230188" algn="just">
              <a:buClrTx/>
              <a:buFont typeface="Times New Roman" pitchFamily="16" charset="0"/>
              <a:buChar char="•"/>
              <a:tabLst>
                <a:tab pos="230188" algn="l"/>
              </a:tabLst>
            </a:pPr>
            <a:r>
              <a:rPr lang="en-US" sz="1400" dirty="0" smtClean="0">
                <a:solidFill>
                  <a:schemeClr val="tx1"/>
                </a:solidFill>
              </a:rPr>
              <a:t>On 2 September 2022, the </a:t>
            </a:r>
            <a:r>
              <a:rPr lang="en-US" sz="1400" dirty="0" smtClean="0">
                <a:hlinkClick r:id="rId4"/>
              </a:rPr>
              <a:t>regulation</a:t>
            </a:r>
            <a:r>
              <a:rPr lang="en-US" sz="1400" dirty="0" smtClean="0"/>
              <a:t> to </a:t>
            </a:r>
            <a:r>
              <a:rPr lang="en-US" sz="1400" dirty="0"/>
              <a:t>enable LPI and VLP </a:t>
            </a:r>
            <a:r>
              <a:rPr lang="en-US" sz="1400" dirty="0" smtClean="0"/>
              <a:t>in the 5925~6425 MHz frequency band became effective.</a:t>
            </a:r>
          </a:p>
          <a:p>
            <a:pPr marL="800100" marR="117475" lvl="2" indent="0" algn="just">
              <a:buClrTx/>
              <a:tabLst>
                <a:tab pos="230188" algn="l"/>
              </a:tabLst>
            </a:pPr>
            <a:endParaRPr lang="en-US" dirty="0" smtClean="0">
              <a:solidFill>
                <a:schemeClr val="tx1"/>
              </a:solidFill>
            </a:endParaRPr>
          </a:p>
          <a:p>
            <a:pPr marL="1487488" marR="117475" lvl="3" indent="-230188" algn="just">
              <a:buClrTx/>
              <a:buFont typeface="Times New Roman" pitchFamily="16" charset="0"/>
              <a:buChar char="•"/>
              <a:tabLst>
                <a:tab pos="230188" algn="l"/>
              </a:tabLst>
            </a:pPr>
            <a:endParaRPr lang="en-US" dirty="0">
              <a:solidFill>
                <a:schemeClr val="tx1"/>
              </a:solidFill>
            </a:endParaRPr>
          </a:p>
          <a:p>
            <a:pPr marL="630238" marR="117475" lvl="1" indent="-230188" algn="just">
              <a:buClrTx/>
              <a:buFont typeface="Times New Roman" pitchFamily="16" charset="0"/>
              <a:buChar char="•"/>
              <a:tabLst>
                <a:tab pos="230188" algn="l"/>
              </a:tabLst>
            </a:pPr>
            <a:endParaRPr lang="en-US" sz="1800" dirty="0" smtClean="0">
              <a:solidFill>
                <a:schemeClr val="tx1"/>
              </a:solidFil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2085824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9389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Chair:  </a:t>
            </a:r>
            <a:r>
              <a:rPr lang="en-US" altLang="en-US" sz="1600" dirty="0" smtClean="0">
                <a:solidFill>
                  <a:schemeClr val="tx1"/>
                </a:solidFill>
                <a:latin typeface="+mj-lt"/>
                <a:cs typeface="Arial" panose="020B0604020202020204" pitchFamily="34" charset="0"/>
              </a:rPr>
              <a:t>	Edward </a:t>
            </a:r>
            <a:r>
              <a:rPr lang="en-US" altLang="en-US" sz="1600" dirty="0">
                <a:solidFill>
                  <a:schemeClr val="tx1"/>
                </a:solidFill>
                <a:latin typeface="+mj-lt"/>
                <a:cs typeface="Arial" panose="020B0604020202020204" pitchFamily="34" charset="0"/>
              </a:rPr>
              <a:t>Au (Huawei)</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Co-Vice-chairs:  </a:t>
            </a:r>
            <a:r>
              <a:rPr lang="en-US" altLang="en-US" sz="1600" dirty="0" smtClean="0">
                <a:solidFill>
                  <a:schemeClr val="tx1"/>
                </a:solidFill>
                <a:latin typeface="+mj-lt"/>
                <a:cs typeface="Arial" panose="020B0604020202020204" pitchFamily="34" charset="0"/>
              </a:rPr>
              <a:t>	Al </a:t>
            </a:r>
            <a:r>
              <a:rPr lang="en-US" altLang="en-US" sz="1600" dirty="0">
                <a:solidFill>
                  <a:schemeClr val="tx1"/>
                </a:solidFill>
                <a:latin typeface="+mj-lt"/>
                <a:cs typeface="Arial" panose="020B0604020202020204" pitchFamily="34" charset="0"/>
              </a:rPr>
              <a:t>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(Comcast)</a:t>
            </a:r>
          </a:p>
          <a:p>
            <a:pPr marL="285750">
              <a:spcBef>
                <a:spcPts val="300"/>
              </a:spcBef>
              <a:spcAft>
                <a:spcPts val="0"/>
              </a:spcAft>
              <a:buFont typeface="Arial" panose="020B0604020202020204" pitchFamily="34" charset="0"/>
              <a:buChar char="•"/>
              <a:tabLst>
                <a:tab pos="2058988" algn="l"/>
              </a:tabLst>
              <a:defRPr/>
            </a:pPr>
            <a:r>
              <a:rPr lang="en-US" altLang="en-US" sz="1600" dirty="0" smtClean="0">
                <a:solidFill>
                  <a:schemeClr val="tx1"/>
                </a:solidFill>
                <a:cs typeface="Arial" panose="020B0604020202020204" pitchFamily="34" charset="0"/>
              </a:rPr>
              <a:t>  Program Manager:	Jodi </a:t>
            </a:r>
            <a:r>
              <a:rPr lang="en-US" altLang="en-US" sz="1600" dirty="0" err="1">
                <a:solidFill>
                  <a:schemeClr val="tx1"/>
                </a:solidFill>
                <a:cs typeface="Arial" panose="020B0604020202020204" pitchFamily="34" charset="0"/>
              </a:rPr>
              <a:t>Haasz</a:t>
            </a:r>
            <a:r>
              <a:rPr lang="en-US" altLang="en-US" sz="1600" dirty="0">
                <a:solidFill>
                  <a:schemeClr val="tx1"/>
                </a:solidFill>
                <a:cs typeface="Arial" panose="020B0604020202020204" pitchFamily="34" charset="0"/>
              </a:rPr>
              <a:t> (IEEE SA</a:t>
            </a:r>
            <a:r>
              <a:rPr lang="en-US" altLang="en-US" sz="1600" dirty="0" smtClean="0">
                <a:solidFill>
                  <a:schemeClr val="tx1"/>
                </a:solidFill>
                <a:cs typeface="Arial" panose="020B0604020202020204" pitchFamily="34" charset="0"/>
              </a:rPr>
              <a:t>)</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chairs for </a:t>
            </a:r>
            <a:r>
              <a:rPr lang="en-US" altLang="en-US" sz="1800" b="1" dirty="0">
                <a:solidFill>
                  <a:schemeClr val="tx1"/>
                </a:solidFill>
                <a:cs typeface="Arial" panose="020B0604020202020204" pitchFamily="34" charset="0"/>
              </a:rPr>
              <a:t>the RR-TAG / IEEE 802.18:				</a:t>
            </a:r>
          </a:p>
          <a:p>
            <a:pPr marL="285750">
              <a:spcBef>
                <a:spcPts val="300"/>
              </a:spcBef>
              <a:spcAft>
                <a:spcPts val="0"/>
              </a:spcAft>
              <a:buFont typeface="Arial" panose="020B0604020202020204" pitchFamily="34" charset="0"/>
              <a:buChar char="•"/>
              <a:tabLst>
                <a:tab pos="1882775" algn="l"/>
              </a:tabLst>
              <a:defRPr/>
            </a:pPr>
            <a:r>
              <a:rPr lang="en-US" altLang="en-US" sz="1600" dirty="0" smtClean="0">
                <a:solidFill>
                  <a:schemeClr val="tx1"/>
                </a:solidFill>
                <a:cs typeface="Arial" panose="020B0604020202020204" pitchFamily="34" charset="0"/>
              </a:rPr>
              <a:t>  IEEE </a:t>
            </a:r>
            <a:r>
              <a:rPr lang="en-US" altLang="en-US" sz="1600" dirty="0">
                <a:solidFill>
                  <a:schemeClr val="tx1"/>
                </a:solidFill>
                <a:cs typeface="Arial" panose="020B0604020202020204" pitchFamily="34" charset="0"/>
              </a:rPr>
              <a:t>Statement Update on Spectrum (ISUS</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(Comcast)</a:t>
            </a:r>
          </a:p>
          <a:p>
            <a:pPr marL="285750">
              <a:spcBef>
                <a:spcPts val="300"/>
              </a:spcBef>
              <a:spcAft>
                <a:spcPts val="0"/>
              </a:spcAft>
              <a:buFont typeface="Arial" panose="020B0604020202020204" pitchFamily="34" charset="0"/>
              <a:buChar char="•"/>
              <a:tabLst>
                <a:tab pos="1882775" algn="l"/>
              </a:tabLst>
              <a:defRPr/>
            </a:pP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mmWave</a:t>
            </a: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Rich Kennedy (Unlicensed Spectrum Advocates</a:t>
            </a:r>
            <a:r>
              <a:rPr lang="en-US" altLang="en-US" sz="1600" dirty="0" smtClean="0">
                <a:solidFill>
                  <a:schemeClr val="tx1"/>
                </a:solidFill>
                <a:cs typeface="Arial" panose="020B0604020202020204" pitchFamily="34" charset="0"/>
              </a:rPr>
              <a:t>)</a:t>
            </a:r>
            <a:endParaRPr lang="en-US" altLang="en-US" sz="1600" dirty="0" smtClean="0">
              <a:solidFill>
                <a:schemeClr val="tx1"/>
              </a:solidFill>
              <a:latin typeface="+mj-lt"/>
              <a:cs typeface="Arial" panose="020B0604020202020204" pitchFamily="34" charset="0"/>
            </a:endParaRP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47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9</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hlinkClick r:id="rId3"/>
              </a:rPr>
              <a:t>https</a:t>
            </a:r>
            <a:r>
              <a:rPr lang="en-US" sz="1600" dirty="0">
                <a:hlinkClick r:id="rId3"/>
              </a:rPr>
              <a:t>://cvent.me/0Vk4Qq</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Friday, 16 September 2022</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US$600.00</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Monday, 31 October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US$800.00</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31 October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US$1000.00</a:t>
            </a:r>
            <a:endParaRPr lang="en-US" sz="12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16 September 2022</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16 September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31 October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October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1457230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www.marriott.com/event-reservations/reservation-link.mi?id=1657872654535&amp;key=GRP&amp;app=resvlink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dirty="0" smtClean="0">
                <a:solidFill>
                  <a:schemeClr val="tx1"/>
                </a:solidFill>
              </a:rPr>
              <a:t>Early </a:t>
            </a:r>
            <a:r>
              <a:rPr lang="en-US" sz="1400" dirty="0">
                <a:solidFill>
                  <a:schemeClr val="tx1"/>
                </a:solidFill>
              </a:rPr>
              <a:t>Bird: </a:t>
            </a:r>
            <a:r>
              <a:rPr lang="en-US" sz="1400" dirty="0" smtClean="0">
                <a:solidFill>
                  <a:schemeClr val="tx1"/>
                </a:solidFill>
              </a:rPr>
              <a:t>6:00 </a:t>
            </a:r>
            <a:r>
              <a:rPr lang="en-US" sz="1400" dirty="0">
                <a:solidFill>
                  <a:schemeClr val="tx1"/>
                </a:solidFill>
              </a:rPr>
              <a:t>PM </a:t>
            </a:r>
            <a:r>
              <a:rPr lang="en-US" sz="1400" dirty="0" smtClean="0">
                <a:solidFill>
                  <a:schemeClr val="tx1"/>
                </a:solidFill>
              </a:rPr>
              <a:t>Bangkok local time 19 October 2022.</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4425471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02174844"/>
              </p:ext>
            </p:extLst>
          </p:nvPr>
        </p:nvGraphicFramePr>
        <p:xfrm>
          <a:off x="1018592" y="1705690"/>
          <a:ext cx="10339434" cy="27025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22 September 2022 to 10 November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November plenary</a:t>
                      </a:r>
                      <a:endParaRPr lang="en-US" sz="1500" dirty="0"/>
                    </a:p>
                  </a:txBody>
                  <a:tcPr/>
                </a:tc>
                <a:tc>
                  <a:txBody>
                    <a:bodyPr/>
                    <a:lstStyle/>
                    <a:p>
                      <a:r>
                        <a:rPr lang="en-US" sz="1500" dirty="0" smtClean="0"/>
                        <a:t>Tuesday AM2 on 15 November 2022, </a:t>
                      </a:r>
                    </a:p>
                    <a:p>
                      <a:r>
                        <a:rPr lang="en-US" sz="1500" dirty="0" smtClean="0"/>
                        <a:t>Thursday AM1 on 17 November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24 November 2022 to 12 January 2023</a:t>
                      </a:r>
                      <a:endParaRPr lang="en-US" sz="1500" dirty="0"/>
                    </a:p>
                  </a:txBody>
                  <a:tcPr/>
                </a:tc>
                <a:tc>
                  <a:txBody>
                    <a:bodyPr/>
                    <a:lstStyle/>
                    <a:p>
                      <a:pPr marL="0" marR="0">
                        <a:spcBef>
                          <a:spcPts val="0"/>
                        </a:spcBef>
                        <a:spcAft>
                          <a:spcPts val="0"/>
                        </a:spcAft>
                      </a:pPr>
                      <a:r>
                        <a:rPr lang="en-US" sz="1500" b="0" dirty="0" smtClean="0"/>
                        <a:t>To be provided</a:t>
                      </a:r>
                      <a:endParaRPr lang="en-US" sz="1500" dirty="0">
                        <a:effectLst/>
                        <a:ea typeface="Times New Roman" panose="02020603050405020304" pitchFamily="18" charset="0"/>
                        <a:cs typeface="Times New Roman" panose="02020603050405020304" pitchFamily="18" charset="0"/>
                      </a:endParaRPr>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18-16/0038r26</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ad-hoc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297725893"/>
              </p:ext>
            </p:extLst>
          </p:nvPr>
        </p:nvGraphicFramePr>
        <p:xfrm>
          <a:off x="1018592" y="1705690"/>
          <a:ext cx="10339434" cy="36169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ISUS</a:t>
                      </a:r>
                      <a:r>
                        <a:rPr lang="en-US" sz="1500" baseline="0" dirty="0" smtClean="0"/>
                        <a:t> ad-hoc</a:t>
                      </a:r>
                      <a:endParaRPr lang="en-US" sz="1500" dirty="0"/>
                    </a:p>
                  </a:txBody>
                  <a:tcPr/>
                </a:tc>
                <a:tc>
                  <a:txBody>
                    <a:bodyPr/>
                    <a:lstStyle/>
                    <a:p>
                      <a:r>
                        <a:rPr lang="en-US" sz="1500" baseline="0" dirty="0" smtClean="0"/>
                        <a:t>11:00am ET to 12:00pm ET,</a:t>
                      </a:r>
                    </a:p>
                    <a:p>
                      <a:r>
                        <a:rPr lang="en-US" sz="1500" baseline="0" dirty="0" smtClean="0"/>
                        <a:t>Every Mondays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19 September 2022 to 7 November 2022</a:t>
                      </a:r>
                    </a:p>
                  </a:txBody>
                  <a:tcPr/>
                </a:tc>
                <a:tc>
                  <a:txBody>
                    <a:bodyPr/>
                    <a:lstStyle/>
                    <a:p>
                      <a:r>
                        <a:rPr lang="en-US" sz="1500" dirty="0" smtClean="0">
                          <a:hlinkClick r:id="rId4"/>
                        </a:rPr>
                        <a:t>https://ieeesa.webex.com/ieeesa/j.php?MTID=mf9563fbcb7916d8f12293514ac3efd25</a:t>
                      </a:r>
                      <a:r>
                        <a:rPr lang="en-US" sz="1500" dirty="0" smtClean="0"/>
                        <a:t> </a:t>
                      </a:r>
                    </a:p>
                  </a:txBody>
                  <a:tcPr/>
                </a:tc>
              </a:tr>
              <a:tr h="370840">
                <a:tc>
                  <a:txBody>
                    <a:bodyPr/>
                    <a:lstStyle/>
                    <a:p>
                      <a:r>
                        <a:rPr lang="en-US" sz="1500" dirty="0" err="1" smtClean="0"/>
                        <a:t>mmWave</a:t>
                      </a:r>
                      <a:r>
                        <a:rPr lang="en-US" sz="1500" baseline="0" dirty="0" smtClean="0"/>
                        <a:t> ad-hoc</a:t>
                      </a:r>
                      <a:endParaRPr lang="en-US" sz="1500" dirty="0"/>
                    </a:p>
                  </a:txBody>
                  <a:tcPr/>
                </a:tc>
                <a:tc>
                  <a:txBody>
                    <a:bodyPr/>
                    <a:lstStyle/>
                    <a:p>
                      <a:r>
                        <a:rPr lang="en-US" sz="1500" baseline="0" dirty="0" smtClean="0"/>
                        <a:t>3:00pm ET to 4:00pm ET,</a:t>
                      </a:r>
                    </a:p>
                    <a:p>
                      <a:r>
                        <a:rPr lang="en-US" sz="1500" baseline="0" dirty="0" smtClean="0"/>
                        <a:t>Every Wednesdays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21 September 2022 to 9 November 2022</a:t>
                      </a:r>
                    </a:p>
                  </a:txBody>
                  <a:tcPr/>
                </a:tc>
                <a:tc>
                  <a:txBody>
                    <a:bodyPr/>
                    <a:lstStyle/>
                    <a:p>
                      <a:r>
                        <a:rPr lang="en-US" sz="1500" dirty="0" smtClean="0">
                          <a:hlinkClick r:id="rId5"/>
                        </a:rPr>
                        <a:t>https://ieeesa.webex.com/ieeesa/j.php?MTID=ma28b1d9d051ecdddab365d1a7ea00687</a:t>
                      </a:r>
                      <a:r>
                        <a:rPr lang="en-US" sz="1500" dirty="0" smtClean="0"/>
                        <a:t> </a:t>
                      </a:r>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6"/>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7"/>
              </a:rPr>
              <a:t>18-16/0038r26</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8"/>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a:t>
            </a:r>
            <a:endParaRPr lang="en-US" sz="18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67633</TotalTime>
  <Words>2887</Words>
  <Application>Microsoft Office PowerPoint</Application>
  <PresentationFormat>Widescreen</PresentationFormat>
  <Paragraphs>577</Paragraphs>
  <Slides>35</Slides>
  <Notes>32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Arial Unicode MS</vt:lpstr>
      <vt:lpstr>Monotype Sorts</vt:lpstr>
      <vt:lpstr>MS Gothic</vt:lpstr>
      <vt:lpstr>MS PGothic</vt:lpstr>
      <vt:lpstr>Arial</vt:lpstr>
      <vt:lpstr>Calibri</vt:lpstr>
      <vt:lpstr>Times New Roman</vt:lpstr>
      <vt:lpstr>Office Theme</vt:lpstr>
      <vt:lpstr>Document</vt:lpstr>
      <vt:lpstr>IEEE 802.18 RR-TAG 2022 September wireless interim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Meeting at a glance</vt:lpstr>
      <vt:lpstr>Tuesday AM2, 13 September 2022, Agenda</vt:lpstr>
      <vt:lpstr>Administrative motions</vt:lpstr>
      <vt:lpstr>Progress since the 2022 July plenary</vt:lpstr>
      <vt:lpstr>Report from the mmWave ad-hoc</vt:lpstr>
      <vt:lpstr>Status of ongoing consultations</vt:lpstr>
      <vt:lpstr>UK Ofcom’s consultation</vt:lpstr>
      <vt:lpstr>Any other business</vt:lpstr>
      <vt:lpstr>Recess until Thursday AM1, 15 September 2022</vt:lpstr>
      <vt:lpstr>Thursday AM1, 15 September 2022 Agenda</vt:lpstr>
      <vt:lpstr>Administrative motion</vt:lpstr>
      <vt:lpstr>Status of ongoing consultations</vt:lpstr>
      <vt:lpstr>UK Ofcom’s consultation (1)</vt:lpstr>
      <vt:lpstr>UK Ofcom’s consultation (2)</vt:lpstr>
      <vt:lpstr>Follow-up on the IEEE SA policy statement</vt:lpstr>
      <vt:lpstr>General discussion items (1)</vt:lpstr>
      <vt:lpstr>General discussion items (2)</vt:lpstr>
      <vt:lpstr>General discussion items (3)</vt:lpstr>
      <vt:lpstr>General discussion items (4)</vt:lpstr>
      <vt:lpstr>Meeting and hotel reservation for the 2022 November plenary (1)</vt:lpstr>
      <vt:lpstr>Meeting and hotel reservation for the 2022 November plenary (2)</vt:lpstr>
      <vt:lpstr>Future RR-TAG meetings and Webex meeting invite (1)</vt:lpstr>
      <vt:lpstr>Future ad-hoc meetings and Webex meeting invite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18-22/0090r4</dc:title>
  <dc:creator>Edward Au</dc:creator>
  <cp:keywords>2022 September wireless interim</cp:keywords>
  <cp:lastModifiedBy>Edward Au</cp:lastModifiedBy>
  <cp:revision>4626</cp:revision>
  <cp:lastPrinted>1601-01-01T00:00:00Z</cp:lastPrinted>
  <dcterms:created xsi:type="dcterms:W3CDTF">2016-03-03T14:54:45Z</dcterms:created>
  <dcterms:modified xsi:type="dcterms:W3CDTF">2022-09-15T17:02:28Z</dcterms:modified>
  <cp:category>IEEE 802.18 RR-TAG agenda</cp:category>
</cp:coreProperties>
</file>