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32" r:id="rId16"/>
    <p:sldId id="933" r:id="rId17"/>
    <p:sldId id="943" r:id="rId18"/>
    <p:sldId id="856" r:id="rId19"/>
    <p:sldId id="864" r:id="rId20"/>
    <p:sldId id="879" r:id="rId21"/>
    <p:sldId id="880" r:id="rId22"/>
    <p:sldId id="938" r:id="rId23"/>
    <p:sldId id="939" r:id="rId24"/>
    <p:sldId id="940" r:id="rId25"/>
    <p:sldId id="934" r:id="rId26"/>
    <p:sldId id="935" r:id="rId27"/>
    <p:sldId id="936" r:id="rId28"/>
    <p:sldId id="937" r:id="rId29"/>
    <p:sldId id="941" r:id="rId30"/>
    <p:sldId id="942" r:id="rId31"/>
    <p:sldId id="900" r:id="rId32"/>
    <p:sldId id="901" r:id="rId33"/>
    <p:sldId id="887" r:id="rId34"/>
    <p:sldId id="888"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47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28509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746119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79429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629823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802.18-22/0090r2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6-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76-01-0000-july-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91&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1/dcn/22/11-22-1398-04-0uhr-rr-tag-mmwave-spectrum-survey.pptx"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1-0000-proposed-response-to-ofcom.odt"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ae5c1e5a-6074-492a-9cd7-16b5ddc1586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1-0000-proposed-response-to-ofcom.odt"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news-events/events/2022/09/september-2022-open-commission-meeting"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ocs.fcc.gov/public/attachments/DOC-387121A1.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kanpou.npb.go.jp/20220902/20220902g00190/20220902g001900000f.html" TargetMode="External"/><Relationship Id="rId4" Type="http://schemas.openxmlformats.org/officeDocument/2006/relationships/hyperlink" Target="https://www.acma.gov.au/publications/2022-09/plan/five-year-spectrum-outlook-2022-27"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6-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September </a:t>
            </a:r>
            <a:r>
              <a:rPr lang="en-US" smtClean="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11–16 September 2022</a:t>
            </a:r>
            <a:endParaRPr lang="en-GB" sz="2000" b="0" dirty="0"/>
          </a:p>
        </p:txBody>
      </p:sp>
      <p:sp>
        <p:nvSpPr>
          <p:cNvPr id="3076"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56638662"/>
              </p:ext>
            </p:extLst>
          </p:nvPr>
        </p:nvGraphicFramePr>
        <p:xfrm>
          <a:off x="2971801" y="4191000"/>
          <a:ext cx="9144000" cy="5181600"/>
        </p:xfrm>
        <a:graphic>
          <a:graphicData uri="http://schemas.openxmlformats.org/presentationml/2006/ole">
            <mc:AlternateContent xmlns:mc="http://schemas.openxmlformats.org/markup-compatibility/2006">
              <mc:Choice xmlns:v="urn:schemas-microsoft-com:vml" Requires="v">
                <p:oleObj spid="_x0000_s2798" name="Document" r:id="rId5" imgW="8284803" imgH="4485542" progId="Word.Document.8">
                  <p:embed/>
                </p:oleObj>
              </mc:Choice>
              <mc:Fallback>
                <p:oleObj name="Document" r:id="rId5" imgW="8284803" imgH="4485542" progId="Word.Document.8">
                  <p:embed/>
                  <p:pic>
                    <p:nvPicPr>
                      <p:cNvPr id="0" name=""/>
                      <p:cNvPicPr>
                        <a:picLocks noChangeAspect="1" noChangeArrowheads="1"/>
                      </p:cNvPicPr>
                      <p:nvPr/>
                    </p:nvPicPr>
                    <p:blipFill>
                      <a:blip r:embed="rId6"/>
                      <a:srcRect/>
                      <a:stretch>
                        <a:fillRect/>
                      </a:stretch>
                    </p:blipFill>
                    <p:spPr bwMode="auto">
                      <a:xfrm>
                        <a:off x="2971801"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Waikoloa 3, Hilton Waikoloa Village</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18-16/0038r26</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80498061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15 SPE</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16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(Waikoloa 3)</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13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July plenary</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and Motion:  Report from the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smtClean="0">
                <a:solidFill>
                  <a:srgbClr val="00B050"/>
                </a:solidFill>
                <a:cs typeface="Arial"/>
              </a:rPr>
              <a:t>ad-hoc</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Response to UK </a:t>
            </a:r>
            <a:r>
              <a:rPr lang="en-US" sz="1800" i="1" spc="-5" dirty="0" err="1">
                <a:solidFill>
                  <a:srgbClr val="00B050"/>
                </a:solidFill>
                <a:cs typeface="Arial"/>
              </a:rPr>
              <a:t>Ofcom’s</a:t>
            </a:r>
            <a:r>
              <a:rPr lang="en-US" sz="1800" i="1" spc="-5" dirty="0">
                <a:solidFill>
                  <a:srgbClr val="00B050"/>
                </a:solidFill>
                <a:cs typeface="Arial"/>
              </a:rPr>
              <a:t> </a:t>
            </a:r>
            <a:r>
              <a:rPr lang="en-US" sz="1800" i="1" spc="-5" dirty="0" smtClean="0">
                <a:solidFill>
                  <a:srgbClr val="00B050"/>
                </a:solidFill>
                <a:cs typeface="Arial"/>
              </a:rPr>
              <a:t>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15 September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18-22/0091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Report from the </a:t>
            </a:r>
            <a:r>
              <a:rPr lang="en-US" sz="2800" dirty="0" err="1" smtClean="0">
                <a:solidFill>
                  <a:srgbClr val="0070C0"/>
                </a:solidFill>
              </a:rPr>
              <a:t>mmWave</a:t>
            </a:r>
            <a:r>
              <a:rPr lang="en-US" sz="2800" dirty="0" smtClean="0">
                <a:solidFill>
                  <a:srgbClr val="0070C0"/>
                </a:solidFill>
              </a:rPr>
              <a:t>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latin typeface="+mj-lt"/>
                <a:cs typeface="Arial"/>
              </a:rPr>
              <a:t>P</a:t>
            </a:r>
            <a:r>
              <a:rPr lang="en-US" sz="1800" kern="0" spc="-5" dirty="0" smtClean="0">
                <a:latin typeface="+mj-lt"/>
                <a:cs typeface="Arial"/>
              </a:rPr>
              <a:t>resented by Rich Kennedy (</a:t>
            </a:r>
            <a:r>
              <a:rPr lang="en-US" sz="1800" kern="0" spc="-5" dirty="0" err="1" smtClean="0">
                <a:latin typeface="+mj-lt"/>
                <a:cs typeface="Arial"/>
              </a:rPr>
              <a:t>mmWave</a:t>
            </a:r>
            <a:r>
              <a:rPr lang="en-US" sz="1800" kern="0" spc="-5" dirty="0" smtClean="0">
                <a:latin typeface="+mj-lt"/>
                <a:cs typeface="Arial"/>
              </a:rPr>
              <a:t> ad-hoc chair)</a:t>
            </a:r>
          </a:p>
          <a:p>
            <a:pPr marL="230188" marR="117475" indent="-230188" algn="just">
              <a:buFont typeface="Times New Roman" pitchFamily="16" charset="0"/>
              <a:buChar char="•"/>
              <a:tabLst>
                <a:tab pos="230188" algn="l"/>
              </a:tabLst>
            </a:pPr>
            <a:endParaRPr lang="en-US" sz="1800" kern="0" spc="-5" dirty="0">
              <a:latin typeface="+mj-lt"/>
              <a:cs typeface="Arial"/>
            </a:endParaRPr>
          </a:p>
          <a:p>
            <a:pPr marL="230188" marR="117475" indent="-230188" algn="just">
              <a:buFont typeface="Times New Roman" pitchFamily="16" charset="0"/>
              <a:buChar char="•"/>
              <a:tabLst>
                <a:tab pos="230188" algn="l"/>
              </a:tabLst>
            </a:pPr>
            <a:r>
              <a:rPr lang="en-US" sz="1800" kern="0" spc="-5" dirty="0">
                <a:latin typeface="+mj-lt"/>
                <a:cs typeface="Arial"/>
              </a:rPr>
              <a:t>Motion </a:t>
            </a:r>
            <a:r>
              <a:rPr lang="en-US" sz="1800" kern="0" spc="-5" dirty="0" smtClean="0">
                <a:latin typeface="+mj-lt"/>
                <a:cs typeface="Arial"/>
              </a:rPr>
              <a:t>#3 (External</a:t>
            </a:r>
            <a:r>
              <a:rPr lang="en-US" sz="1800" kern="0" spc="-5" dirty="0">
                <a:latin typeface="+mj-lt"/>
                <a:cs typeface="Arial"/>
              </a:rPr>
              <a:t>): </a:t>
            </a:r>
            <a:r>
              <a:rPr lang="en-US" sz="1800" spc="-5" dirty="0">
                <a:cs typeface="Arial"/>
              </a:rPr>
              <a:t>Move to approve </a:t>
            </a:r>
            <a:r>
              <a:rPr lang="en-US" sz="1800" spc="-5" dirty="0" smtClean="0">
                <a:cs typeface="Arial"/>
              </a:rPr>
              <a:t>forwarding the document </a:t>
            </a:r>
            <a:r>
              <a:rPr lang="en-US" sz="1800" spc="-5" dirty="0" smtClean="0">
                <a:solidFill>
                  <a:srgbClr val="0070C0"/>
                </a:solidFill>
                <a:cs typeface="Arial"/>
                <a:hlinkClick r:id="rId4"/>
              </a:rPr>
              <a:t>11-22/1398r4</a:t>
            </a:r>
            <a:r>
              <a:rPr lang="en-US" sz="1800" spc="-5" dirty="0" smtClean="0">
                <a:solidFill>
                  <a:schemeClr val="tx1"/>
                </a:solidFill>
                <a:cs typeface="Arial"/>
              </a:rPr>
              <a:t> to the IEEE 802.11 Ultra High Reliability Study Group for presentation and discussion. </a:t>
            </a:r>
            <a:endParaRPr lang="en-US" sz="1800" kern="0" spc="-5" dirty="0">
              <a:solidFill>
                <a:schemeClr val="tx1"/>
              </a:solidFill>
              <a:latin typeface="+mj-lt"/>
              <a:cs typeface="Arial"/>
            </a:endParaRPr>
          </a:p>
          <a:p>
            <a:pPr marL="630238" marR="117475" lvl="1" indent="-230188" algn="just">
              <a:spcBef>
                <a:spcPts val="1200"/>
              </a:spcBef>
              <a:buChar char="•"/>
              <a:tabLst>
                <a:tab pos="230188" algn="l"/>
              </a:tabLst>
            </a:pPr>
            <a:r>
              <a:rPr lang="en-US" sz="1600" spc="-5" dirty="0">
                <a:cs typeface="Arial"/>
              </a:rPr>
              <a:t>Moved</a:t>
            </a:r>
            <a:r>
              <a:rPr lang="en-US" sz="1600" spc="-5" dirty="0" smtClean="0">
                <a:cs typeface="Arial"/>
              </a:rPr>
              <a:t>:</a:t>
            </a:r>
          </a:p>
          <a:p>
            <a:pPr marL="630238" marR="117475" lvl="1" indent="-230188" algn="just">
              <a:buChar char="•"/>
              <a:tabLst>
                <a:tab pos="230188" algn="l"/>
              </a:tabLst>
            </a:pPr>
            <a:r>
              <a:rPr lang="en-US" sz="1600" spc="-5" dirty="0" smtClean="0">
                <a:cs typeface="Arial"/>
              </a:rPr>
              <a:t>Seconded:</a:t>
            </a:r>
          </a:p>
          <a:p>
            <a:pPr marL="630238" marR="117475" lvl="1" indent="-230188" algn="just">
              <a:buChar char="•"/>
              <a:tabLst>
                <a:tab pos="230188" algn="l"/>
              </a:tabLst>
            </a:pPr>
            <a:r>
              <a:rPr lang="en-US" sz="1600" spc="-5" dirty="0" smtClean="0">
                <a:cs typeface="Arial"/>
              </a:rPr>
              <a:t>Discussion:</a:t>
            </a:r>
          </a:p>
          <a:p>
            <a:pPr marL="630238" marR="117475" lvl="1" indent="-230188" algn="just">
              <a:buChar char="•"/>
              <a:tabLst>
                <a:tab pos="230188" algn="l"/>
              </a:tabLst>
            </a:pPr>
            <a:r>
              <a:rPr lang="en-US" sz="1600" spc="-5" dirty="0">
                <a:cs typeface="Arial"/>
              </a:rPr>
              <a:t>Attendees</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Vote</a:t>
            </a:r>
            <a:r>
              <a:rPr lang="en-US" sz="1600" spc="-5" dirty="0" smtClean="0">
                <a:cs typeface="Arial"/>
              </a:rPr>
              <a:t>:  </a:t>
            </a:r>
          </a:p>
          <a:p>
            <a:pPr marL="630238" marR="117475" lvl="1" indent="-230188" algn="just">
              <a:buChar char="•"/>
              <a:tabLst>
                <a:tab pos="230188" algn="l"/>
              </a:tabLst>
            </a:pPr>
            <a:r>
              <a:rPr lang="en-US" sz="1600" spc="-5" dirty="0" smtClean="0">
                <a:cs typeface="Arial"/>
              </a:rPr>
              <a:t>Remarks:  Straw poll results conducted on the 7 September 2022 ad-hoc call:  7 Yes, 0 No, 2 Abstain, 1 Do not vote</a:t>
            </a: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765094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a:t>
            </a:r>
            <a:r>
              <a:rPr lang="en-US" sz="2800" dirty="0" smtClean="0">
                <a:solidFill>
                  <a:srgbClr val="0070C0"/>
                </a:solidFill>
              </a:rPr>
              <a:t>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793960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15 September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Hawaii Time, 15 September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22-16/0038r26</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September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11 September 2022 to 16 September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://web.cvent.com/event/ae5c1e5a-6074-492a-9cd7-16b5ddc15864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15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UK </a:t>
            </a:r>
            <a:r>
              <a:rPr lang="en-US" sz="1800" i="1" spc="-5" dirty="0" err="1" smtClean="0">
                <a:solidFill>
                  <a:srgbClr val="00B050"/>
                </a:solidFill>
                <a:cs typeface="Arial"/>
              </a:rPr>
              <a:t>Ofcom’s</a:t>
            </a:r>
            <a:r>
              <a:rPr lang="en-US" sz="1800" i="1" spc="-5" dirty="0" smtClean="0">
                <a:solidFill>
                  <a:srgbClr val="00B050"/>
                </a:solidFill>
                <a:cs typeface="Arial"/>
              </a:rPr>
              <a:t> 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2022 November Plenary </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a:solidFill>
                  <a:srgbClr val="3333CC"/>
                </a:solidFill>
                <a:cs typeface="Arial"/>
                <a:hlinkClick r:id="rId4"/>
              </a:rPr>
              <a:t>18-22/0114r1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1457267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rPr>
              <a:t>18-22/0114r1 </a:t>
            </a:r>
            <a:r>
              <a:rPr lang="en-US" sz="1800" spc="-5" dirty="0" smtClean="0">
                <a:solidFill>
                  <a:srgbClr val="3333CC"/>
                </a:solidFill>
                <a:latin typeface="+mj-lt"/>
                <a:cs typeface="Arial"/>
              </a:rPr>
              <a:t>[Placeholder]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UK </a:t>
            </a:r>
            <a:r>
              <a:rPr lang="en-US" sz="1800" spc="-5" dirty="0" err="1" smtClean="0">
                <a:latin typeface="+mj-lt"/>
                <a:cs typeface="Arial"/>
              </a:rPr>
              <a:t>Ofcom’s</a:t>
            </a:r>
            <a:r>
              <a:rPr lang="en-US" sz="1800" spc="-5" dirty="0" smtClean="0">
                <a:latin typeface="+mj-lt"/>
                <a:cs typeface="Arial"/>
              </a:rPr>
              <a:t> </a:t>
            </a: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4380249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3"/>
              </a:rPr>
              <a:t>scheduled</a:t>
            </a:r>
            <a:r>
              <a:rPr lang="en-US" sz="1600" dirty="0" smtClean="0"/>
              <a:t> at 10:30am ET on 29 September </a:t>
            </a:r>
            <a:r>
              <a:rPr lang="en-US" sz="1600" dirty="0" smtClean="0"/>
              <a:t>2022.</a:t>
            </a:r>
          </a:p>
          <a:p>
            <a:pPr marL="1030288" marR="117475" lvl="2" indent="-230188" algn="just">
              <a:buClrTx/>
              <a:buFont typeface="Times New Roman" pitchFamily="16" charset="0"/>
              <a:buChar char="•"/>
              <a:tabLst>
                <a:tab pos="230188" algn="l"/>
              </a:tabLst>
            </a:pPr>
            <a:r>
              <a:rPr lang="en-US" sz="1600" dirty="0" smtClean="0"/>
              <a:t>On </a:t>
            </a:r>
            <a:r>
              <a:rPr lang="en-US" sz="1600" dirty="0"/>
              <a:t>12 September 2022, FCC signed an </a:t>
            </a:r>
            <a:r>
              <a:rPr lang="en-US" sz="1600" dirty="0">
                <a:hlinkClick r:id="rId4"/>
              </a:rPr>
              <a:t>updated MoU</a:t>
            </a:r>
            <a:r>
              <a:rPr lang="en-US" sz="1600" dirty="0"/>
              <a:t> with Body of European Regulators for Electronic </a:t>
            </a:r>
            <a:r>
              <a:rPr lang="en-US" sz="1600" dirty="0" smtClean="0"/>
              <a:t>Communications (BEREC</a:t>
            </a:r>
            <a:r>
              <a:rPr lang="en-US" sz="1600" dirty="0"/>
              <a:t>) </a:t>
            </a:r>
            <a:r>
              <a:rPr lang="en-US" sz="1600" dirty="0" smtClean="0"/>
              <a:t>that “</a:t>
            </a:r>
            <a:r>
              <a:rPr lang="en-US" sz="1600" b="0" dirty="0"/>
              <a:t>expands their current partnership, with a new focus on </a:t>
            </a:r>
            <a:r>
              <a:rPr lang="en-US" sz="1600" b="0" dirty="0" smtClean="0"/>
              <a:t>combatting unwanted </a:t>
            </a:r>
            <a:r>
              <a:rPr lang="en-US" sz="1600" b="0" dirty="0" err="1" smtClean="0"/>
              <a:t>robocalls</a:t>
            </a:r>
            <a:r>
              <a:rPr lang="en-US" sz="1600" b="0" dirty="0" smtClean="0"/>
              <a:t> </a:t>
            </a:r>
            <a:r>
              <a:rPr lang="en-US" sz="1600" b="0" dirty="0"/>
              <a:t>and the promotion of 5G, 6G and </a:t>
            </a:r>
            <a:r>
              <a:rPr lang="en-US" sz="1600" b="0" dirty="0" smtClean="0"/>
              <a:t>beyond”</a:t>
            </a:r>
            <a:endParaRPr lang="en-US" sz="1600" dirty="0" smtClean="0"/>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smtClean="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30th Meeting of APT Wireless Group (AWG-30</a:t>
            </a:r>
            <a:r>
              <a:rPr lang="en-US" sz="1400" dirty="0" smtClean="0"/>
              <a:t>) is </a:t>
            </a:r>
            <a:r>
              <a:rPr lang="en-US" sz="1400" dirty="0" smtClean="0">
                <a:hlinkClick r:id="rId3"/>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Australia ACMA</a:t>
            </a:r>
          </a:p>
          <a:p>
            <a:pPr marL="1487488" marR="117475" lvl="3" indent="-230188" algn="just">
              <a:buClrTx/>
              <a:buFont typeface="Times New Roman" pitchFamily="16" charset="0"/>
              <a:buChar char="•"/>
              <a:tabLst>
                <a:tab pos="230188" algn="l"/>
              </a:tabLst>
            </a:pPr>
            <a:r>
              <a:rPr lang="en-US" sz="1400" dirty="0" smtClean="0">
                <a:solidFill>
                  <a:schemeClr val="tx1"/>
                </a:solidFill>
                <a:hlinkClick r:id="rId4"/>
              </a:rPr>
              <a:t>Outcome</a:t>
            </a:r>
            <a:r>
              <a:rPr lang="en-US" sz="1400" dirty="0" smtClean="0">
                <a:solidFill>
                  <a:schemeClr val="tx1"/>
                </a:solidFill>
              </a:rPr>
              <a:t> of the 5-year spectrum outlook published following the consultation in the early of this year.</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On 2 September 2022, the </a:t>
            </a:r>
            <a:r>
              <a:rPr lang="en-US" sz="1400" dirty="0" smtClean="0">
                <a:hlinkClick r:id="rId5"/>
              </a:rPr>
              <a:t>regulation</a:t>
            </a:r>
            <a:r>
              <a:rPr lang="en-US" sz="1400" dirty="0" smtClean="0"/>
              <a:t> to </a:t>
            </a:r>
            <a:r>
              <a:rPr lang="en-US" sz="1400" dirty="0"/>
              <a:t>enable LPI and VLP </a:t>
            </a:r>
            <a:r>
              <a:rPr lang="en-US" sz="1400" dirty="0" smtClean="0"/>
              <a:t>in the 5925~6425 MHz frequency band became effective.</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 16 September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US$600.00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16 September 2022</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Rich Kennedy (Unlicensed Spectrum Advocates</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02174844"/>
              </p:ext>
            </p:extLst>
          </p:nvPr>
        </p:nvGraphicFramePr>
        <p:xfrm>
          <a:off x="1018592" y="1705690"/>
          <a:ext cx="10339434" cy="27025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22 September 2022 to 10 November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November plenary</a:t>
                      </a:r>
                      <a:endParaRPr lang="en-US" sz="1500" dirty="0"/>
                    </a:p>
                  </a:txBody>
                  <a:tcPr/>
                </a:tc>
                <a:tc>
                  <a:txBody>
                    <a:bodyPr/>
                    <a:lstStyle/>
                    <a:p>
                      <a:r>
                        <a:rPr lang="en-US" sz="1500" dirty="0" smtClean="0"/>
                        <a:t>Tuesday AM2 on 15 November 2022, </a:t>
                      </a:r>
                    </a:p>
                    <a:p>
                      <a:r>
                        <a:rPr lang="en-US" sz="1500" dirty="0" smtClean="0"/>
                        <a:t>Thursday AM1 on 17 November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24 November 2022 to 12 January 2023</a:t>
                      </a:r>
                      <a:endParaRPr lang="en-US" sz="1500" dirty="0"/>
                    </a:p>
                  </a:txBody>
                  <a:tcPr/>
                </a:tc>
                <a:tc>
                  <a:txBody>
                    <a:bodyPr/>
                    <a:lstStyle/>
                    <a:p>
                      <a:pPr marL="0" marR="0">
                        <a:spcBef>
                          <a:spcPts val="0"/>
                        </a:spcBef>
                        <a:spcAft>
                          <a:spcPts val="0"/>
                        </a:spcAft>
                      </a:pPr>
                      <a:r>
                        <a:rPr lang="en-US" sz="1500" b="0" dirty="0" smtClean="0"/>
                        <a:t>To be provided</a:t>
                      </a:r>
                      <a:endParaRPr lang="en-US" sz="1500" dirty="0">
                        <a:effectLst/>
                        <a:ea typeface="Times New Roman" panose="02020603050405020304" pitchFamily="18" charset="0"/>
                        <a:cs typeface="Times New Roman" panose="02020603050405020304" pitchFamily="18" charset="0"/>
                      </a:endParaRPr>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97725893"/>
              </p:ext>
            </p:extLst>
          </p:nvPr>
        </p:nvGraphicFramePr>
        <p:xfrm>
          <a:off x="1018592" y="1705690"/>
          <a:ext cx="10339434" cy="36169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19 September 2022 to 7 November 2022</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2022 to 9 November 2022</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67515</TotalTime>
  <Words>2743</Words>
  <Application>Microsoft Office PowerPoint</Application>
  <PresentationFormat>Widescreen</PresentationFormat>
  <Paragraphs>556</Paragraphs>
  <Slides>34</Slides>
  <Notes>31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3" baseType="lpstr">
      <vt:lpstr>Arial Unicode MS</vt:lpstr>
      <vt:lpstr>Monotype Sorts</vt:lpstr>
      <vt:lpstr>MS Gothic</vt:lpstr>
      <vt:lpstr>MS PGothic</vt:lpstr>
      <vt:lpstr>Arial</vt:lpstr>
      <vt:lpstr>Calibri</vt:lpstr>
      <vt:lpstr>Times New Roman</vt:lpstr>
      <vt:lpstr>Office Theme</vt:lpstr>
      <vt:lpstr>Document</vt:lpstr>
      <vt:lpstr>IEEE 802.18 RR-TAG 2022 September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13 September 2022, Agenda</vt:lpstr>
      <vt:lpstr>Administrative motions</vt:lpstr>
      <vt:lpstr>Progress since the 2022 July plenary</vt:lpstr>
      <vt:lpstr>Report from the mmWave ad-hoc</vt:lpstr>
      <vt:lpstr>Status of ongoing consultations</vt:lpstr>
      <vt:lpstr>UK Ofcom’s consultation</vt:lpstr>
      <vt:lpstr>Any other business</vt:lpstr>
      <vt:lpstr>Recess until Thursday AM1, 15 September 2022</vt:lpstr>
      <vt:lpstr>Thursday AM1, 15 September 2022 Agenda</vt:lpstr>
      <vt:lpstr>Administrative motion</vt:lpstr>
      <vt:lpstr>UK Ofcom’s consultation (1)</vt:lpstr>
      <vt:lpstr>UK Ofcom’s consultation (2)</vt:lpstr>
      <vt:lpstr>Follow-up on the IEEE SA policy statement</vt:lpstr>
      <vt:lpstr>General discussion items (1)</vt:lpstr>
      <vt:lpstr>General discussion items (2)</vt:lpstr>
      <vt:lpstr>General discussion items (3)</vt:lpstr>
      <vt:lpstr>General discussion items (4)</vt:lpstr>
      <vt:lpstr>Meeting and hotel reservation for the 2022 November plenary (1)</vt:lpstr>
      <vt:lpstr>Meeting and hotel reservation for the 2022 November plenary (2)</vt:lpstr>
      <vt:lpstr>Future RR-TAG meetings and Webex meeting invite (1)</vt:lpstr>
      <vt:lpstr>Future ad-hoc meetings and Webex meeting invite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18-22/0090r2</dc:title>
  <dc:creator>Edward Au</dc:creator>
  <cp:keywords>2022 September wireless interim</cp:keywords>
  <cp:lastModifiedBy>Edward Au</cp:lastModifiedBy>
  <cp:revision>4616</cp:revision>
  <cp:lastPrinted>1601-01-01T00:00:00Z</cp:lastPrinted>
  <dcterms:created xsi:type="dcterms:W3CDTF">2016-03-03T14:54:45Z</dcterms:created>
  <dcterms:modified xsi:type="dcterms:W3CDTF">2022-09-13T18:59:12Z</dcterms:modified>
  <cp:category>IEEE 802.18 RR-TAG agenda</cp:category>
</cp:coreProperties>
</file>