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856" r:id="rId18"/>
    <p:sldId id="864" r:id="rId19"/>
    <p:sldId id="879" r:id="rId20"/>
    <p:sldId id="880" r:id="rId21"/>
    <p:sldId id="938" r:id="rId22"/>
    <p:sldId id="939" r:id="rId23"/>
    <p:sldId id="940" r:id="rId24"/>
    <p:sldId id="934" r:id="rId25"/>
    <p:sldId id="935" r:id="rId26"/>
    <p:sldId id="936" r:id="rId27"/>
    <p:sldId id="937" r:id="rId28"/>
    <p:sldId id="941" r:id="rId29"/>
    <p:sldId id="942" r:id="rId30"/>
    <p:sldId id="900" r:id="rId31"/>
    <p:sldId id="901" r:id="rId32"/>
    <p:sldId id="887" r:id="rId33"/>
    <p:sldId id="888"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4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nkom.no/aktuelt/horing-av-forslag-til-endringer-i-fribruksforskriften-2022"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hyperlink" Target="https://www.apt.int/sites/default/files/2022/04/CALENDAR_OF_APT_ACTIVITIES_FOR_THE_YEAR_2022-v1.6b.pdf"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kanpou.npb.go.jp/20220902/20220902g00190/20220902g001900000f.html" TargetMode="External"/><Relationship Id="rId4" Type="http://schemas.openxmlformats.org/officeDocument/2006/relationships/hyperlink" Target="https://www.acma.gov.au/publications/2022-09/plan/five-year-spectrum-outlook-2022-27"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791"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endParaRPr lang="en-US" sz="1400" spc="-5" dirty="0" smtClean="0">
              <a:latin typeface="+mj-lt"/>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a:t>
            </a:r>
            <a:r>
              <a:rPr lang="en-US" sz="1800" spc="-5" dirty="0" smtClean="0">
                <a:latin typeface="+mj-lt"/>
                <a:cs typeface="Arial"/>
              </a:rPr>
              <a:t>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a:t>
            </a:r>
            <a:r>
              <a:rPr lang="en-US" sz="1800" spc="-5" dirty="0" smtClean="0">
                <a:latin typeface="+mj-lt"/>
                <a:cs typeface="Arial"/>
              </a:rPr>
              <a:t>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a:latin typeface="+mj-lt"/>
              <a:cs typeface="Arial"/>
            </a:endParaRPr>
          </a:p>
          <a:p>
            <a:pPr marL="230188" marR="117475" indent="-230188" algn="just">
              <a:buFont typeface="Times New Roman" pitchFamily="16" charset="0"/>
              <a:buChar char="•"/>
              <a:tabLst>
                <a:tab pos="230188" algn="l"/>
              </a:tabLst>
            </a:pPr>
            <a:r>
              <a:rPr lang="en-US" sz="1800" kern="0" spc="-5" dirty="0">
                <a:latin typeface="+mj-lt"/>
                <a:cs typeface="Arial"/>
              </a:rPr>
              <a:t>Motion </a:t>
            </a:r>
            <a:r>
              <a:rPr lang="en-US" sz="1800" kern="0" spc="-5" dirty="0" smtClean="0">
                <a:latin typeface="+mj-lt"/>
                <a:cs typeface="Arial"/>
              </a:rPr>
              <a:t>#3 </a:t>
            </a:r>
            <a:r>
              <a:rPr lang="en-US" sz="1800" kern="0" spc="-5" dirty="0" smtClean="0">
                <a:latin typeface="+mj-lt"/>
                <a:cs typeface="Arial"/>
              </a:rPr>
              <a:t>(External</a:t>
            </a:r>
            <a:r>
              <a:rPr lang="en-US" sz="1800" kern="0" spc="-5" dirty="0">
                <a:latin typeface="+mj-lt"/>
                <a:cs typeface="Arial"/>
              </a:rPr>
              <a:t>): </a:t>
            </a:r>
            <a:r>
              <a:rPr lang="en-US" sz="1800" spc="-5" dirty="0">
                <a:cs typeface="Arial"/>
              </a:rPr>
              <a:t>Move to approve </a:t>
            </a:r>
            <a:r>
              <a:rPr lang="en-US" sz="1800" spc="-5" dirty="0" smtClean="0">
                <a:cs typeface="Arial"/>
              </a:rPr>
              <a:t>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a:solidFill>
                <a:schemeClr val="tx1"/>
              </a:solidFill>
              <a:latin typeface="+mj-lt"/>
              <a:cs typeface="Arial"/>
            </a:endParaRPr>
          </a:p>
          <a:p>
            <a:pPr marL="630238" marR="117475" lvl="1" indent="-230188" algn="just">
              <a:spcBef>
                <a:spcPts val="1200"/>
              </a:spcBef>
              <a:buChar char="•"/>
              <a:tabLst>
                <a:tab pos="230188" algn="l"/>
              </a:tabLst>
            </a:pPr>
            <a:r>
              <a:rPr lang="en-US" sz="1600" spc="-5" dirty="0">
                <a:cs typeface="Arial"/>
              </a:rPr>
              <a:t>Moved</a:t>
            </a:r>
            <a:r>
              <a:rPr lang="en-US" sz="1600" spc="-5" dirty="0" smtClean="0">
                <a:cs typeface="Arial"/>
              </a:rPr>
              <a:t>:</a:t>
            </a:r>
          </a:p>
          <a:p>
            <a:pPr marL="630238" marR="117475" lvl="1" indent="-230188" algn="just">
              <a:buChar char="•"/>
              <a:tabLst>
                <a:tab pos="230188" algn="l"/>
              </a:tabLst>
            </a:pPr>
            <a:r>
              <a:rPr lang="en-US" sz="1600" spc="-5" dirty="0" smtClean="0">
                <a:cs typeface="Arial"/>
              </a:rPr>
              <a:t>Seconded:</a:t>
            </a:r>
          </a:p>
          <a:p>
            <a:pPr marL="630238" marR="117475" lvl="1" indent="-230188" algn="just">
              <a:buChar char="•"/>
              <a:tabLst>
                <a:tab pos="230188" algn="l"/>
              </a:tabLst>
            </a:pPr>
            <a:r>
              <a:rPr lang="en-US" sz="1600" spc="-5" dirty="0" smtClean="0">
                <a:cs typeface="Arial"/>
              </a:rPr>
              <a:t>Discussion:</a:t>
            </a:r>
          </a:p>
          <a:p>
            <a:pPr marL="630238" marR="117475" lvl="1" indent="-230188" algn="just">
              <a:buChar char="•"/>
              <a:tabLst>
                <a:tab pos="230188" algn="l"/>
              </a:tabLst>
            </a:pPr>
            <a:r>
              <a:rPr lang="en-US" sz="1600" spc="-5" dirty="0">
                <a:cs typeface="Arial"/>
              </a:rPr>
              <a:t>Attendees</a:t>
            </a:r>
            <a:r>
              <a:rPr lang="en-US" sz="1600" spc="-5" dirty="0" smtClean="0">
                <a:cs typeface="Arial"/>
              </a:rPr>
              <a:t>:</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p>
          <a:p>
            <a:pPr marL="630238" marR="117475" lvl="1" indent="-230188" algn="just">
              <a:buChar char="•"/>
              <a:tabLst>
                <a:tab pos="230188" algn="l"/>
              </a:tabLst>
            </a:pPr>
            <a:r>
              <a:rPr lang="en-US" sz="1600" spc="-5" dirty="0" smtClean="0">
                <a:cs typeface="Arial"/>
              </a:rPr>
              <a:t>Remarks:  Straw poll results conducted on the 7 September 2022 ad-hoc call:  7 Yes, 0 No, 2 Abstain, 1 Do not vote</a:t>
            </a: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6"/>
              </a:rPr>
              <a:t>Hearing on </a:t>
            </a:r>
            <a:r>
              <a:rPr lang="en-US" sz="1400" dirty="0" smtClean="0">
                <a:hlinkClick r:id="rId6"/>
              </a:rPr>
              <a:t>proposals </a:t>
            </a:r>
            <a:r>
              <a:rPr lang="en-US" sz="1400" dirty="0">
                <a:hlinkClick r:id="rId6"/>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a:t>
            </a:r>
            <a:r>
              <a:rPr lang="en-US" sz="1800" spc="-5" dirty="0" smtClean="0">
                <a:latin typeface="+mj-lt"/>
                <a:cs typeface="Arial"/>
              </a:rPr>
              <a:t>w-up on the IEEE SA policy statement</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smtClean="0">
                <a:cs typeface="Arial"/>
              </a:rPr>
              <a:t>Reminder</a:t>
            </a:r>
            <a:r>
              <a:rPr lang="en-US" sz="1800" spc="-5" dirty="0">
                <a:cs typeface="Arial"/>
              </a:rPr>
              <a:t>:  Meeting and hotel reservation for the 2022 November </a:t>
            </a:r>
            <a:r>
              <a:rPr lang="en-US" sz="1800" spc="-5">
                <a:cs typeface="Arial"/>
              </a:rPr>
              <a:t>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a:t>
            </a:r>
            <a:r>
              <a:rPr lang="en-US" sz="1800" spc="-5" dirty="0" smtClean="0">
                <a:latin typeface="+mj-lt"/>
                <a:cs typeface="Arial"/>
              </a:rPr>
              <a:t>(Internal):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a:t>
            </a:r>
            <a:r>
              <a:rPr lang="en-US" sz="2800" dirty="0" smtClean="0">
                <a:solidFill>
                  <a:srgbClr val="0070C0"/>
                </a:solidFill>
              </a:rPr>
              <a:t>(1)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GB" sz="1800" dirty="0" smtClean="0"/>
              <a:t>“</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a:t>
            </a:r>
            <a:r>
              <a:rPr lang="en-US" sz="1600" spc="-5" dirty="0" smtClean="0">
                <a:latin typeface="+mj-lt"/>
                <a:cs typeface="Arial"/>
              </a:rPr>
              <a:t>24 June </a:t>
            </a:r>
            <a:r>
              <a:rPr lang="en-US" sz="1600" spc="-5" dirty="0" smtClean="0">
                <a:latin typeface="+mj-lt"/>
                <a:cs typeface="Arial"/>
              </a:rPr>
              <a:t>2022</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Closing date for response:  </a:t>
            </a:r>
            <a:r>
              <a:rPr lang="en-US" sz="1600" spc="-5" dirty="0" smtClean="0">
                <a:latin typeface="+mj-lt"/>
                <a:cs typeface="Arial"/>
              </a:rPr>
              <a:t>29 </a:t>
            </a:r>
            <a:r>
              <a:rPr lang="en-US" sz="1600" spc="-5" dirty="0" smtClean="0">
                <a:latin typeface="+mj-lt"/>
                <a:cs typeface="Arial"/>
              </a:rPr>
              <a:t>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a:t>
            </a:r>
            <a:r>
              <a:rPr lang="en-US" sz="1400" spc="-5" dirty="0" smtClean="0">
                <a:solidFill>
                  <a:srgbClr val="FF0000"/>
                </a:solidFill>
                <a:latin typeface="+mj-lt"/>
                <a:cs typeface="Arial"/>
              </a:rPr>
              <a:t>15 </a:t>
            </a:r>
            <a:r>
              <a:rPr lang="en-US" sz="1400" spc="-5" dirty="0" smtClean="0">
                <a:solidFill>
                  <a:srgbClr val="FF0000"/>
                </a:solidFill>
                <a:latin typeface="+mj-lt"/>
                <a:cs typeface="Arial"/>
              </a:rPr>
              <a:t>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rPr>
              <a:t>TBD</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a:t>
            </a:r>
            <a:r>
              <a:rPr lang="en-US" sz="1800" spc="-5" dirty="0" smtClean="0">
                <a:latin typeface="+mj-lt"/>
                <a:cs typeface="Arial"/>
              </a:rPr>
              <a:t>(External):  </a:t>
            </a:r>
            <a:r>
              <a:rPr lang="en-US" sz="1800" spc="-5" dirty="0">
                <a:latin typeface="+mj-lt"/>
                <a:cs typeface="Arial"/>
              </a:rPr>
              <a:t>Move to approve document </a:t>
            </a:r>
            <a:r>
              <a:rPr lang="en-US" sz="1800" spc="-5" dirty="0" smtClean="0">
                <a:solidFill>
                  <a:srgbClr val="3333CC"/>
                </a:solidFill>
                <a:latin typeface="+mj-lt"/>
                <a:cs typeface="Arial"/>
              </a:rPr>
              <a:t>18-22/0XXXrX [Placeholder]</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r>
              <a:rPr lang="en-US" sz="1600" spc="-5" dirty="0" smtClean="0">
                <a:latin typeface="+mj-lt"/>
                <a:cs typeface="Arial"/>
              </a:rPr>
              <a: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a:t>
            </a:r>
            <a:r>
              <a:rPr lang="en-US" sz="1600" spc="-5" dirty="0" smtClean="0">
                <a:latin typeface="+mj-lt"/>
                <a:cs typeface="Arial"/>
              </a:rPr>
              <a:t>:</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a:t>
            </a:r>
            <a:r>
              <a:rPr lang="en-US" sz="2800" dirty="0" smtClean="0">
                <a:solidFill>
                  <a:srgbClr val="0070C0"/>
                </a:solidFill>
              </a:rPr>
              <a:t>consultation </a:t>
            </a:r>
            <a:r>
              <a:rPr lang="en-US" sz="2800" dirty="0" smtClean="0">
                <a:solidFill>
                  <a:srgbClr val="0070C0"/>
                </a:solidFill>
              </a:rPr>
              <a:t>(2)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a:t>
            </a:r>
            <a:r>
              <a:rPr lang="en-US" sz="1800" spc="-5" dirty="0" smtClean="0">
                <a:latin typeface="+mj-lt"/>
                <a:cs typeface="Arial"/>
              </a:rPr>
              <a:t>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2022.</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30th Meeting of APT Wireless Group (AWG-30</a:t>
            </a:r>
            <a:r>
              <a:rPr lang="en-US" sz="1400" dirty="0" smtClean="0"/>
              <a:t>) is </a:t>
            </a:r>
            <a:r>
              <a:rPr lang="en-US" sz="1400" dirty="0" smtClean="0">
                <a:hlinkClick r:id="rId3"/>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4"/>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5"/>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September 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t>
            </a:r>
            <a:r>
              <a:rPr lang="en-US" altLang="en-US" sz="1600" dirty="0" smtClean="0">
                <a:solidFill>
                  <a:schemeClr val="tx1"/>
                </a:solidFill>
                <a:latin typeface="+mj-lt"/>
                <a:cs typeface="Arial" panose="020B0604020202020204" pitchFamily="34" charset="0"/>
              </a:rPr>
              <a:t>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t>
            </a:r>
            <a:r>
              <a:rPr lang="en-US" sz="2800" dirty="0" smtClean="0">
                <a:solidFill>
                  <a:srgbClr val="0070C0"/>
                </a:solidFill>
              </a:rPr>
              <a:t>RR-TAG meetings </a:t>
            </a:r>
            <a:r>
              <a:rPr lang="en-US" sz="2800" dirty="0" smtClean="0">
                <a:solidFill>
                  <a:srgbClr val="0070C0"/>
                </a:solidFill>
              </a:rPr>
              <a:t>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r>
                        <a:rPr lang="en-US" sz="15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endParaRPr lang="en-US" sz="1500" dirty="0" smtClean="0"/>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a:t>
                      </a:r>
                      <a:r>
                        <a:rPr lang="en-US" sz="1500" dirty="0" smtClean="0"/>
                        <a:t>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endParaRPr lang="en-US" sz="1500" dirty="0" smtClean="0"/>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t>
            </a:r>
            <a:r>
              <a:rPr lang="en-US" sz="2800" dirty="0" smtClean="0">
                <a:solidFill>
                  <a:srgbClr val="0070C0"/>
                </a:solidFill>
              </a:rPr>
              <a:t>ad-hoc meetings </a:t>
            </a:r>
            <a:r>
              <a:rPr lang="en-US" sz="2800" dirty="0" smtClean="0">
                <a:solidFill>
                  <a:srgbClr val="0070C0"/>
                </a:solidFill>
              </a:rPr>
              <a:t>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endParaRPr lang="en-US" sz="1500" dirty="0" smtClean="0"/>
                    </a:p>
                  </a:txBody>
                  <a:tcPr/>
                </a:tc>
              </a:tr>
              <a:tr h="370840">
                <a:tc>
                  <a:txBody>
                    <a:bodyPr/>
                    <a:lstStyle/>
                    <a:p>
                      <a:r>
                        <a:rPr lang="en-US" sz="1500" dirty="0" err="1" smtClean="0"/>
                        <a:t>mmWave</a:t>
                      </a:r>
                      <a:r>
                        <a:rPr lang="en-US" sz="1500" baseline="0" dirty="0" smtClean="0"/>
                        <a:t> </a:t>
                      </a:r>
                      <a:r>
                        <a:rPr lang="en-US" sz="1500" baseline="0" dirty="0" smtClean="0"/>
                        <a:t>ad-hoc</a:t>
                      </a:r>
                      <a:endParaRPr lang="en-US" sz="1500" dirty="0"/>
                    </a:p>
                  </a:txBody>
                  <a:tcPr/>
                </a:tc>
                <a:tc>
                  <a:txBody>
                    <a:bodyPr/>
                    <a:lstStyle/>
                    <a:p>
                      <a:r>
                        <a:rPr lang="en-US" sz="1500" baseline="0" dirty="0" smtClean="0"/>
                        <a:t>3:00pm </a:t>
                      </a:r>
                      <a:r>
                        <a:rPr lang="en-US" sz="1500" baseline="0" dirty="0" smtClean="0"/>
                        <a:t>ET to </a:t>
                      </a:r>
                      <a:r>
                        <a:rPr lang="en-US" sz="1500" baseline="0" dirty="0" smtClean="0"/>
                        <a:t>4:00pm </a:t>
                      </a:r>
                      <a:r>
                        <a:rPr lang="en-US" sz="1500" baseline="0" dirty="0" smtClean="0"/>
                        <a:t>ET,</a:t>
                      </a:r>
                    </a:p>
                    <a:p>
                      <a:r>
                        <a:rPr lang="en-US" sz="1500" baseline="0" dirty="0" smtClean="0"/>
                        <a:t>Every </a:t>
                      </a:r>
                      <a:r>
                        <a:rPr lang="en-US" sz="1500" baseline="0" dirty="0" smtClean="0"/>
                        <a:t>Wednesdays</a:t>
                      </a:r>
                      <a:endParaRPr lang="en-US" sz="15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a:t>
                      </a:r>
                      <a:r>
                        <a:rPr lang="en-US" sz="1500" dirty="0" smtClean="0"/>
                        <a:t>September 2022 to </a:t>
                      </a:r>
                      <a:r>
                        <a:rPr lang="en-US" sz="1500" dirty="0" smtClean="0"/>
                        <a:t>9 </a:t>
                      </a:r>
                      <a:r>
                        <a:rPr lang="en-US" sz="1500" dirty="0" smtClean="0"/>
                        <a:t>November 2022</a:t>
                      </a:r>
                    </a:p>
                  </a:txBody>
                  <a:tcPr/>
                </a:tc>
                <a:tc>
                  <a:txBody>
                    <a:bodyPr/>
                    <a:lstStyle/>
                    <a:p>
                      <a:r>
                        <a:rPr lang="en-US" sz="1500" dirty="0" smtClean="0">
                          <a:hlinkClick r:id="rId5"/>
                        </a:rPr>
                        <a:t>https://ieeesa.webex.com/ieeesa/j.php?MTID=ma28b1d9d051ecdddab365d1a7ea00687</a:t>
                      </a:r>
                      <a:r>
                        <a:rPr lang="en-US" sz="1500" dirty="0" smtClean="0"/>
                        <a:t> </a:t>
                      </a:r>
                      <a:endParaRPr lang="en-US" sz="1500" dirty="0" smtClean="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67431</TotalTime>
  <Words>2599</Words>
  <Application>Microsoft Office PowerPoint</Application>
  <PresentationFormat>Widescreen</PresentationFormat>
  <Paragraphs>538</Paragraphs>
  <Slides>33</Slides>
  <Notes>30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Any other business</vt:lpstr>
      <vt:lpstr>Recess until Thursday AM1, 15 September 2022</vt:lpstr>
      <vt:lpstr>Thursday AM1, 15 September 2022 Agenda</vt:lpstr>
      <vt:lpstr>Administrative motion</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22/0090r1</dc:title>
  <dc:creator>Edward Au</dc:creator>
  <cp:keywords>2022 September wireless interim</cp:keywords>
  <cp:lastModifiedBy>Edward Au</cp:lastModifiedBy>
  <cp:revision>4609</cp:revision>
  <cp:lastPrinted>1601-01-01T00:00:00Z</cp:lastPrinted>
  <dcterms:created xsi:type="dcterms:W3CDTF">2016-03-03T14:54:45Z</dcterms:created>
  <dcterms:modified xsi:type="dcterms:W3CDTF">2022-09-12T14:56:15Z</dcterms:modified>
  <cp:category>IEEE 802.18 RR-TAG agenda</cp:category>
</cp:coreProperties>
</file>