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394" r:id="rId6"/>
    <p:sldId id="688" r:id="rId7"/>
    <p:sldId id="682" r:id="rId8"/>
    <p:sldId id="685" r:id="rId9"/>
    <p:sldId id="683" r:id="rId10"/>
    <p:sldId id="690" r:id="rId11"/>
    <p:sldId id="689" r:id="rId12"/>
    <p:sldId id="684"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2" d="100"/>
          <a:sy n="152" d="100"/>
        </p:scale>
        <p:origin x="604" y="10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 Kennedy" userId="365e0a31cecd9040" providerId="LiveId" clId="{9FD8B015-6047-4E14-94B0-699FFCE002F4}"/>
    <pc:docChg chg="modSld">
      <pc:chgData name="Rich Kennedy" userId="365e0a31cecd9040" providerId="LiveId" clId="{9FD8B015-6047-4E14-94B0-699FFCE002F4}" dt="2022-08-11T14:35:03.458" v="25" actId="20577"/>
      <pc:docMkLst>
        <pc:docMk/>
      </pc:docMkLst>
      <pc:sldChg chg="modSp mod">
        <pc:chgData name="Rich Kennedy" userId="365e0a31cecd9040" providerId="LiveId" clId="{9FD8B015-6047-4E14-94B0-699FFCE002F4}" dt="2022-08-11T14:35:03.458" v="25" actId="20577"/>
        <pc:sldMkLst>
          <pc:docMk/>
          <pc:sldMk cId="1212438772" sldId="683"/>
        </pc:sldMkLst>
        <pc:spChg chg="mod">
          <ac:chgData name="Rich Kennedy" userId="365e0a31cecd9040" providerId="LiveId" clId="{9FD8B015-6047-4E14-94B0-699FFCE002F4}" dt="2022-08-11T14:35:03.458" v="25" actId="20577"/>
          <ac:spMkLst>
            <pc:docMk/>
            <pc:sldMk cId="1212438772" sldId="683"/>
            <ac:spMk id="61442" creationId="{9A0E4AE1-1B7D-4621-BCED-4F52DEEA30C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3</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3</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045385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August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August 2022</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(Huawei Paris)</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19913" y="331014"/>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802.18-22/0089r2</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transition.fcc.gov/oet/spectrum/table/fcctable.docx" TargetMode="External"/><Relationship Id="rId1" Type="http://schemas.openxmlformats.org/officeDocument/2006/relationships/slideLayout" Target="../slideLayouts/slideLayout2.xml"/><Relationship Id="rId5" Type="http://schemas.openxmlformats.org/officeDocument/2006/relationships/hyperlink" Target="https://www.itu.int/pub/R-REG-RR" TargetMode="External"/><Relationship Id="rId4" Type="http://schemas.openxmlformats.org/officeDocument/2006/relationships/hyperlink" Target="https://efis.cept.org/view/search-general.d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a:t>IEEE 802.18 45 GHz Ad Hoc Proposal</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a:t>Date:</a:t>
            </a:r>
            <a:r>
              <a:rPr lang="en-GB" altLang="en-US" sz="2000" b="0"/>
              <a:t> 2022-08-04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916267022"/>
              </p:ext>
            </p:extLst>
          </p:nvPr>
        </p:nvGraphicFramePr>
        <p:xfrm>
          <a:off x="1889125" y="2589213"/>
          <a:ext cx="813752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889125" y="2589213"/>
                        <a:ext cx="813752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sz="2000" kern="0"/>
              <a:t>IEEE is an international organization, and as such should consider developing the Ultra High Reliability standard in a way that makes it universally available. There are </a:t>
            </a:r>
            <a:r>
              <a:rPr lang="en-US" sz="2000" kern="0" err="1"/>
              <a:t>mmWave</a:t>
            </a:r>
            <a:r>
              <a:rPr lang="en-US" sz="2000" kern="0"/>
              <a:t> bands that offer sufficient spectrum to support future throughput requirements that are or could be made available globally. The 45 GHz band (42.5 – 48 GHz) meets these requirements and should be included as part of the UHR SG and be supported by an Ad Hoc RR-TAG group.</a:t>
            </a:r>
          </a:p>
          <a:p>
            <a:endParaRPr lang="en-US" altLang="en-US" kern="0"/>
          </a:p>
          <a:p>
            <a:pPr lvl="1"/>
            <a:endParaRPr lang="en-US" altLang="en-US" kern="0"/>
          </a:p>
          <a:p>
            <a:pPr lvl="2"/>
            <a:endParaRPr lang="en-US" altLang="en-US" sz="1800" ker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3</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Executive Summary</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a:t>IEEE is an international organization</a:t>
            </a:r>
          </a:p>
          <a:p>
            <a:r>
              <a:rPr lang="en-US" altLang="en-US" sz="2000" kern="0" dirty="0"/>
              <a:t>In 2012, </a:t>
            </a:r>
            <a:r>
              <a:rPr lang="en-US" altLang="en-US" sz="2000" kern="0" dirty="0" err="1"/>
              <a:t>TGad</a:t>
            </a:r>
            <a:r>
              <a:rPr lang="en-US" altLang="en-US" sz="2000" kern="0" dirty="0"/>
              <a:t> was developing a 60 GHz standard in spectrum not available in China</a:t>
            </a:r>
          </a:p>
          <a:p>
            <a:r>
              <a:rPr lang="en-US" altLang="en-US" sz="2000" kern="0" dirty="0"/>
              <a:t>As a result, a parallel project, </a:t>
            </a:r>
            <a:r>
              <a:rPr lang="en-US" altLang="en-US" sz="2000" kern="0" dirty="0" err="1"/>
              <a:t>TGaj</a:t>
            </a:r>
            <a:r>
              <a:rPr lang="en-US" altLang="en-US" sz="2000" kern="0" dirty="0"/>
              <a:t> was required to make this standard an international standard</a:t>
            </a:r>
          </a:p>
          <a:p>
            <a:r>
              <a:rPr lang="en-US" altLang="en-US" sz="2000" kern="0" dirty="0"/>
              <a:t>The 6 GHz band is also not available in China and limited elsewhere, where the burgeoning Fiber Internet market has increasing throughput demands</a:t>
            </a:r>
          </a:p>
          <a:p>
            <a:r>
              <a:rPr lang="en-US" altLang="en-US" sz="2000" kern="0" dirty="0"/>
              <a:t>The next generation after 802.11be should do its best to provide a standard that may be used globally</a:t>
            </a:r>
          </a:p>
          <a:p>
            <a:r>
              <a:rPr lang="en-US" altLang="en-US" sz="2000" kern="0" dirty="0"/>
              <a:t>IEEE 802.11aj used spectrum in the 45 GHz band</a:t>
            </a:r>
          </a:p>
          <a:p>
            <a:r>
              <a:rPr lang="en-US" altLang="en-US" sz="2000" kern="0" dirty="0"/>
              <a:t>IEEE 802.18 should review opportunities in </a:t>
            </a:r>
            <a:r>
              <a:rPr lang="en-US" altLang="en-US" sz="2000" kern="0" dirty="0" err="1"/>
              <a:t>mmWave</a:t>
            </a:r>
            <a:r>
              <a:rPr lang="en-US" altLang="en-US" sz="2000" kern="0" dirty="0"/>
              <a:t> bands from 24 – 71 GHz, and providing the UHR SG our findings and recommendations</a:t>
            </a:r>
            <a:endParaRPr lang="en-US" altLang="en-US" kern="0" dirty="0"/>
          </a:p>
          <a:p>
            <a:endParaRPr lang="en-US" altLang="en-US" kern="0" dirty="0"/>
          </a:p>
          <a:p>
            <a:pPr lvl="1"/>
            <a:endParaRPr lang="en-US" altLang="en-US" kern="0" dirty="0"/>
          </a:p>
          <a:p>
            <a:pPr lvl="2"/>
            <a:endParaRPr lang="en-US" altLang="en-US" sz="1800" kern="0" dirty="0"/>
          </a:p>
        </p:txBody>
      </p:sp>
      <p:sp>
        <p:nvSpPr>
          <p:cNvPr id="8" name="Rectangle 4">
            <a:extLst>
              <a:ext uri="{FF2B5EF4-FFF2-40B4-BE49-F238E27FC236}">
                <a16:creationId xmlns:a16="http://schemas.microsoft.com/office/drawing/2014/main" id="{823CA25E-86DD-495F-9D00-17583498BEC0}"/>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404203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a:t>Problem Statement #1</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sz="2400"/>
              <a:t>Fiber deployment is increasing and increasing potential internet speeds</a:t>
            </a:r>
          </a:p>
          <a:p>
            <a:pPr lvl="1"/>
            <a:r>
              <a:rPr lang="en-US"/>
              <a:t>FTTR is becoming a major focus in China and elsewhere</a:t>
            </a:r>
          </a:p>
          <a:p>
            <a:r>
              <a:rPr lang="en-US" altLang="en-US"/>
              <a:t>Throughput projections will surpass 802.11be capabilities</a:t>
            </a:r>
          </a:p>
          <a:p>
            <a:pPr lvl="1"/>
            <a:r>
              <a:rPr lang="en-US" altLang="en-US"/>
              <a:t>As they pass the 100 Mbps range, </a:t>
            </a:r>
            <a:r>
              <a:rPr lang="en-US" altLang="en-US" err="1"/>
              <a:t>mmWave</a:t>
            </a:r>
            <a:r>
              <a:rPr lang="en-US" altLang="en-US"/>
              <a:t> bands begin to look more suitable</a:t>
            </a:r>
          </a:p>
          <a:p>
            <a:pPr lvl="1"/>
            <a:r>
              <a:rPr lang="en-US" altLang="en-US"/>
              <a:t>Increased use of the 6 GHz band with 320 MHz wide channels will quickly create congestion, even in 1.2GHz of spectrum; we are pushing mid-band limits</a:t>
            </a:r>
          </a:p>
          <a:p>
            <a:endParaRPr lang="en-US" altLang="en-US"/>
          </a:p>
          <a:p>
            <a:pPr lvl="1"/>
            <a:endParaRPr lang="en-US" altLang="en-US"/>
          </a:p>
          <a:p>
            <a:pPr lvl="2"/>
            <a:endParaRPr lang="en-US" altLang="en-US" b="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8" name="Rectangle 4">
            <a:extLst>
              <a:ext uri="{FF2B5EF4-FFF2-40B4-BE49-F238E27FC236}">
                <a16:creationId xmlns:a16="http://schemas.microsoft.com/office/drawing/2014/main" id="{00FE5CCE-D2C8-DFF3-706E-6C68EDA6BC7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223414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a:t>Problem Statement #2</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The recent and future 802.11 standards focus on the 6 GHz band</a:t>
            </a:r>
          </a:p>
          <a:p>
            <a:pPr lvl="1"/>
            <a:r>
              <a:rPr lang="en-US" altLang="en-US" dirty="0"/>
              <a:t>This band is limited to ~500 MHz in many regulatory domains</a:t>
            </a:r>
          </a:p>
          <a:p>
            <a:pPr lvl="1"/>
            <a:r>
              <a:rPr lang="en-US" altLang="en-US" dirty="0"/>
              <a:t>China and other countries have no spectrum available for unlicensed use in this band</a:t>
            </a:r>
          </a:p>
          <a:p>
            <a:pPr lvl="1"/>
            <a:r>
              <a:rPr lang="en-US" altLang="en-US" i="1" dirty="0"/>
              <a:t>IEEE 802.11 created the 11aj standard for operation in the 45 GHz band (CMMW) and should consider it for future 802.11 standards</a:t>
            </a:r>
          </a:p>
          <a:p>
            <a:pPr lvl="1"/>
            <a:r>
              <a:rPr lang="en-US" altLang="en-US" i="1" dirty="0"/>
              <a:t>IEEE 802.11 has created two standards that operate in 60 GHz bands</a:t>
            </a:r>
          </a:p>
          <a:p>
            <a:r>
              <a:rPr lang="en-US" altLang="en-US" dirty="0" err="1"/>
              <a:t>mmWave</a:t>
            </a:r>
            <a:r>
              <a:rPr lang="en-US" altLang="en-US" dirty="0"/>
              <a:t> band spectrum can support these requirements for years to come</a:t>
            </a:r>
          </a:p>
          <a:p>
            <a:pPr lvl="1"/>
            <a:r>
              <a:rPr lang="en-US" altLang="en-US" i="1" dirty="0"/>
              <a:t>Over 5 GHz of spectrum could be made available globally in </a:t>
            </a:r>
            <a:r>
              <a:rPr lang="en-US" altLang="en-US" i="1" dirty="0" err="1"/>
              <a:t>mmWave</a:t>
            </a:r>
            <a:r>
              <a:rPr lang="en-US" altLang="en-US" i="1" dirty="0"/>
              <a:t> bands</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sp>
        <p:nvSpPr>
          <p:cNvPr id="8" name="Rectangle 4">
            <a:extLst>
              <a:ext uri="{FF2B5EF4-FFF2-40B4-BE49-F238E27FC236}">
                <a16:creationId xmlns:a16="http://schemas.microsoft.com/office/drawing/2014/main" id="{C91F8C91-6187-6C71-FF03-729FA89B3F6D}"/>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53674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err="1"/>
              <a:t>mmWave</a:t>
            </a:r>
            <a:r>
              <a:rPr lang="en-US" altLang="en-US" dirty="0"/>
              <a:t> Bands Ad Hoc Activities</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Detailed incumbent study in 24 – 71 GHz [45 GHz and 60 </a:t>
            </a:r>
            <a:r>
              <a:rPr lang="en-US"/>
              <a:t>GHz bands]</a:t>
            </a:r>
            <a:endParaRPr lang="en-US" dirty="0"/>
          </a:p>
          <a:p>
            <a:r>
              <a:rPr lang="en-US" dirty="0"/>
              <a:t>Determine if and where regulations may need changes</a:t>
            </a:r>
          </a:p>
          <a:p>
            <a:r>
              <a:rPr lang="en-US" dirty="0"/>
              <a:t>Support UHR SG </a:t>
            </a:r>
            <a:r>
              <a:rPr lang="en-US" dirty="0" err="1"/>
              <a:t>mmWave</a:t>
            </a:r>
            <a:r>
              <a:rPr lang="en-US" dirty="0"/>
              <a:t> band discussions and provide regulatory expert opinions on best opportunities</a:t>
            </a:r>
          </a:p>
          <a:p>
            <a:endParaRPr lang="en-US" dirty="0"/>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7" name="Rectangle 4">
            <a:extLst>
              <a:ext uri="{FF2B5EF4-FFF2-40B4-BE49-F238E27FC236}">
                <a16:creationId xmlns:a16="http://schemas.microsoft.com/office/drawing/2014/main" id="{6150C324-08B1-2253-FBA2-5A50E3215497}"/>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121243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20C2D-93B0-E775-051C-18FFD77241BC}"/>
              </a:ext>
            </a:extLst>
          </p:cNvPr>
          <p:cNvSpPr>
            <a:spLocks noGrp="1"/>
          </p:cNvSpPr>
          <p:nvPr>
            <p:ph type="title"/>
          </p:nvPr>
        </p:nvSpPr>
        <p:spPr/>
        <p:txBody>
          <a:bodyPr/>
          <a:lstStyle/>
          <a:p>
            <a:r>
              <a:rPr lang="en-US" dirty="0"/>
              <a:t>Motion Options (Rich, Hassan and Joe)</a:t>
            </a:r>
          </a:p>
        </p:txBody>
      </p:sp>
      <p:sp>
        <p:nvSpPr>
          <p:cNvPr id="3" name="Content Placeholder 2">
            <a:extLst>
              <a:ext uri="{FF2B5EF4-FFF2-40B4-BE49-F238E27FC236}">
                <a16:creationId xmlns:a16="http://schemas.microsoft.com/office/drawing/2014/main" id="{B0246D11-8C50-3F73-7EE7-58687B62BE5C}"/>
              </a:ext>
            </a:extLst>
          </p:cNvPr>
          <p:cNvSpPr>
            <a:spLocks noGrp="1"/>
          </p:cNvSpPr>
          <p:nvPr>
            <p:ph idx="1"/>
          </p:nvPr>
        </p:nvSpPr>
        <p:spPr/>
        <p:txBody>
          <a:bodyPr/>
          <a:lstStyle/>
          <a:p>
            <a:r>
              <a:rPr lang="en-US" sz="1800" dirty="0"/>
              <a:t>Move to create a RR-TAG Ad Hoc committee to study </a:t>
            </a:r>
            <a:r>
              <a:rPr lang="en-US" sz="1800" dirty="0" err="1"/>
              <a:t>mmWave</a:t>
            </a:r>
            <a:r>
              <a:rPr lang="en-US" sz="1800" dirty="0"/>
              <a:t> spectrum bands between 24 and 71 GHz for opportunities to provide the IEEE 802.11 Ultra High Reliability Study Group (UHR SG) with recommendations based on global availability, projected regulatory hurdles and applicability that meets the goals of the Study Group, e.g., high reliability, coverage, and throughput.</a:t>
            </a:r>
          </a:p>
          <a:p>
            <a:endParaRPr lang="en-US" sz="1800" dirty="0"/>
          </a:p>
          <a:p>
            <a:r>
              <a:rPr lang="en-US" sz="1800" dirty="0"/>
              <a:t>Move to create a RR-TAG Ad Hoc committee to study </a:t>
            </a:r>
            <a:r>
              <a:rPr lang="en-US" sz="1800" dirty="0" err="1"/>
              <a:t>mmWave</a:t>
            </a:r>
            <a:r>
              <a:rPr lang="en-US" sz="1800" dirty="0"/>
              <a:t> spectrum bands 45 GHz and 60   GHz for opportunities to provide the IEEE 802.11 Ultra High Reliability Study Group (UHR SG) with recommendations based on global availability, current/projected regulatory status and applicability that meets the goals of the Study Group.</a:t>
            </a:r>
          </a:p>
          <a:p>
            <a:endParaRPr lang="en-US" sz="1800" b="1" dirty="0">
              <a:effectLst/>
              <a:latin typeface="Times New Roman" panose="02020603050405020304" pitchFamily="18" charset="0"/>
              <a:ea typeface="Times New Roman" panose="02020603050405020304" pitchFamily="18" charset="0"/>
            </a:endParaRPr>
          </a:p>
          <a:p>
            <a:r>
              <a:rPr lang="en-US" sz="1800" b="1" dirty="0">
                <a:effectLst/>
                <a:latin typeface="Times New Roman" panose="02020603050405020304" pitchFamily="18" charset="0"/>
                <a:ea typeface="Times New Roman" panose="02020603050405020304" pitchFamily="18" charset="0"/>
              </a:rPr>
              <a:t>Move to create a RR-TAG Ad Hoc committee to study </a:t>
            </a:r>
            <a:r>
              <a:rPr lang="en-US" sz="1800" b="1" dirty="0" err="1">
                <a:effectLst/>
                <a:latin typeface="Times New Roman" panose="02020603050405020304" pitchFamily="18" charset="0"/>
                <a:ea typeface="Times New Roman" panose="02020603050405020304" pitchFamily="18" charset="0"/>
              </a:rPr>
              <a:t>mmWave</a:t>
            </a:r>
            <a:r>
              <a:rPr lang="en-US" sz="1800" b="1" dirty="0">
                <a:effectLst/>
                <a:latin typeface="Times New Roman" panose="02020603050405020304" pitchFamily="18" charset="0"/>
                <a:ea typeface="Times New Roman" panose="02020603050405020304" pitchFamily="18" charset="0"/>
              </a:rPr>
              <a:t> spectrum bands between 24 and 71 GHz to provide insight on global availability and projected regulatory hurdles for these bands.  The resulting study should be provided to the IEEE 802.11 Ultra High Reliability Study Group (UHR SG) and other 802 WGs to increase their understanding of available </a:t>
            </a:r>
            <a:r>
              <a:rPr lang="en-US" sz="1800" b="1" dirty="0" err="1">
                <a:effectLst/>
                <a:latin typeface="Times New Roman" panose="02020603050405020304" pitchFamily="18" charset="0"/>
                <a:ea typeface="Times New Roman" panose="02020603050405020304" pitchFamily="18" charset="0"/>
              </a:rPr>
              <a:t>mmWave</a:t>
            </a:r>
            <a:r>
              <a:rPr lang="en-US" sz="1800" b="1" dirty="0">
                <a:effectLst/>
                <a:latin typeface="Times New Roman" panose="02020603050405020304" pitchFamily="18" charset="0"/>
                <a:ea typeface="Times New Roman" panose="02020603050405020304" pitchFamily="18" charset="0"/>
              </a:rPr>
              <a:t> spectrum.  </a:t>
            </a:r>
            <a:endParaRPr lang="en-US" sz="1800" dirty="0"/>
          </a:p>
        </p:txBody>
      </p:sp>
      <p:sp>
        <p:nvSpPr>
          <p:cNvPr id="4" name="Footer Placeholder 3">
            <a:extLst>
              <a:ext uri="{FF2B5EF4-FFF2-40B4-BE49-F238E27FC236}">
                <a16:creationId xmlns:a16="http://schemas.microsoft.com/office/drawing/2014/main" id="{1E011D46-6280-59E5-F3A6-38A7A3104F02}"/>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9148DEB3-E0F9-F432-3812-D1D6A1F39CC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7</a:t>
            </a:fld>
            <a:endParaRPr lang="en-GB" altLang="en-US"/>
          </a:p>
        </p:txBody>
      </p:sp>
    </p:spTree>
    <p:extLst>
      <p:ext uri="{BB962C8B-B14F-4D97-AF65-F5344CB8AC3E}">
        <p14:creationId xmlns:p14="http://schemas.microsoft.com/office/powerpoint/2010/main" val="251677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417D-1253-39EC-4A37-DE094846F81C}"/>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694581F6-3D53-8632-657C-FC8CFB974815}"/>
              </a:ext>
            </a:extLst>
          </p:cNvPr>
          <p:cNvSpPr>
            <a:spLocks noGrp="1"/>
          </p:cNvSpPr>
          <p:nvPr>
            <p:ph idx="1"/>
          </p:nvPr>
        </p:nvSpPr>
        <p:spPr/>
        <p:txBody>
          <a:bodyPr/>
          <a:lstStyle/>
          <a:p>
            <a:endParaRPr lang="en-US" dirty="0"/>
          </a:p>
          <a:p>
            <a:endParaRPr lang="en-US" dirty="0"/>
          </a:p>
          <a:p>
            <a:r>
              <a:rPr lang="en-US" dirty="0"/>
              <a:t>Moved by:</a:t>
            </a:r>
          </a:p>
          <a:p>
            <a:r>
              <a:rPr lang="en-US" dirty="0"/>
              <a:t>Seconded by:</a:t>
            </a:r>
          </a:p>
          <a:p>
            <a:r>
              <a:rPr lang="en-US" dirty="0"/>
              <a:t>Vote:     Y     N     A</a:t>
            </a:r>
          </a:p>
        </p:txBody>
      </p:sp>
      <p:sp>
        <p:nvSpPr>
          <p:cNvPr id="4" name="Footer Placeholder 3">
            <a:extLst>
              <a:ext uri="{FF2B5EF4-FFF2-40B4-BE49-F238E27FC236}">
                <a16:creationId xmlns:a16="http://schemas.microsoft.com/office/drawing/2014/main" id="{92F03A69-E57B-39A7-CDE6-504E4237B7BF}"/>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29720D50-A60D-C875-2D4C-709058147A9C}"/>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8</a:t>
            </a:fld>
            <a:endParaRPr lang="en-GB" altLang="en-US"/>
          </a:p>
        </p:txBody>
      </p:sp>
    </p:spTree>
    <p:extLst>
      <p:ext uri="{BB962C8B-B14F-4D97-AF65-F5344CB8AC3E}">
        <p14:creationId xmlns:p14="http://schemas.microsoft.com/office/powerpoint/2010/main" val="56415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a:t>US FCC Table of Frequencies</a:t>
            </a:r>
          </a:p>
          <a:p>
            <a:pPr lvl="1"/>
            <a:r>
              <a:rPr lang="en-US" sz="1800">
                <a:hlinkClick r:id="rId2"/>
              </a:rPr>
              <a:t>https://transition.fcc.gov/oet/spectrum/table/fcctable.docx</a:t>
            </a:r>
            <a:r>
              <a:rPr lang="en-US" sz="1800"/>
              <a:t> </a:t>
            </a:r>
          </a:p>
          <a:p>
            <a:r>
              <a:rPr lang="en-US" sz="2000"/>
              <a:t>European Table of Frequency Allocations</a:t>
            </a:r>
          </a:p>
          <a:p>
            <a:pPr lvl="1"/>
            <a:r>
              <a:rPr lang="en-US" sz="1800">
                <a:hlinkClick r:id="rId3"/>
              </a:rPr>
              <a:t>https://docdb.cept.org/download/2ca5fcbd-4090/attachments/2013_ERCRep025.pdf</a:t>
            </a:r>
            <a:r>
              <a:rPr lang="en-US" sz="1800"/>
              <a:t> </a:t>
            </a:r>
          </a:p>
          <a:p>
            <a:pPr lvl="1"/>
            <a:r>
              <a:rPr lang="en-US" sz="1800">
                <a:hlinkClick r:id="rId4"/>
              </a:rPr>
              <a:t>ECO Frequency Information System (cept.org)</a:t>
            </a:r>
            <a:endParaRPr lang="en-US" sz="1800"/>
          </a:p>
          <a:p>
            <a:r>
              <a:rPr lang="en-US" sz="2000"/>
              <a:t>ITU-R Radio Regulations</a:t>
            </a:r>
          </a:p>
          <a:p>
            <a:pPr lvl="1"/>
            <a:r>
              <a:rPr lang="en-US" sz="1800">
                <a:hlinkClick r:id="rId5"/>
              </a:rPr>
              <a:t>https://www.itu.int/pub/R-REG-RR</a:t>
            </a:r>
            <a:r>
              <a:rPr lang="en-US" sz="180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
        <p:nvSpPr>
          <p:cNvPr id="7" name="Rectangle 4">
            <a:extLst>
              <a:ext uri="{FF2B5EF4-FFF2-40B4-BE49-F238E27FC236}">
                <a16:creationId xmlns:a16="http://schemas.microsoft.com/office/drawing/2014/main" id="{05A6F151-F0CB-3C9D-5086-424D4560234C}"/>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61004959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cc9c437c-ae0c-4066-8d90-a0f7de7861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1471</TotalTime>
  <Words>866</Words>
  <Application>Microsoft Office PowerPoint</Application>
  <PresentationFormat>Widescreen</PresentationFormat>
  <Paragraphs>103</Paragraphs>
  <Slides>9</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802-11-Submission</vt:lpstr>
      <vt:lpstr>Document</vt:lpstr>
      <vt:lpstr>IEEE 802.18 45 GHz Ad Hoc Proposal</vt:lpstr>
      <vt:lpstr>Abstract</vt:lpstr>
      <vt:lpstr>Executive Summary</vt:lpstr>
      <vt:lpstr>Problem Statement #1</vt:lpstr>
      <vt:lpstr>Problem Statement #2</vt:lpstr>
      <vt:lpstr>mmWave Bands Ad Hoc Activities</vt:lpstr>
      <vt:lpstr>Motion Options (Rich, Hassan and Joe)</vt:lpstr>
      <vt:lpstr>Motion</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4</cp:revision>
  <cp:lastPrinted>1998-02-10T13:28:06Z</cp:lastPrinted>
  <dcterms:created xsi:type="dcterms:W3CDTF">2004-12-02T14:01:45Z</dcterms:created>
  <dcterms:modified xsi:type="dcterms:W3CDTF">2022-08-11T14:35:05Z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