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31" r:id="rId5"/>
    <p:sldId id="394" r:id="rId6"/>
    <p:sldId id="688" r:id="rId7"/>
    <p:sldId id="682" r:id="rId8"/>
    <p:sldId id="685" r:id="rId9"/>
    <p:sldId id="687" r:id="rId10"/>
    <p:sldId id="689" r:id="rId11"/>
    <p:sldId id="691" r:id="rId12"/>
    <p:sldId id="683" r:id="rId13"/>
    <p:sldId id="684" r:id="rId14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1EC696-9ABE-4BE0-BD7D-35AA7BDD0715}" v="30" dt="2022-08-04T14:16:31.2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2" autoAdjust="0"/>
    <p:restoredTop sz="93775" autoAdjust="0"/>
  </p:normalViewPr>
  <p:slideViewPr>
    <p:cSldViewPr showGuides="1">
      <p:cViewPr varScale="1">
        <p:scale>
          <a:sx n="161" d="100"/>
          <a:sy n="161" d="100"/>
        </p:scale>
        <p:origin x="632" y="10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952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 Kennedy" userId="365e0a31cecd9040" providerId="LiveId" clId="{551EC696-9ABE-4BE0-BD7D-35AA7BDD0715}"/>
    <pc:docChg chg="custSel modSld modMainMaster">
      <pc:chgData name="Rich Kennedy" userId="365e0a31cecd9040" providerId="LiveId" clId="{551EC696-9ABE-4BE0-BD7D-35AA7BDD0715}" dt="2022-08-04T14:18:00.583" v="254" actId="20577"/>
      <pc:docMkLst>
        <pc:docMk/>
      </pc:docMkLst>
      <pc:sldChg chg="modSp mod">
        <pc:chgData name="Rich Kennedy" userId="365e0a31cecd9040" providerId="LiveId" clId="{551EC696-9ABE-4BE0-BD7D-35AA7BDD0715}" dt="2022-08-04T13:48:10.223" v="43" actId="20577"/>
        <pc:sldMkLst>
          <pc:docMk/>
          <pc:sldMk cId="0" sldId="331"/>
        </pc:sldMkLst>
        <pc:spChg chg="mod">
          <ac:chgData name="Rich Kennedy" userId="365e0a31cecd9040" providerId="LiveId" clId="{551EC696-9ABE-4BE0-BD7D-35AA7BDD0715}" dt="2022-08-04T13:48:10.223" v="43" actId="20577"/>
          <ac:spMkLst>
            <pc:docMk/>
            <pc:sldMk cId="0" sldId="331"/>
            <ac:spMk id="15367" creationId="{C95B6FFA-AC58-49EE-B36F-6371D7698383}"/>
          </ac:spMkLst>
        </pc:spChg>
      </pc:sldChg>
      <pc:sldChg chg="modSp mod">
        <pc:chgData name="Rich Kennedy" userId="365e0a31cecd9040" providerId="LiveId" clId="{551EC696-9ABE-4BE0-BD7D-35AA7BDD0715}" dt="2022-08-04T13:52:39.964" v="49" actId="20577"/>
        <pc:sldMkLst>
          <pc:docMk/>
          <pc:sldMk cId="0" sldId="394"/>
        </pc:sldMkLst>
        <pc:spChg chg="mod">
          <ac:chgData name="Rich Kennedy" userId="365e0a31cecd9040" providerId="LiveId" clId="{551EC696-9ABE-4BE0-BD7D-35AA7BDD0715}" dt="2022-08-04T13:52:39.964" v="49" actId="20577"/>
          <ac:spMkLst>
            <pc:docMk/>
            <pc:sldMk cId="0" sldId="394"/>
            <ac:spMk id="17413" creationId="{3099FF58-2261-466B-BBEC-6E2B3CE6A0FA}"/>
          </ac:spMkLst>
        </pc:spChg>
      </pc:sldChg>
      <pc:sldChg chg="addSp delSp modSp">
        <pc:chgData name="Rich Kennedy" userId="365e0a31cecd9040" providerId="LiveId" clId="{551EC696-9ABE-4BE0-BD7D-35AA7BDD0715}" dt="2022-08-04T13:54:00.792" v="53"/>
        <pc:sldMkLst>
          <pc:docMk/>
          <pc:sldMk cId="2234148719" sldId="682"/>
        </pc:sldMkLst>
        <pc:spChg chg="del">
          <ac:chgData name="Rich Kennedy" userId="365e0a31cecd9040" providerId="LiveId" clId="{551EC696-9ABE-4BE0-BD7D-35AA7BDD0715}" dt="2022-08-04T13:53:58.224" v="52" actId="478"/>
          <ac:spMkLst>
            <pc:docMk/>
            <pc:sldMk cId="2234148719" sldId="682"/>
            <ac:spMk id="7" creationId="{B9568116-8127-48A5-952D-923F728E110E}"/>
          </ac:spMkLst>
        </pc:spChg>
        <pc:spChg chg="add mod">
          <ac:chgData name="Rich Kennedy" userId="365e0a31cecd9040" providerId="LiveId" clId="{551EC696-9ABE-4BE0-BD7D-35AA7BDD0715}" dt="2022-08-04T13:54:00.792" v="53"/>
          <ac:spMkLst>
            <pc:docMk/>
            <pc:sldMk cId="2234148719" sldId="682"/>
            <ac:spMk id="8" creationId="{00FE5CCE-D2C8-DFF3-706E-6C68EDA6BC73}"/>
          </ac:spMkLst>
        </pc:spChg>
      </pc:sldChg>
      <pc:sldChg chg="addSp modSp">
        <pc:chgData name="Rich Kennedy" userId="365e0a31cecd9040" providerId="LiveId" clId="{551EC696-9ABE-4BE0-BD7D-35AA7BDD0715}" dt="2022-08-04T13:54:24.676" v="59"/>
        <pc:sldMkLst>
          <pc:docMk/>
          <pc:sldMk cId="1212438772" sldId="683"/>
        </pc:sldMkLst>
        <pc:spChg chg="add mod">
          <ac:chgData name="Rich Kennedy" userId="365e0a31cecd9040" providerId="LiveId" clId="{551EC696-9ABE-4BE0-BD7D-35AA7BDD0715}" dt="2022-08-04T13:54:24.676" v="59"/>
          <ac:spMkLst>
            <pc:docMk/>
            <pc:sldMk cId="1212438772" sldId="683"/>
            <ac:spMk id="7" creationId="{6150C324-08B1-2253-FBA2-5A50E3215497}"/>
          </ac:spMkLst>
        </pc:spChg>
      </pc:sldChg>
      <pc:sldChg chg="addSp modSp">
        <pc:chgData name="Rich Kennedy" userId="365e0a31cecd9040" providerId="LiveId" clId="{551EC696-9ABE-4BE0-BD7D-35AA7BDD0715}" dt="2022-08-04T13:54:28.833" v="60"/>
        <pc:sldMkLst>
          <pc:docMk/>
          <pc:sldMk cId="3610049591" sldId="684"/>
        </pc:sldMkLst>
        <pc:spChg chg="add mod">
          <ac:chgData name="Rich Kennedy" userId="365e0a31cecd9040" providerId="LiveId" clId="{551EC696-9ABE-4BE0-BD7D-35AA7BDD0715}" dt="2022-08-04T13:54:28.833" v="60"/>
          <ac:spMkLst>
            <pc:docMk/>
            <pc:sldMk cId="3610049591" sldId="684"/>
            <ac:spMk id="7" creationId="{05A6F151-F0CB-3C9D-5086-424D4560234C}"/>
          </ac:spMkLst>
        </pc:spChg>
      </pc:sldChg>
      <pc:sldChg chg="addSp delSp modSp">
        <pc:chgData name="Rich Kennedy" userId="365e0a31cecd9040" providerId="LiveId" clId="{551EC696-9ABE-4BE0-BD7D-35AA7BDD0715}" dt="2022-08-04T13:54:07.541" v="55"/>
        <pc:sldMkLst>
          <pc:docMk/>
          <pc:sldMk cId="3536746723" sldId="685"/>
        </pc:sldMkLst>
        <pc:spChg chg="del">
          <ac:chgData name="Rich Kennedy" userId="365e0a31cecd9040" providerId="LiveId" clId="{551EC696-9ABE-4BE0-BD7D-35AA7BDD0715}" dt="2022-08-04T13:54:06.059" v="54" actId="478"/>
          <ac:spMkLst>
            <pc:docMk/>
            <pc:sldMk cId="3536746723" sldId="685"/>
            <ac:spMk id="7" creationId="{B9568116-8127-48A5-952D-923F728E110E}"/>
          </ac:spMkLst>
        </pc:spChg>
        <pc:spChg chg="add mod">
          <ac:chgData name="Rich Kennedy" userId="365e0a31cecd9040" providerId="LiveId" clId="{551EC696-9ABE-4BE0-BD7D-35AA7BDD0715}" dt="2022-08-04T13:54:07.541" v="55"/>
          <ac:spMkLst>
            <pc:docMk/>
            <pc:sldMk cId="3536746723" sldId="685"/>
            <ac:spMk id="8" creationId="{C91F8C91-6187-6C71-FF03-729FA89B3F6D}"/>
          </ac:spMkLst>
        </pc:spChg>
      </pc:sldChg>
      <pc:sldChg chg="addSp modSp">
        <pc:chgData name="Rich Kennedy" userId="365e0a31cecd9040" providerId="LiveId" clId="{551EC696-9ABE-4BE0-BD7D-35AA7BDD0715}" dt="2022-08-04T13:54:12.395" v="56"/>
        <pc:sldMkLst>
          <pc:docMk/>
          <pc:sldMk cId="3938144925" sldId="687"/>
        </pc:sldMkLst>
        <pc:spChg chg="add mod">
          <ac:chgData name="Rich Kennedy" userId="365e0a31cecd9040" providerId="LiveId" clId="{551EC696-9ABE-4BE0-BD7D-35AA7BDD0715}" dt="2022-08-04T13:54:12.395" v="56"/>
          <ac:spMkLst>
            <pc:docMk/>
            <pc:sldMk cId="3938144925" sldId="687"/>
            <ac:spMk id="7" creationId="{860421D0-E7D3-36DF-AFB3-91AF8AF27CDC}"/>
          </ac:spMkLst>
        </pc:spChg>
      </pc:sldChg>
      <pc:sldChg chg="addSp modSp">
        <pc:chgData name="Rich Kennedy" userId="365e0a31cecd9040" providerId="LiveId" clId="{551EC696-9ABE-4BE0-BD7D-35AA7BDD0715}" dt="2022-08-04T13:53:52.500" v="51"/>
        <pc:sldMkLst>
          <pc:docMk/>
          <pc:sldMk cId="4042038999" sldId="688"/>
        </pc:sldMkLst>
        <pc:spChg chg="add mod">
          <ac:chgData name="Rich Kennedy" userId="365e0a31cecd9040" providerId="LiveId" clId="{551EC696-9ABE-4BE0-BD7D-35AA7BDD0715}" dt="2022-08-04T13:53:52.500" v="51"/>
          <ac:spMkLst>
            <pc:docMk/>
            <pc:sldMk cId="4042038999" sldId="688"/>
            <ac:spMk id="8" creationId="{823CA25E-86DD-495F-9D00-17583498BEC0}"/>
          </ac:spMkLst>
        </pc:spChg>
      </pc:sldChg>
      <pc:sldChg chg="addSp modSp">
        <pc:chgData name="Rich Kennedy" userId="365e0a31cecd9040" providerId="LiveId" clId="{551EC696-9ABE-4BE0-BD7D-35AA7BDD0715}" dt="2022-08-04T13:54:17.267" v="57"/>
        <pc:sldMkLst>
          <pc:docMk/>
          <pc:sldMk cId="3905709878" sldId="689"/>
        </pc:sldMkLst>
        <pc:spChg chg="add mod">
          <ac:chgData name="Rich Kennedy" userId="365e0a31cecd9040" providerId="LiveId" clId="{551EC696-9ABE-4BE0-BD7D-35AA7BDD0715}" dt="2022-08-04T13:54:17.267" v="57"/>
          <ac:spMkLst>
            <pc:docMk/>
            <pc:sldMk cId="3905709878" sldId="689"/>
            <ac:spMk id="10" creationId="{06CB133E-EA40-C163-9B46-8E991585E31E}"/>
          </ac:spMkLst>
        </pc:spChg>
      </pc:sldChg>
      <pc:sldChg chg="addSp modSp mod">
        <pc:chgData name="Rich Kennedy" userId="365e0a31cecd9040" providerId="LiveId" clId="{551EC696-9ABE-4BE0-BD7D-35AA7BDD0715}" dt="2022-08-04T14:18:00.583" v="254" actId="20577"/>
        <pc:sldMkLst>
          <pc:docMk/>
          <pc:sldMk cId="2470687464" sldId="691"/>
        </pc:sldMkLst>
        <pc:spChg chg="mod">
          <ac:chgData name="Rich Kennedy" userId="365e0a31cecd9040" providerId="LiveId" clId="{551EC696-9ABE-4BE0-BD7D-35AA7BDD0715}" dt="2022-08-04T14:05:58.072" v="121" actId="20577"/>
          <ac:spMkLst>
            <pc:docMk/>
            <pc:sldMk cId="2470687464" sldId="691"/>
            <ac:spMk id="2" creationId="{CB116B04-453C-677A-ACDC-231F93E23EE1}"/>
          </ac:spMkLst>
        </pc:spChg>
        <pc:spChg chg="mod">
          <ac:chgData name="Rich Kennedy" userId="365e0a31cecd9040" providerId="LiveId" clId="{551EC696-9ABE-4BE0-BD7D-35AA7BDD0715}" dt="2022-08-04T14:17:20.991" v="247" actId="1038"/>
          <ac:spMkLst>
            <pc:docMk/>
            <pc:sldMk cId="2470687464" sldId="691"/>
            <ac:spMk id="11" creationId="{BB062258-138C-A02F-EA95-E72ED1742AF7}"/>
          </ac:spMkLst>
        </pc:spChg>
        <pc:spChg chg="add mod">
          <ac:chgData name="Rich Kennedy" userId="365e0a31cecd9040" providerId="LiveId" clId="{551EC696-9ABE-4BE0-BD7D-35AA7BDD0715}" dt="2022-08-04T13:54:20.812" v="58"/>
          <ac:spMkLst>
            <pc:docMk/>
            <pc:sldMk cId="2470687464" sldId="691"/>
            <ac:spMk id="12" creationId="{1DBB26EB-101D-CBC2-D281-E26A8D1ED1F3}"/>
          </ac:spMkLst>
        </pc:spChg>
        <pc:graphicFrameChg chg="mod modGraphic">
          <ac:chgData name="Rich Kennedy" userId="365e0a31cecd9040" providerId="LiveId" clId="{551EC696-9ABE-4BE0-BD7D-35AA7BDD0715}" dt="2022-08-04T14:18:00.583" v="254" actId="20577"/>
          <ac:graphicFrameMkLst>
            <pc:docMk/>
            <pc:sldMk cId="2470687464" sldId="691"/>
            <ac:graphicFrameMk id="8" creationId="{C4616590-8B01-84C9-4539-23ADBC5203D9}"/>
          </ac:graphicFrameMkLst>
        </pc:graphicFrameChg>
      </pc:sldChg>
      <pc:sldMasterChg chg="modSp mod modSldLayout">
        <pc:chgData name="Rich Kennedy" userId="365e0a31cecd9040" providerId="LiveId" clId="{551EC696-9ABE-4BE0-BD7D-35AA7BDD0715}" dt="2022-08-04T13:53:05.301" v="50" actId="14100"/>
        <pc:sldMasterMkLst>
          <pc:docMk/>
          <pc:sldMasterMk cId="0" sldId="2147483648"/>
        </pc:sldMasterMkLst>
        <pc:spChg chg="mod">
          <ac:chgData name="Rich Kennedy" userId="365e0a31cecd9040" providerId="LiveId" clId="{551EC696-9ABE-4BE0-BD7D-35AA7BDD0715}" dt="2022-08-04T13:53:05.301" v="50" actId="14100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Rich Kennedy" userId="365e0a31cecd9040" providerId="LiveId" clId="{551EC696-9ABE-4BE0-BD7D-35AA7BDD0715}" dt="2022-08-04T13:47:42.393" v="36" actId="20577"/>
          <ac:spMkLst>
            <pc:docMk/>
            <pc:sldMasterMk cId="0" sldId="2147483648"/>
            <ac:spMk id="1031" creationId="{F47EBAF5-52AC-49CF-A3FD-31E596F2D8C6}"/>
          </ac:spMkLst>
        </pc:spChg>
        <pc:spChg chg="mod">
          <ac:chgData name="Rich Kennedy" userId="365e0a31cecd9040" providerId="LiveId" clId="{551EC696-9ABE-4BE0-BD7D-35AA7BDD0715}" dt="2022-08-04T13:47:27.965" v="26" actId="1076"/>
          <ac:spMkLst>
            <pc:docMk/>
            <pc:sldMasterMk cId="0" sldId="2147483648"/>
            <ac:spMk id="1032" creationId="{6E8180E1-2FE1-479A-8675-C118557E3971}"/>
          </ac:spMkLst>
        </pc:spChg>
        <pc:sldLayoutChg chg="modSp mod">
          <pc:chgData name="Rich Kennedy" userId="365e0a31cecd9040" providerId="LiveId" clId="{551EC696-9ABE-4BE0-BD7D-35AA7BDD0715}" dt="2022-08-04T13:47:09.586" v="25" actId="20577"/>
          <pc:sldLayoutMkLst>
            <pc:docMk/>
            <pc:sldMasterMk cId="0" sldId="2147483648"/>
            <pc:sldLayoutMk cId="2897714888" sldId="2147487015"/>
          </pc:sldLayoutMkLst>
          <pc:spChg chg="mod">
            <ac:chgData name="Rich Kennedy" userId="365e0a31cecd9040" providerId="LiveId" clId="{551EC696-9ABE-4BE0-BD7D-35AA7BDD0715}" dt="2022-08-04T13:46:33.745" v="9" actId="20577"/>
            <ac:spMkLst>
              <pc:docMk/>
              <pc:sldMasterMk cId="0" sldId="2147483648"/>
              <pc:sldLayoutMk cId="2897714888" sldId="2147487015"/>
              <ac:spMk id="4" creationId="{7529014E-E29C-478D-8CDE-9A88027343E0}"/>
            </ac:spMkLst>
          </pc:spChg>
          <pc:spChg chg="mod">
            <ac:chgData name="Rich Kennedy" userId="365e0a31cecd9040" providerId="LiveId" clId="{551EC696-9ABE-4BE0-BD7D-35AA7BDD0715}" dt="2022-08-04T13:47:09.586" v="25" actId="20577"/>
            <ac:spMkLst>
              <pc:docMk/>
              <pc:sldMasterMk cId="0" sldId="2147483648"/>
              <pc:sldLayoutMk cId="2897714888" sldId="2147487015"/>
              <ac:spMk id="5" creationId="{4EC967E2-6E9B-4605-BBEA-7F2E8AD12B77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5385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2022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(Huawei Paris)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2022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(Huawei Paris)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2022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(Huawei Paris)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224694" cy="276999"/>
          </a:xfrm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August 2022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538828" y="6475413"/>
            <a:ext cx="185307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Rich Kennedy (Huawei Paris)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2022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(Huawei Paris)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2022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(Huawei Paris)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2022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(Huawei Paris)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2022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(Huawei Paris)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2022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(Huawei Paris)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2022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(Huawei Paris)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2022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(Huawei Paris)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127888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 dirty="0"/>
              <a:t>August 2022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907903" y="6475413"/>
            <a:ext cx="14839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Rich Kennedy (Huawei Paris)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9913" y="331014"/>
            <a:ext cx="32957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802.18-22/0089r0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2813" y="608013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db.cept.org/download/2ca5fcbd-4090/attachments/2013_ERCRep025.pdf" TargetMode="External"/><Relationship Id="rId2" Type="http://schemas.openxmlformats.org/officeDocument/2006/relationships/hyperlink" Target="https://transition.fcc.gov/oet/spectrum/table/fcctabl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tu.int/pub/R-REG-RR" TargetMode="External"/><Relationship Id="rId4" Type="http://schemas.openxmlformats.org/officeDocument/2006/relationships/hyperlink" Target="https://efis.cept.org/view/search-general.do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Rich Kennedy (Huawei Paris)</a:t>
            </a:r>
            <a:endParaRPr lang="en-GB" altLang="en-US" sz="1200" b="0" dirty="0"/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20688"/>
            <a:ext cx="10363200" cy="1066800"/>
          </a:xfrm>
          <a:noFill/>
        </p:spPr>
        <p:txBody>
          <a:bodyPr/>
          <a:lstStyle/>
          <a:p>
            <a:r>
              <a:rPr lang="en-GB" altLang="en-US" dirty="0"/>
              <a:t>IEEE 802.18 45 GHz Ad Hoc Proposal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2022-08-04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15367" name="Rectangle 4">
            <a:extLst>
              <a:ext uri="{FF2B5EF4-FFF2-40B4-BE49-F238E27FC236}">
                <a16:creationId xmlns:a16="http://schemas.microsoft.com/office/drawing/2014/main" id="{C95B6FFA-AC58-49EE-B36F-6371D769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343689"/>
            <a:ext cx="122469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August 2022</a:t>
            </a:r>
            <a:endParaRPr lang="en-GB" altLang="en-US" sz="1800" dirty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6267022"/>
              </p:ext>
            </p:extLst>
          </p:nvPr>
        </p:nvGraphicFramePr>
        <p:xfrm>
          <a:off x="1889125" y="2589213"/>
          <a:ext cx="8137525" cy="233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27419" imgH="2340812" progId="Word.Document.8">
                  <p:embed/>
                </p:oleObj>
              </mc:Choice>
              <mc:Fallback>
                <p:oleObj name="Document" r:id="rId3" imgW="8127419" imgH="2340812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9125" y="2589213"/>
                        <a:ext cx="8137525" cy="2338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1A5EE-730E-4062-AD23-D15342BA7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0C6F2-F129-4683-95FF-87C4FAD9E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US FCC Table of Frequencies</a:t>
            </a:r>
          </a:p>
          <a:p>
            <a:pPr lvl="1"/>
            <a:r>
              <a:rPr lang="en-US" sz="1800" dirty="0">
                <a:hlinkClick r:id="rId2"/>
              </a:rPr>
              <a:t>https://transition.fcc.gov/oet/spectrum/table/fcctable.docx</a:t>
            </a:r>
            <a:r>
              <a:rPr lang="en-US" sz="1800" dirty="0"/>
              <a:t> </a:t>
            </a:r>
          </a:p>
          <a:p>
            <a:r>
              <a:rPr lang="en-US" sz="2000" dirty="0"/>
              <a:t>European Table of Frequency Allocations</a:t>
            </a:r>
          </a:p>
          <a:p>
            <a:pPr lvl="1"/>
            <a:r>
              <a:rPr lang="en-US" sz="1800" dirty="0">
                <a:hlinkClick r:id="rId3"/>
              </a:rPr>
              <a:t>https://docdb.cept.org/download/2ca5fcbd-4090/attachments/2013_ERCRep025.pdf</a:t>
            </a:r>
            <a:r>
              <a:rPr lang="en-US" sz="1800" dirty="0"/>
              <a:t> </a:t>
            </a:r>
          </a:p>
          <a:p>
            <a:pPr lvl="1"/>
            <a:r>
              <a:rPr lang="en-US" sz="1800" dirty="0">
                <a:hlinkClick r:id="rId4"/>
              </a:rPr>
              <a:t>ECO Frequency Information System (cept.org)</a:t>
            </a:r>
            <a:endParaRPr lang="en-US" sz="1800" dirty="0"/>
          </a:p>
          <a:p>
            <a:r>
              <a:rPr lang="en-US" sz="2000" dirty="0"/>
              <a:t>ITU-R Radio Regulations</a:t>
            </a:r>
          </a:p>
          <a:p>
            <a:pPr lvl="1"/>
            <a:r>
              <a:rPr lang="en-US" sz="1800" dirty="0">
                <a:hlinkClick r:id="rId5"/>
              </a:rPr>
              <a:t>https://www.itu.int/pub/R-REG-RR</a:t>
            </a:r>
            <a:r>
              <a:rPr lang="en-US" sz="1800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D6BB93-E615-491A-9D0C-81BE205FB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Rich Kennedy (Huawei Paris)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2DAA84-DEB2-4EFF-B851-9BE7D4284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5A6F151-F0CB-3C9D-5086-424D45602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343689"/>
            <a:ext cx="122469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August 2022</a:t>
            </a:r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610049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4">
            <a:extLst>
              <a:ext uri="{FF2B5EF4-FFF2-40B4-BE49-F238E27FC236}">
                <a16:creationId xmlns:a16="http://schemas.microsoft.com/office/drawing/2014/main" id="{3099FF58-2261-466B-BBEC-6E2B3CE6A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343689"/>
            <a:ext cx="122469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August 2022</a:t>
            </a:r>
            <a:endParaRPr lang="en-GB" altLang="en-US" sz="1800" dirty="0"/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Rich Kennedy (Huawei Paris)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289A7D-B27B-FCCC-C518-C489D8E80269}"/>
              </a:ext>
            </a:extLst>
          </p:cNvPr>
          <p:cNvSpPr txBox="1">
            <a:spLocks/>
          </p:cNvSpPr>
          <p:nvPr/>
        </p:nvSpPr>
        <p:spPr>
          <a:xfrm>
            <a:off x="1065213" y="2141538"/>
            <a:ext cx="10363200" cy="4114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2000" kern="0" dirty="0"/>
              <a:t>IEEE is an international organization, and as such should consider developing the Ultra High Reliability standard in a way that makes it universally available. There are </a:t>
            </a:r>
            <a:r>
              <a:rPr lang="en-US" sz="2000" kern="0" dirty="0" err="1"/>
              <a:t>mmWave</a:t>
            </a:r>
            <a:r>
              <a:rPr lang="en-US" sz="2000" kern="0" dirty="0"/>
              <a:t> bands that offer sufficient spectrum to support future throughput requirements that are or could be made available globally. The 45 GHz band (42.5 – 48 GHz) meets these requirements and should be included as part of the UHR SG and be supported by an Ad Hoc RR-TAG group.</a:t>
            </a:r>
          </a:p>
          <a:p>
            <a:endParaRPr lang="en-US" altLang="en-US" kern="0" dirty="0"/>
          </a:p>
          <a:p>
            <a:pPr lvl="1"/>
            <a:endParaRPr lang="en-US" altLang="en-US" kern="0" dirty="0"/>
          </a:p>
          <a:p>
            <a:pPr lvl="2"/>
            <a:endParaRPr lang="en-US" altLang="en-US" sz="1800" kern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Executive Summary</a:t>
            </a:r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Rich Kennedy (Huawei Paris)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289A7D-B27B-FCCC-C518-C489D8E80269}"/>
              </a:ext>
            </a:extLst>
          </p:cNvPr>
          <p:cNvSpPr txBox="1">
            <a:spLocks/>
          </p:cNvSpPr>
          <p:nvPr/>
        </p:nvSpPr>
        <p:spPr>
          <a:xfrm>
            <a:off x="1065213" y="2141538"/>
            <a:ext cx="10363200" cy="4114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/>
              <a:t>IEEE is an international organization</a:t>
            </a:r>
          </a:p>
          <a:p>
            <a:r>
              <a:rPr lang="en-US" altLang="en-US" sz="2000" kern="0" dirty="0"/>
              <a:t>In 2012, </a:t>
            </a:r>
            <a:r>
              <a:rPr lang="en-US" altLang="en-US" sz="2000" kern="0" dirty="0" err="1"/>
              <a:t>TGad</a:t>
            </a:r>
            <a:r>
              <a:rPr lang="en-US" altLang="en-US" sz="2000" kern="0" dirty="0"/>
              <a:t> was developing a 60 GHz standard in spectrum not available in China</a:t>
            </a:r>
          </a:p>
          <a:p>
            <a:r>
              <a:rPr lang="en-US" altLang="en-US" sz="2000" kern="0" dirty="0"/>
              <a:t>As a result, a parallel project, </a:t>
            </a:r>
            <a:r>
              <a:rPr lang="en-US" altLang="en-US" sz="2000" kern="0" dirty="0" err="1"/>
              <a:t>TGaj</a:t>
            </a:r>
            <a:r>
              <a:rPr lang="en-US" altLang="en-US" sz="2000" kern="0" dirty="0"/>
              <a:t> was required to make this standard an international standard</a:t>
            </a:r>
          </a:p>
          <a:p>
            <a:r>
              <a:rPr lang="en-US" altLang="en-US" sz="2000" kern="0" dirty="0"/>
              <a:t>The 6 GHz band is also not available in China and limited elsewhere, where the burgeoning Fiber Internet market has increasing throughput demands</a:t>
            </a:r>
          </a:p>
          <a:p>
            <a:r>
              <a:rPr lang="en-US" altLang="en-US" sz="2000" kern="0" dirty="0"/>
              <a:t>The next generation after 802.11be should do its best to provide a standard that may be used globally</a:t>
            </a:r>
          </a:p>
          <a:p>
            <a:r>
              <a:rPr lang="en-US" altLang="en-US" sz="2000" kern="0" dirty="0"/>
              <a:t>IEEE 802.11aj used spectrum in the 45 GHz band</a:t>
            </a:r>
          </a:p>
          <a:p>
            <a:r>
              <a:rPr lang="en-US" altLang="en-US" sz="2000" kern="0" dirty="0"/>
              <a:t>IEEE 802.18 should consider supporting this as part of the UHR SG work</a:t>
            </a:r>
            <a:endParaRPr lang="en-US" altLang="en-US" kern="0" dirty="0"/>
          </a:p>
          <a:p>
            <a:endParaRPr lang="en-US" altLang="en-US" kern="0" dirty="0"/>
          </a:p>
          <a:p>
            <a:pPr lvl="1"/>
            <a:endParaRPr lang="en-US" altLang="en-US" kern="0" dirty="0"/>
          </a:p>
          <a:p>
            <a:pPr lvl="2"/>
            <a:endParaRPr lang="en-US" altLang="en-US" sz="1800" kern="0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23CA25E-86DD-495F-9D00-17583498B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343689"/>
            <a:ext cx="122469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August 2022</a:t>
            </a:r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042038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Problem Statement #1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Fiber deployment is increasing and increasing potential internet speeds</a:t>
            </a:r>
          </a:p>
          <a:p>
            <a:pPr lvl="1"/>
            <a:r>
              <a:rPr lang="en-US" dirty="0"/>
              <a:t>FTTR is becoming a major focus in China and elsewhere</a:t>
            </a:r>
          </a:p>
          <a:p>
            <a:r>
              <a:rPr lang="en-US" altLang="en-US" dirty="0"/>
              <a:t>Throughput projections will surpass 802.11be capabilities</a:t>
            </a:r>
          </a:p>
          <a:p>
            <a:pPr lvl="1"/>
            <a:r>
              <a:rPr lang="en-US" altLang="en-US" dirty="0"/>
              <a:t>As they pass the 100 Mbps range, </a:t>
            </a:r>
            <a:r>
              <a:rPr lang="en-US" altLang="en-US" dirty="0" err="1"/>
              <a:t>mmWave</a:t>
            </a:r>
            <a:r>
              <a:rPr lang="en-US" altLang="en-US" dirty="0"/>
              <a:t> bands begin to look more suitable</a:t>
            </a:r>
          </a:p>
          <a:p>
            <a:pPr lvl="1"/>
            <a:r>
              <a:rPr lang="en-US" altLang="en-US" dirty="0"/>
              <a:t>Increased use of the 6 GHz band with 320 MHz wide channels will quickly create congestion, even in 1.2GHz of spectrum; we are pushing mid-band limits</a:t>
            </a:r>
          </a:p>
          <a:p>
            <a:endParaRPr lang="en-US" altLang="en-US" dirty="0"/>
          </a:p>
          <a:p>
            <a:pPr lvl="1"/>
            <a:endParaRPr lang="en-US" altLang="en-US" dirty="0"/>
          </a:p>
          <a:p>
            <a:pPr lvl="2"/>
            <a:endParaRPr lang="en-US" altLang="en-US" b="0" dirty="0"/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(Huawei Paris)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0FE5CCE-D2C8-DFF3-706E-6C68EDA6B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343689"/>
            <a:ext cx="122469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August 2022</a:t>
            </a:r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234148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Problem Statement #2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recent and future 802.11 standards focus on the 6 GHz band</a:t>
            </a:r>
          </a:p>
          <a:p>
            <a:pPr lvl="1"/>
            <a:r>
              <a:rPr lang="en-US" altLang="en-US" dirty="0"/>
              <a:t>This band is limited to ~500 MHz in many regulatory domains</a:t>
            </a:r>
          </a:p>
          <a:p>
            <a:pPr lvl="1"/>
            <a:r>
              <a:rPr lang="en-US" altLang="en-US" dirty="0"/>
              <a:t>China and other countries have no spectrum available for unlicensed use in this band</a:t>
            </a:r>
          </a:p>
          <a:p>
            <a:pPr lvl="1"/>
            <a:r>
              <a:rPr lang="en-US" altLang="en-US" i="1" dirty="0"/>
              <a:t>IEEE 802.11 created the 11aj standard for operation in the 45 GHz band (CMMW) and should consider it for future 802.11 standards</a:t>
            </a:r>
          </a:p>
          <a:p>
            <a:r>
              <a:rPr lang="en-US" altLang="en-US" dirty="0" err="1"/>
              <a:t>mmWave</a:t>
            </a:r>
            <a:r>
              <a:rPr lang="en-US" altLang="en-US" dirty="0"/>
              <a:t> band spectrum can support these requirements for years to come</a:t>
            </a:r>
          </a:p>
          <a:p>
            <a:pPr lvl="1"/>
            <a:r>
              <a:rPr lang="en-US" altLang="en-US" i="1" dirty="0"/>
              <a:t>Over 5 GHz of spectrum could be made available globally in the 45 GHz band</a:t>
            </a:r>
          </a:p>
          <a:p>
            <a:pPr lvl="1"/>
            <a:endParaRPr lang="en-US" altLang="en-US" dirty="0"/>
          </a:p>
          <a:p>
            <a:pPr lvl="2"/>
            <a:endParaRPr lang="en-US" altLang="en-US" b="0" dirty="0"/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(Huawei Paris)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C91F8C91-6187-6C71-FF03-729FA89B3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343689"/>
            <a:ext cx="122469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August 2022</a:t>
            </a:r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536746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46CA6-61B2-8F7E-4638-0B7BAD573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802.11aj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992B7-8575-4F9A-3004-AC2BAED0B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Group (CMMW) started in January 2012</a:t>
            </a:r>
          </a:p>
          <a:p>
            <a:r>
              <a:rPr lang="en-US" dirty="0"/>
              <a:t>Task Group started in September 2012</a:t>
            </a:r>
          </a:p>
          <a:p>
            <a:pPr lvl="1"/>
            <a:r>
              <a:rPr lang="en-US" dirty="0"/>
              <a:t>Finished work in November 2017</a:t>
            </a:r>
          </a:p>
          <a:p>
            <a:r>
              <a:rPr lang="en-US" dirty="0"/>
              <a:t>Primarily focused 802.11ad functionality in the 45 GHz band because China’s 60 GHz band is limited</a:t>
            </a:r>
          </a:p>
          <a:p>
            <a:pPr lvl="1"/>
            <a:r>
              <a:rPr lang="en-US" dirty="0"/>
              <a:t>Actual range: 42.5 to 49 GHz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6B675E-F937-617F-CE4D-0C411955A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Rich Kennedy (Huawei Paris)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CB0D4D-559B-D06B-D7C5-B433A3279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60421D0-E7D3-36DF-AFB3-91AF8AF27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343689"/>
            <a:ext cx="122469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August 2022</a:t>
            </a:r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938144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BAC63-44A6-EE44-5B9F-D342F94E6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802.11aj Operating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21E37-EF46-3DEA-84D8-E6DBA17B9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3" y="1989138"/>
            <a:ext cx="10363200" cy="647774"/>
          </a:xfrm>
        </p:spPr>
        <p:txBody>
          <a:bodyPr/>
          <a:lstStyle/>
          <a:p>
            <a:r>
              <a:rPr lang="en-US" dirty="0"/>
              <a:t>Channel set for the 45 GHz band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07FCEE-7F42-F481-2508-CD98CFD14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Rich Kennedy (Huawei Paris)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44DC5B-5C46-1DEC-DE13-78AB9FEFF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FF47745-905E-0CE5-1B72-BA8D695807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432" y="3933056"/>
            <a:ext cx="10363200" cy="196655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1BEF566-CD9F-338C-9510-2B0B7EDA50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432" y="2623567"/>
            <a:ext cx="10344472" cy="1309489"/>
          </a:xfrm>
          <a:prstGeom prst="rect">
            <a:avLst/>
          </a:prstGeom>
        </p:spPr>
      </p:pic>
      <p:sp>
        <p:nvSpPr>
          <p:cNvPr id="10" name="Rectangle 4">
            <a:extLst>
              <a:ext uri="{FF2B5EF4-FFF2-40B4-BE49-F238E27FC236}">
                <a16:creationId xmlns:a16="http://schemas.microsoft.com/office/drawing/2014/main" id="{06CB133E-EA40-C163-9B46-8E991585E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343689"/>
            <a:ext cx="122469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August 2022</a:t>
            </a:r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905709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16B04-453C-677A-ACDC-231F93E23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45 GHz Band (High Level)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52608-B22A-BE1B-7C5B-11E8814F3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Rich Kennedy (Huawei Paris)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3ECBA3-F5A8-853D-BADC-8B113F666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C4616590-8B01-84C9-4539-23ADBC5203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500965"/>
              </p:ext>
            </p:extLst>
          </p:nvPr>
        </p:nvGraphicFramePr>
        <p:xfrm>
          <a:off x="1415480" y="1484784"/>
          <a:ext cx="9937103" cy="4716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7316">
                  <a:extLst>
                    <a:ext uri="{9D8B030D-6E8A-4147-A177-3AD203B41FA5}">
                      <a16:colId xmlns:a16="http://schemas.microsoft.com/office/drawing/2014/main" val="4087901707"/>
                    </a:ext>
                  </a:extLst>
                </a:gridCol>
                <a:gridCol w="2433164">
                  <a:extLst>
                    <a:ext uri="{9D8B030D-6E8A-4147-A177-3AD203B41FA5}">
                      <a16:colId xmlns:a16="http://schemas.microsoft.com/office/drawing/2014/main" val="1731371988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1477497764"/>
                    </a:ext>
                  </a:extLst>
                </a:gridCol>
                <a:gridCol w="3096343">
                  <a:extLst>
                    <a:ext uri="{9D8B030D-6E8A-4147-A177-3AD203B41FA5}">
                      <a16:colId xmlns:a16="http://schemas.microsoft.com/office/drawing/2014/main" val="3902081197"/>
                    </a:ext>
                  </a:extLst>
                </a:gridCol>
              </a:tblGrid>
              <a:tr h="48348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ITU-R Radio Regs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US (FCC)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Europe (ECO)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109862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r>
                        <a:rPr lang="en-US" sz="1400" dirty="0"/>
                        <a:t>42.5 – 43.5 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Fixed</a:t>
                      </a:r>
                    </a:p>
                    <a:p>
                      <a:r>
                        <a:rPr lang="en-US" sz="1200" dirty="0"/>
                        <a:t>Fixed Satellite (Earth to Space)</a:t>
                      </a:r>
                    </a:p>
                    <a:p>
                      <a:r>
                        <a:rPr lang="en-US" sz="1200" dirty="0"/>
                        <a:t>Mobile (except aeronautical mobile)</a:t>
                      </a:r>
                    </a:p>
                    <a:p>
                      <a:r>
                        <a:rPr lang="en-US" sz="1200" dirty="0"/>
                        <a:t>Radio-Astronomy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Fixed</a:t>
                      </a:r>
                    </a:p>
                    <a:p>
                      <a:r>
                        <a:rPr lang="en-US" sz="1200" dirty="0"/>
                        <a:t>Fixed Satellite (Earth to Space)</a:t>
                      </a:r>
                    </a:p>
                    <a:p>
                      <a:r>
                        <a:rPr lang="en-US" sz="1200" dirty="0"/>
                        <a:t>Mobile (except aeronautical mobile)</a:t>
                      </a:r>
                    </a:p>
                    <a:p>
                      <a:r>
                        <a:rPr lang="en-US" sz="1200" dirty="0"/>
                        <a:t>Radio-Astronomy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Fixed</a:t>
                      </a:r>
                    </a:p>
                    <a:p>
                      <a:r>
                        <a:rPr lang="en-US" sz="1200" dirty="0"/>
                        <a:t>Fixed Satellite (Earth to Space)</a:t>
                      </a:r>
                    </a:p>
                    <a:p>
                      <a:r>
                        <a:rPr lang="en-US" sz="1200" dirty="0"/>
                        <a:t>Mobile (except aeronautical mobile)</a:t>
                      </a:r>
                    </a:p>
                    <a:p>
                      <a:r>
                        <a:rPr lang="en-US" sz="1200" dirty="0"/>
                        <a:t>Radio-Astronomy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939988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r>
                        <a:rPr lang="en-US" sz="1400" dirty="0"/>
                        <a:t>43.5 – 47 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Mobile</a:t>
                      </a:r>
                    </a:p>
                    <a:p>
                      <a:r>
                        <a:rPr lang="en-US" sz="1200" dirty="0"/>
                        <a:t>Mobile Satellite (Earth to Space)</a:t>
                      </a:r>
                    </a:p>
                    <a:p>
                      <a:r>
                        <a:rPr lang="en-US" sz="1200" dirty="0"/>
                        <a:t>Radionavigation</a:t>
                      </a:r>
                    </a:p>
                    <a:p>
                      <a:r>
                        <a:rPr lang="en-US" sz="1200" dirty="0"/>
                        <a:t>Radionavigation-Satellite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Mobile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Mobile Satellite (Earth to Space)</a:t>
                      </a:r>
                    </a:p>
                    <a:p>
                      <a:r>
                        <a:rPr lang="en-US" sz="1200" dirty="0"/>
                        <a:t>Radionavigation</a:t>
                      </a:r>
                    </a:p>
                    <a:p>
                      <a:r>
                        <a:rPr lang="en-US" sz="1200" dirty="0"/>
                        <a:t>Radionavigation-Satellite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Mobile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Mobile Satellite (Earth to Space)</a:t>
                      </a:r>
                    </a:p>
                    <a:p>
                      <a:r>
                        <a:rPr lang="en-US" sz="1200" dirty="0"/>
                        <a:t>Radionavigation</a:t>
                      </a:r>
                    </a:p>
                    <a:p>
                      <a:r>
                        <a:rPr lang="en-US" sz="1200" dirty="0"/>
                        <a:t>Radionavigation-Satellite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200622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r>
                        <a:rPr lang="en-US" sz="1400" dirty="0"/>
                        <a:t>47 – 47.2 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Amateur</a:t>
                      </a:r>
                    </a:p>
                    <a:p>
                      <a:r>
                        <a:rPr lang="en-US" sz="1200" dirty="0"/>
                        <a:t>Amateur Satellite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Amateur</a:t>
                      </a:r>
                    </a:p>
                    <a:p>
                      <a:r>
                        <a:rPr lang="en-US" sz="1200" dirty="0"/>
                        <a:t>Amateur Satellite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Amateur</a:t>
                      </a:r>
                    </a:p>
                    <a:p>
                      <a:r>
                        <a:rPr lang="en-US" sz="1200" dirty="0"/>
                        <a:t>Amateur Satellite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091599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r>
                        <a:rPr lang="en-US" sz="1400" dirty="0"/>
                        <a:t>47.2 – 47.5 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Fixed</a:t>
                      </a:r>
                    </a:p>
                    <a:p>
                      <a:r>
                        <a:rPr lang="en-US" sz="1200" dirty="0"/>
                        <a:t>Fixed Satellite (Earth to Space)</a:t>
                      </a:r>
                    </a:p>
                    <a:p>
                      <a:r>
                        <a:rPr lang="en-US" sz="1200" dirty="0"/>
                        <a:t>Mobile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Fixed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Fixed Satellite (Earth to Space)</a:t>
                      </a:r>
                    </a:p>
                    <a:p>
                      <a:r>
                        <a:rPr lang="en-US" sz="1200" dirty="0"/>
                        <a:t>Mobile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Fixed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Fixed Satellite (Earth to Space)</a:t>
                      </a:r>
                    </a:p>
                    <a:p>
                      <a:r>
                        <a:rPr lang="en-US" sz="1200" dirty="0"/>
                        <a:t>Mobile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679924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r>
                        <a:rPr lang="en-US" sz="1400" dirty="0"/>
                        <a:t>47.5 – 47.9 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Fixed</a:t>
                      </a:r>
                    </a:p>
                    <a:p>
                      <a:r>
                        <a:rPr lang="en-US" sz="1200" dirty="0"/>
                        <a:t>Fixed Satellite (Earth to Space)</a:t>
                      </a:r>
                    </a:p>
                    <a:p>
                      <a:r>
                        <a:rPr lang="en-US" sz="1200" dirty="0"/>
                        <a:t>Fixed Satellite (Space to Earth)*</a:t>
                      </a:r>
                    </a:p>
                    <a:p>
                      <a:r>
                        <a:rPr lang="en-US" sz="1200" dirty="0"/>
                        <a:t>Mobile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Fixed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Fixed Satellite (Earth to Space)</a:t>
                      </a:r>
                    </a:p>
                    <a:p>
                      <a:r>
                        <a:rPr lang="en-US" sz="1200" dirty="0"/>
                        <a:t>Mobile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Fixed</a:t>
                      </a:r>
                    </a:p>
                    <a:p>
                      <a:r>
                        <a:rPr lang="en-US" sz="1200" dirty="0"/>
                        <a:t>Fixed Satellite (Earth to Space)</a:t>
                      </a:r>
                    </a:p>
                    <a:p>
                      <a:r>
                        <a:rPr lang="en-US" sz="1200" dirty="0"/>
                        <a:t>Fixed Satellite (Space to Earth)*</a:t>
                      </a:r>
                    </a:p>
                    <a:p>
                      <a:r>
                        <a:rPr lang="en-US" sz="1200" dirty="0"/>
                        <a:t>Mobile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494435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r>
                        <a:rPr lang="en-US" sz="1400" dirty="0"/>
                        <a:t>47.9 – 48.2 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Fixed</a:t>
                      </a:r>
                    </a:p>
                    <a:p>
                      <a:pPr algn="l"/>
                      <a:r>
                        <a:rPr lang="en-US" sz="1200" dirty="0"/>
                        <a:t>Fixed Satellite (Earth to Space)</a:t>
                      </a:r>
                    </a:p>
                    <a:p>
                      <a:pPr algn="l"/>
                      <a:r>
                        <a:rPr lang="en-US" sz="1200" dirty="0"/>
                        <a:t>Mobile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Fixed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Fixed Satellite (Earth to Space)</a:t>
                      </a:r>
                    </a:p>
                    <a:p>
                      <a:r>
                        <a:rPr lang="en-US" sz="1200" dirty="0"/>
                        <a:t>Mobile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Fixed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Fixed Satellite (Earth to Space)</a:t>
                      </a:r>
                    </a:p>
                    <a:p>
                      <a:r>
                        <a:rPr lang="en-US" sz="1200" dirty="0"/>
                        <a:t>Mobile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69297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BB062258-138C-A02F-EA95-E72ED1742AF7}"/>
              </a:ext>
            </a:extLst>
          </p:cNvPr>
          <p:cNvSpPr txBox="1"/>
          <p:nvPr/>
        </p:nvSpPr>
        <p:spPr>
          <a:xfrm>
            <a:off x="6168008" y="6237312"/>
            <a:ext cx="13681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*Region 1 only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1DBB26EB-101D-CBC2-D281-E26A8D1ED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343689"/>
            <a:ext cx="122469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August 2022</a:t>
            </a:r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470687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45 GHz Ad Hoc Activities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Detailed incumbent study</a:t>
            </a:r>
          </a:p>
          <a:p>
            <a:r>
              <a:rPr lang="en-US" dirty="0"/>
              <a:t>Determine if and where regulations may need changes</a:t>
            </a:r>
          </a:p>
          <a:p>
            <a:r>
              <a:rPr lang="en-US" dirty="0"/>
              <a:t>Support UHR SG </a:t>
            </a:r>
            <a:r>
              <a:rPr lang="en-US" dirty="0" err="1"/>
              <a:t>mmWave</a:t>
            </a:r>
            <a:r>
              <a:rPr lang="en-US" dirty="0"/>
              <a:t> band discussions</a:t>
            </a:r>
          </a:p>
          <a:p>
            <a:endParaRPr lang="en-US" dirty="0"/>
          </a:p>
          <a:p>
            <a:pPr lvl="1"/>
            <a:endParaRPr lang="en-US" altLang="en-US" dirty="0"/>
          </a:p>
          <a:p>
            <a:pPr lvl="2"/>
            <a:endParaRPr lang="en-US" altLang="en-US" b="0" dirty="0"/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(Huawei Paris)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150C324-08B1-2253-FBA2-5A50E3215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343689"/>
            <a:ext cx="122469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August 2022</a:t>
            </a:r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21243877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4CF723-B635-438C-88CE-66D4278AA6EB}">
  <ds:schemaRefs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cc9c437c-ae0c-4066-8d90-a0f7de786127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7958</TotalTime>
  <Words>913</Words>
  <Application>Microsoft Office PowerPoint</Application>
  <PresentationFormat>Widescreen</PresentationFormat>
  <Paragraphs>173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802-11-Submission</vt:lpstr>
      <vt:lpstr>Microsoft Word 97 - 2003 Document</vt:lpstr>
      <vt:lpstr>IEEE 802.18 45 GHz Ad Hoc Proposal</vt:lpstr>
      <vt:lpstr>Abstract</vt:lpstr>
      <vt:lpstr>Executive Summary</vt:lpstr>
      <vt:lpstr>Problem Statement #1</vt:lpstr>
      <vt:lpstr>Problem Statement #2</vt:lpstr>
      <vt:lpstr>IEEE 802.11aj</vt:lpstr>
      <vt:lpstr>IEEE 802.11aj Operating Classes</vt:lpstr>
      <vt:lpstr>The 45 GHz Band (High Level)</vt:lpstr>
      <vt:lpstr>45 GHz Ad Hoc Activities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RKennedy@bluetooth.com</dc:creator>
  <cp:lastModifiedBy>Rich Kennedy</cp:lastModifiedBy>
  <cp:revision>1231</cp:revision>
  <cp:lastPrinted>1998-02-10T13:28:06Z</cp:lastPrinted>
  <dcterms:created xsi:type="dcterms:W3CDTF">2004-12-02T14:01:45Z</dcterms:created>
  <dcterms:modified xsi:type="dcterms:W3CDTF">2022-08-04T14:18:06Z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