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92" r:id="rId13"/>
    <p:sldId id="882" r:id="rId14"/>
    <p:sldId id="869" r:id="rId15"/>
    <p:sldId id="878" r:id="rId16"/>
    <p:sldId id="893" r:id="rId17"/>
    <p:sldId id="868" r:id="rId18"/>
    <p:sldId id="889" r:id="rId19"/>
    <p:sldId id="880" r:id="rId20"/>
    <p:sldId id="881" r:id="rId21"/>
    <p:sldId id="856" r:id="rId22"/>
    <p:sldId id="86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05" autoAdjust="0"/>
  </p:normalViewPr>
  <p:slideViewPr>
    <p:cSldViewPr>
      <p:cViewPr varScale="1">
        <p:scale>
          <a:sx n="86" d="100"/>
          <a:sy n="86" d="100"/>
        </p:scale>
        <p:origin x="80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878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4660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4238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825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533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161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802.18-22/0083r1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86-00-0000-teleconference-minutes-28-july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28-0000-status-of-ongoing-consultations-and-tag-documents-for-approv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89-00-0000-45-ghz-ad-hoc-proposal.ppt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etsi.org/Meetings.aspx#/meeting?MtgId=44275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ept.org/files/9522/Draft%20ECC%20Decision%20(22)03.docx" TargetMode="External"/><Relationship Id="rId5" Type="http://schemas.openxmlformats.org/officeDocument/2006/relationships/hyperlink" Target="https://cept.org/files/9522/Draft%20revision%20of%20ECC%20Decision%20(06)04.docx" TargetMode="External"/><Relationship Id="rId4" Type="http://schemas.openxmlformats.org/officeDocument/2006/relationships/hyperlink" Target="https://portal.etsi.org/Meetings.aspx#/meeting?MtgId=44276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tia.gov/files/ntia/publications/ntia-fcc-spectrum_mou-8.2022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.%20https:/www.fcc.gov/news-events/events/open-commission-meetings" TargetMode="External"/><Relationship Id="rId4" Type="http://schemas.openxmlformats.org/officeDocument/2006/relationships/hyperlink" Target="https://www.fcc.gov/news-events/events/2022/08/august-2022-open-commission-meeting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cmc.gov.my/skmmgovmy/media/General/CA-No-1-of-2022.pdf" TargetMode="External"/><Relationship Id="rId3" Type="http://schemas.openxmlformats.org/officeDocument/2006/relationships/hyperlink" Target="https://www.apt.int/2022-APG23-4" TargetMode="External"/><Relationship Id="rId7" Type="http://schemas.openxmlformats.org/officeDocument/2006/relationships/hyperlink" Target="https://www.mcmc.gov.my/skmmgovmy/media/General/registers/cma/Class-Assignment-No-2-of-2022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oumu.go.jp/menu_news/s-news/01kiban14_02000553.html" TargetMode="External"/><Relationship Id="rId5" Type="http://schemas.openxmlformats.org/officeDocument/2006/relationships/hyperlink" Target="https://www.soumu.go.jp/menu_news/s-news/01kiban14_02000547.html" TargetMode="External"/><Relationship Id="rId4" Type="http://schemas.openxmlformats.org/officeDocument/2006/relationships/hyperlink" Target="https://www.apt.int/sites/default/files/2022/04/CALENDAR_OF_APT_ACTIVITIES_FOR_THE_YEAR_2022-v1.6b.pdf" TargetMode="External"/><Relationship Id="rId9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sm.govt.nz/projects-and-auctions/completed-projects/wlan-use-in-the-6-ghz-band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calendar.google.com/calendar/u/0/embed?src=c2gedttabtbj4bps23j4847004@group.calendar.google.com&amp;ctz=America/New_York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6/18-16-0038-24-0000-teleconference-call-in-info.pptx" TargetMode="External"/><Relationship Id="rId5" Type="http://schemas.openxmlformats.org/officeDocument/2006/relationships/hyperlink" Target="https://www.google.com/url?q=https://ieeesa.webex.com/ieeesa/j.php?MTID%3Dm26c23a4b9ba5ccb1f68348f9562860c8&amp;sa=D&amp;ust=1658748120000000&amp;usg=AOvVaw1QDnot_4frB_FID642NE7G" TargetMode="External"/><Relationship Id="rId4" Type="http://schemas.openxmlformats.org/officeDocument/2006/relationships/hyperlink" Target="https://www.google.com/url?q=https://ieeesa.webex.com/ieeesa/j.php?MTID%3Dmf9563fbcb7916d8f12293514ac3efd25&amp;sa=D&amp;ust=1658748120000000&amp;usg=AOvVaw3LIrurMAg4u3cv12Ka_ktJ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vDkQ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lton.com/en/attend-my-event/ieee802wireless2022earlybird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ae5c1e5a-6074-492a-9cd7-16b5ddc15864/summary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4 August 2022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124200" y="434101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07336"/>
              </p:ext>
            </p:extLst>
          </p:nvPr>
        </p:nvGraphicFramePr>
        <p:xfrm>
          <a:off x="3105150" y="4724400"/>
          <a:ext cx="8772525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2" name="Document" r:id="rId4" imgW="8255656" imgH="2794721" progId="Word.Document.8">
                  <p:embed/>
                </p:oleObj>
              </mc:Choice>
              <mc:Fallback>
                <p:oleObj name="Document" r:id="rId4" imgW="8255656" imgH="27947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50" y="4724400"/>
                        <a:ext cx="8772525" cy="296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28 July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18-22/0086r0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18-22/0035r28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three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11 August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France ARCEP: </a:t>
            </a:r>
            <a:r>
              <a:rPr lang="en-GB" sz="1400" dirty="0" smtClean="0"/>
              <a:t>Draft </a:t>
            </a:r>
            <a:r>
              <a:rPr lang="en-GB" sz="1400" dirty="0"/>
              <a:t>decision on the use of radio spectrum in the frequency bands 5150-5250 MHz, 5250-5350 MHz and 5470- 5725 MHz for the implementation of wireless access systems, including radio local area </a:t>
            </a:r>
            <a:r>
              <a:rPr lang="en-GB" sz="1400" dirty="0" smtClean="0"/>
              <a:t>networks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spc="-5" dirty="0" smtClean="0">
                <a:solidFill>
                  <a:schemeClr val="tx1"/>
                </a:solidFill>
                <a:cs typeface="Arial"/>
              </a:rPr>
              <a:t>India DoT: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Consultation Paper on "Need for a new legal framework governing Telecommunication in India"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Discussion topic:  45 GHz for license exempt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Document: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18-22/0089r0</a:t>
            </a:r>
            <a:endParaRPr lang="en-US" sz="18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Presented </a:t>
            </a:r>
            <a:r>
              <a:rPr lang="en-US" sz="1600" spc="-5" dirty="0" smtClean="0">
                <a:latin typeface="+mj-lt"/>
                <a:cs typeface="Arial"/>
              </a:rPr>
              <a:t>by Rich Kennedy (Huawei Paris)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319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1030288" marR="117475" lvl="2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3"/>
              </a:rPr>
              <a:t>Ad </a:t>
            </a:r>
            <a:r>
              <a:rPr lang="en-US" sz="1400" kern="1200" dirty="0">
                <a:latin typeface="+mj-lt"/>
                <a:hlinkClick r:id="rId3"/>
              </a:rPr>
              <a:t>hoc meeting #114c, EN 301 </a:t>
            </a:r>
            <a:r>
              <a:rPr lang="en-US" sz="1400" kern="1200" dirty="0" smtClean="0">
                <a:latin typeface="+mj-lt"/>
                <a:hlinkClick r:id="rId3"/>
              </a:rPr>
              <a:t>893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2022-08-30T08:00+02:00 until </a:t>
            </a:r>
            <a:r>
              <a:rPr lang="en-US" sz="1400" kern="1200" dirty="0" smtClean="0">
                <a:latin typeface="+mj-lt"/>
              </a:rPr>
              <a:t>2022-08-30T12:30+02:00</a:t>
            </a:r>
            <a:endParaRPr lang="en-US" sz="1400" dirty="0" smtClean="0">
              <a:latin typeface="+mj-lt"/>
            </a:endParaRPr>
          </a:p>
          <a:p>
            <a:pPr marL="1030288" marR="117475" lvl="2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 smtClean="0">
                <a:latin typeface="+mj-lt"/>
                <a:hlinkClick r:id="rId4"/>
              </a:rPr>
              <a:t>Ad </a:t>
            </a:r>
            <a:r>
              <a:rPr lang="en-US" sz="1400" kern="1200" dirty="0">
                <a:latin typeface="+mj-lt"/>
                <a:hlinkClick r:id="rId4"/>
              </a:rPr>
              <a:t>hoc meeting #114d, EN 301 </a:t>
            </a:r>
            <a:r>
              <a:rPr lang="en-US" sz="1400" kern="1200" dirty="0" smtClean="0">
                <a:latin typeface="+mj-lt"/>
                <a:hlinkClick r:id="rId4"/>
              </a:rPr>
              <a:t>893</a:t>
            </a:r>
            <a:r>
              <a:rPr lang="en-US" sz="1400" dirty="0">
                <a:latin typeface="+mj-lt"/>
              </a:rPr>
              <a:t/>
            </a:r>
            <a:br>
              <a:rPr lang="en-US" sz="1400" dirty="0">
                <a:latin typeface="+mj-lt"/>
              </a:rPr>
            </a:br>
            <a:r>
              <a:rPr lang="en-US" sz="1400" kern="1200" dirty="0">
                <a:latin typeface="+mj-lt"/>
              </a:rPr>
              <a:t>2022-09-01T16:00+02:00 until </a:t>
            </a:r>
            <a:r>
              <a:rPr lang="en-US" sz="1400" kern="1200" dirty="0" smtClean="0">
                <a:latin typeface="+mj-lt"/>
              </a:rPr>
              <a:t>2022-09-01T20:30+02:00</a:t>
            </a:r>
            <a:endParaRPr lang="en-US" sz="14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Comment submission deadline is 11 August 2022 for the following two draft ECC Decisions: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cs typeface="Arial"/>
                <a:hlinkClick r:id="rId5"/>
              </a:rPr>
              <a:t>Draft </a:t>
            </a:r>
            <a:r>
              <a:rPr lang="en-US" sz="1400" spc="-5" dirty="0">
                <a:cs typeface="Arial"/>
                <a:hlinkClick r:id="rId5"/>
              </a:rPr>
              <a:t>revision of ECC Decision (</a:t>
            </a:r>
            <a:r>
              <a:rPr lang="en-US" sz="1400" spc="-5" dirty="0" smtClean="0">
                <a:cs typeface="Arial"/>
                <a:hlinkClick r:id="rId5"/>
              </a:rPr>
              <a:t>06)04</a:t>
            </a:r>
            <a:r>
              <a:rPr lang="en-US" sz="1400" spc="-5" dirty="0" smtClean="0">
                <a:cs typeface="Arial"/>
              </a:rPr>
              <a:t>:  The </a:t>
            </a:r>
            <a:r>
              <a:rPr lang="en-US" sz="1400" spc="-5" dirty="0" err="1">
                <a:cs typeface="Arial"/>
              </a:rPr>
              <a:t>harmonised</a:t>
            </a:r>
            <a:r>
              <a:rPr lang="en-US" sz="1400" spc="-5" dirty="0">
                <a:cs typeface="Arial"/>
              </a:rPr>
              <a:t> use, exemption from individual licensing and free circulation of devices using Ultra-Wideband (UWB) technology in bands below 10.6 </a:t>
            </a:r>
            <a:r>
              <a:rPr lang="en-US" sz="1400" spc="-5" dirty="0" smtClean="0">
                <a:cs typeface="Arial"/>
              </a:rPr>
              <a:t>GHz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  <a:hlinkClick r:id="rId6"/>
              </a:rPr>
              <a:t>Draft ECC Decision (</a:t>
            </a:r>
            <a:r>
              <a:rPr lang="en-US" sz="1400" spc="-5" dirty="0" smtClean="0">
                <a:cs typeface="Arial"/>
                <a:hlinkClick r:id="rId6"/>
              </a:rPr>
              <a:t>22)03</a:t>
            </a:r>
            <a:r>
              <a:rPr lang="en-US" sz="1400" spc="-5" dirty="0" smtClean="0">
                <a:cs typeface="Arial"/>
              </a:rPr>
              <a:t>:  Technical </a:t>
            </a:r>
            <a:r>
              <a:rPr lang="en-US" sz="1400" spc="-5" dirty="0">
                <a:cs typeface="Arial"/>
              </a:rPr>
              <a:t>characteristics, exemption from individual licensing and free circulation and use of UWB </a:t>
            </a:r>
            <a:r>
              <a:rPr lang="en-US" sz="1400" spc="-5" dirty="0" err="1">
                <a:cs typeface="Arial"/>
              </a:rPr>
              <a:t>radiodetermination</a:t>
            </a:r>
            <a:r>
              <a:rPr lang="en-US" sz="1400" spc="-5" dirty="0">
                <a:cs typeface="Arial"/>
              </a:rPr>
              <a:t> applications in the frequency range 116-260 </a:t>
            </a:r>
            <a:r>
              <a:rPr lang="en-US" sz="1400" spc="-5" dirty="0" smtClean="0">
                <a:cs typeface="Arial"/>
              </a:rPr>
              <a:t>GHz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/>
              <a:t>On 1 August 2022, FCC and NTIA signed a </a:t>
            </a:r>
            <a:r>
              <a:rPr lang="en-US" sz="1600">
                <a:hlinkClick r:id="rId3"/>
              </a:rPr>
              <a:t>MOU</a:t>
            </a:r>
            <a:r>
              <a:rPr lang="en-US" sz="1600"/>
              <a:t> related to increased coordination between Federal spectrum management agencies to promote the efficient use of the radio spectrum in the public </a:t>
            </a:r>
            <a:r>
              <a:rPr lang="en-US" sz="1600"/>
              <a:t>interest</a:t>
            </a:r>
            <a:r>
              <a:rPr lang="en-US" sz="1600" smtClean="0"/>
              <a:t>.</a:t>
            </a:r>
            <a:endParaRPr lang="en-US" sz="1600" smtClean="0"/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</a:t>
            </a:r>
            <a:r>
              <a:rPr lang="en-US" sz="1600" dirty="0" smtClean="0"/>
              <a:t>August 2022 Open Commission Meeting is </a:t>
            </a:r>
            <a:r>
              <a:rPr lang="en-US" sz="1600" dirty="0" smtClean="0">
                <a:hlinkClick r:id="rId4"/>
              </a:rPr>
              <a:t>scheduled</a:t>
            </a:r>
            <a:r>
              <a:rPr lang="en-US" sz="1600" dirty="0" smtClean="0"/>
              <a:t> at 10:30am ET on 5 August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schedule of the open meeting is available </a:t>
            </a:r>
            <a:r>
              <a:rPr lang="en-US" sz="1600" dirty="0" smtClean="0">
                <a:hlinkClick r:id="rId5"/>
              </a:rPr>
              <a:t>here</a:t>
            </a:r>
            <a:r>
              <a:rPr lang="en-US" sz="1600" dirty="0" smtClean="0"/>
              <a:t>.  Note that after the opening meeting on 5 August 2022, the September meeting is scheduled on 29 September 2022</a:t>
            </a:r>
            <a:r>
              <a:rPr lang="en-US" sz="1600" dirty="0" smtClean="0"/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Future meetings of interest: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The </a:t>
            </a:r>
            <a:r>
              <a:rPr lang="en-US" sz="1400" dirty="0"/>
              <a:t>4th Meeting of the APT Conference Preparatory Group for WRC-23 (APG23-4) </a:t>
            </a:r>
            <a:r>
              <a:rPr lang="en-US" sz="1400" dirty="0" smtClean="0"/>
              <a:t>is </a:t>
            </a:r>
            <a:r>
              <a:rPr lang="en-US" sz="1400" dirty="0" smtClean="0">
                <a:hlinkClick r:id="rId3"/>
              </a:rPr>
              <a:t>scheduled</a:t>
            </a:r>
            <a:r>
              <a:rPr lang="en-US" sz="1400" dirty="0" smtClean="0"/>
              <a:t> as a hybrid event from 15 to 20 August 2022, in Bangkok, Thailand.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The 30th Meeting of APT Wireless Group (AWG-30</a:t>
            </a:r>
            <a:r>
              <a:rPr lang="en-US" sz="1400" dirty="0" smtClean="0"/>
              <a:t>) is </a:t>
            </a:r>
            <a:r>
              <a:rPr lang="en-US" sz="1400" dirty="0" smtClean="0">
                <a:hlinkClick r:id="rId4"/>
              </a:rPr>
              <a:t>scheduled</a:t>
            </a:r>
            <a:r>
              <a:rPr lang="en-US" sz="1400" dirty="0" smtClean="0"/>
              <a:t> as a hybrid event from 5 to 9 September 2022, in Bangkok, Thailand.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Japan MIC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Following the close of the </a:t>
            </a:r>
            <a:r>
              <a:rPr lang="en-US" sz="1400" dirty="0">
                <a:hlinkClick r:id="rId5"/>
              </a:rPr>
              <a:t>consultation</a:t>
            </a:r>
            <a:r>
              <a:rPr lang="en-US" sz="1400" dirty="0"/>
              <a:t> on the draft ministerial ordinances to partially revise the rules for wireless </a:t>
            </a:r>
            <a:r>
              <a:rPr lang="en-US" sz="1400" dirty="0" smtClean="0"/>
              <a:t>equipment (920 MHz), </a:t>
            </a:r>
            <a:r>
              <a:rPr lang="en-US" sz="1400" dirty="0"/>
              <a:t>Japan MIC has posted the </a:t>
            </a:r>
            <a:r>
              <a:rPr lang="en-US" sz="1400" dirty="0">
                <a:hlinkClick r:id="rId6"/>
              </a:rPr>
              <a:t>received comments</a:t>
            </a:r>
            <a:r>
              <a:rPr lang="en-US" sz="1400" dirty="0"/>
              <a:t> online and indicated that the next step is </a:t>
            </a:r>
            <a:r>
              <a:rPr lang="en-US" sz="1400" dirty="0" smtClean="0"/>
              <a:t>revise </a:t>
            </a:r>
            <a:r>
              <a:rPr lang="en-US" sz="1400" dirty="0"/>
              <a:t>the Radio Equipment Regulations and other related </a:t>
            </a:r>
            <a:r>
              <a:rPr lang="en-US" sz="1400" dirty="0" smtClean="0"/>
              <a:t>notifications.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Malaysia MCMC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1200" dirty="0">
                <a:latin typeface="Times New Roman" pitchFamily="16" charset="0"/>
                <a:hlinkClick r:id="rId7"/>
              </a:rPr>
              <a:t>Class Assignment No. </a:t>
            </a:r>
            <a:r>
              <a:rPr lang="en-US" sz="1400" kern="1200" dirty="0" smtClean="0">
                <a:latin typeface="Times New Roman" pitchFamily="16" charset="0"/>
                <a:hlinkClick r:id="rId7"/>
              </a:rPr>
              <a:t>2 </a:t>
            </a:r>
            <a:r>
              <a:rPr lang="en-US" sz="1400" kern="1200" dirty="0">
                <a:latin typeface="Times New Roman" pitchFamily="16" charset="0"/>
                <a:hlinkClick r:id="rId7"/>
              </a:rPr>
              <a:t>of </a:t>
            </a:r>
            <a:r>
              <a:rPr lang="en-US" sz="1400" kern="1200" dirty="0" smtClean="0">
                <a:latin typeface="Times New Roman" pitchFamily="16" charset="0"/>
                <a:hlinkClick r:id="rId7"/>
              </a:rPr>
              <a:t>2022</a:t>
            </a:r>
            <a:r>
              <a:rPr lang="en-US" sz="1400" kern="1200" dirty="0" smtClean="0">
                <a:latin typeface="Times New Roman" pitchFamily="16" charset="0"/>
              </a:rPr>
              <a:t> is published on 25 July 2022, which </a:t>
            </a:r>
            <a:r>
              <a:rPr lang="en-US" sz="1400" dirty="0" smtClean="0"/>
              <a:t>superseded </a:t>
            </a:r>
            <a:r>
              <a:rPr lang="en-US" sz="1400" dirty="0"/>
              <a:t>the previous document (</a:t>
            </a:r>
            <a:r>
              <a:rPr lang="en-US" sz="1400" dirty="0">
                <a:hlinkClick r:id="rId8"/>
              </a:rPr>
              <a:t>Class Assignment No</a:t>
            </a:r>
            <a:r>
              <a:rPr lang="en-US" sz="1400" dirty="0" smtClean="0">
                <a:hlinkClick r:id="rId8"/>
              </a:rPr>
              <a:t>. 1 </a:t>
            </a:r>
            <a:r>
              <a:rPr lang="en-US" sz="1400" dirty="0">
                <a:hlinkClick r:id="rId8"/>
              </a:rPr>
              <a:t>of 2022</a:t>
            </a:r>
            <a:r>
              <a:rPr lang="en-US" sz="1400" dirty="0" smtClean="0"/>
              <a:t>).</a:t>
            </a:r>
            <a:endParaRPr lang="en-US" sz="1400" dirty="0"/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 (Cont’d)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New Zealand</a:t>
            </a:r>
            <a:endParaRPr lang="en-US" sz="1600" dirty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On 1 August 2022, New Zealand RSM made the following </a:t>
            </a:r>
            <a:r>
              <a:rPr lang="en-US" sz="1400" dirty="0" smtClean="0">
                <a:hlinkClick r:id="rId3"/>
              </a:rPr>
              <a:t>announcement</a:t>
            </a:r>
            <a:r>
              <a:rPr lang="en-US" sz="1400" dirty="0" smtClean="0"/>
              <a:t>:</a:t>
            </a:r>
          </a:p>
          <a:p>
            <a:pPr marL="1944688" marR="117475" lvl="4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Made </a:t>
            </a:r>
            <a:r>
              <a:rPr lang="en-US" sz="1400" dirty="0"/>
              <a:t>5925–6425 MHz  available for WLAN services under the Low Power Indoor use and the Very Low Power Indoor and Outdoor </a:t>
            </a:r>
            <a:r>
              <a:rPr lang="en-US" sz="1400" dirty="0" smtClean="0"/>
              <a:t>regimes</a:t>
            </a:r>
          </a:p>
          <a:p>
            <a:pPr marL="1944688" marR="117475" lvl="4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Extended </a:t>
            </a:r>
            <a:r>
              <a:rPr lang="en-US" sz="1400" dirty="0"/>
              <a:t>the 57–66 GHz band to 57–71 GHz to support a range of technologies including Multi Gigabit Wireless Systems (MGWS) and IMT on a shared technology neutral </a:t>
            </a:r>
            <a:r>
              <a:rPr lang="en-US" sz="1400" dirty="0" smtClean="0"/>
              <a:t>basis</a:t>
            </a:r>
          </a:p>
          <a:p>
            <a:pPr marL="1944688" marR="117475" lvl="4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Clarified </a:t>
            </a:r>
            <a:r>
              <a:rPr lang="en-US" sz="1400" dirty="0"/>
              <a:t>the conditions applying to the 5150– </a:t>
            </a:r>
            <a:r>
              <a:rPr lang="en-US" sz="1400" dirty="0" smtClean="0"/>
              <a:t>5350 </a:t>
            </a:r>
            <a:r>
              <a:rPr lang="en-US" sz="1400" dirty="0"/>
              <a:t>MHz band to resolve an ambiguity on the applicability of DFS and TPC, and to when the EIRP vertical radiation angle mask applies</a:t>
            </a:r>
            <a:r>
              <a:rPr lang="en-US" sz="1400" dirty="0" smtClean="0"/>
              <a:t>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86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(5)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535977"/>
              </p:ext>
            </p:extLst>
          </p:nvPr>
        </p:nvGraphicFramePr>
        <p:xfrm>
          <a:off x="838200" y="1705690"/>
          <a:ext cx="10439401" cy="1468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IEEE</a:t>
                      </a:r>
                      <a:r>
                        <a:rPr lang="en-US" sz="1500" baseline="0" dirty="0" smtClean="0"/>
                        <a:t> Statement Update on Spectrum (ISUS) ad-hoc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Monday, 8 August 2022,</a:t>
                      </a:r>
                    </a:p>
                    <a:p>
                      <a:r>
                        <a:rPr lang="en-US" sz="1500" dirty="0" smtClean="0"/>
                        <a:t>11:00am ET</a:t>
                      </a:r>
                      <a:r>
                        <a:rPr lang="en-US" sz="1500" baseline="0" dirty="0" smtClean="0"/>
                        <a:t> to 12:00pm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https://ieeesa.webex.com/ieeesa/j.php?MTID=mf9563fbcb7916d8f12293514ac3efd25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 teleconference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 11 August 2022,</a:t>
                      </a:r>
                    </a:p>
                    <a:p>
                      <a:r>
                        <a:rPr lang="en-US" sz="1500" dirty="0" smtClean="0"/>
                        <a:t>3:00pm ET to 3:55pm</a:t>
                      </a:r>
                      <a:r>
                        <a:rPr lang="en-US" sz="1500" baseline="0" dirty="0" smtClean="0"/>
                        <a:t>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8200" y="6083255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6"/>
              </a:rPr>
              <a:t>18-16/0038r24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7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28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hlinkClick r:id="rId3"/>
              </a:rPr>
              <a:t>https://cvent.me/PvDkQV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 is an credited 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</a:t>
            </a:r>
            <a:r>
              <a:rPr lang="en-US" sz="1400" dirty="0" smtClean="0"/>
              <a:t>ttendance </a:t>
            </a:r>
            <a:r>
              <a:rPr lang="en-US" sz="1400" dirty="0"/>
              <a:t>at the session will count towards voting </a:t>
            </a:r>
            <a:r>
              <a:rPr lang="en-US" sz="1400" dirty="0" smtClean="0"/>
              <a:t>rights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Thursday, 30 June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US$950.00 </a:t>
            </a:r>
            <a:r>
              <a:rPr lang="en-US" sz="12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US$1200.00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15 August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US$1450.00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30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6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 / Self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(Comcast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6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22 July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0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9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1200" dirty="0" smtClean="0">
                <a:latin typeface="Times New Roman" pitchFamily="16" charset="0"/>
                <a:hlinkClick r:id="rId3"/>
              </a:rPr>
              <a:t>https</a:t>
            </a:r>
            <a:r>
              <a:rPr lang="en-US" sz="1600" kern="1200" dirty="0">
                <a:latin typeface="Times New Roman" pitchFamily="16" charset="0"/>
                <a:hlinkClick r:id="rId3"/>
              </a:rPr>
              <a:t>://www.hilton.com/en/attend-my-event/ieee802wireless2022earlybird</a:t>
            </a:r>
            <a:r>
              <a:rPr lang="en-US" sz="1600" kern="1200" dirty="0" smtClean="0">
                <a:latin typeface="Times New Roman" pitchFamily="16" charset="0"/>
                <a:hlinkClick r:id="rId3"/>
              </a:rPr>
              <a:t>/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strike="sngStrike" dirty="0" smtClean="0">
                <a:solidFill>
                  <a:schemeClr val="tx1"/>
                </a:solidFill>
              </a:rPr>
              <a:t>Early </a:t>
            </a:r>
            <a:r>
              <a:rPr lang="en-US" sz="1400" b="1" strike="sngStrike" dirty="0">
                <a:solidFill>
                  <a:schemeClr val="tx1"/>
                </a:solidFill>
              </a:rPr>
              <a:t>Bird: When the Early Bird Guest Room Block is sold out or 5:00 PM Hawaii Time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13 June 2022</a:t>
            </a:r>
            <a:r>
              <a:rPr lang="en-US" sz="1400" b="1" strike="sngStrike" dirty="0">
                <a:solidFill>
                  <a:schemeClr val="tx1"/>
                </a:solidFill>
              </a:rPr>
              <a:t> whichever comes </a:t>
            </a:r>
            <a:r>
              <a:rPr lang="en-US" sz="1400" b="1" strike="sngStrike" dirty="0" smtClean="0">
                <a:solidFill>
                  <a:schemeClr val="tx1"/>
                </a:solidFill>
              </a:rPr>
              <a:t>first.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Standard</a:t>
            </a:r>
            <a:r>
              <a:rPr lang="en-US" sz="1400" dirty="0"/>
              <a:t>: When the Standard Guest Room Block is sold out or 5:00 PM Hawaii Time </a:t>
            </a:r>
            <a:r>
              <a:rPr lang="en-US" sz="1400" dirty="0" smtClean="0"/>
              <a:t>15 August</a:t>
            </a:r>
            <a:r>
              <a:rPr lang="en-US" sz="1400" dirty="0"/>
              <a:t> 2022 whichever comes first.</a:t>
            </a: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8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interim/plenary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September 2022 IEEE 802 wireless interim</a:t>
            </a:r>
            <a:r>
              <a:rPr lang="en-US" sz="1600" spc="-5" dirty="0" smtClean="0">
                <a:cs typeface="Arial"/>
              </a:rPr>
              <a:t> </a:t>
            </a:r>
            <a:r>
              <a:rPr lang="en-US" sz="1600" spc="-5" dirty="0">
                <a:cs typeface="Arial"/>
              </a:rPr>
              <a:t>from </a:t>
            </a:r>
            <a:r>
              <a:rPr lang="en-US" sz="1600" spc="-5" dirty="0" smtClean="0">
                <a:cs typeface="Arial"/>
              </a:rPr>
              <a:t>11 September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16 September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>
                <a:latin typeface="+mj-lt"/>
                <a:cs typeface="Arial"/>
              </a:rPr>
              <a:t>Adjourned </a:t>
            </a:r>
            <a:r>
              <a:rPr lang="en-US" sz="1600" spc="-5" smtClean="0">
                <a:latin typeface="+mj-lt"/>
                <a:cs typeface="Arial"/>
              </a:rPr>
              <a:t>at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/>
              <a:t>2022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Discussion:  45 GHz for license exempt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General </a:t>
            </a:r>
            <a:r>
              <a:rPr lang="en-US" sz="1800" spc="-5" dirty="0">
                <a:latin typeface="+mj-lt"/>
                <a:cs typeface="Arial"/>
              </a:rPr>
              <a:t>discussion </a:t>
            </a:r>
            <a:r>
              <a:rPr lang="en-US" sz="1800" spc="-5" dirty="0" smtClean="0">
                <a:latin typeface="+mj-lt"/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schedule next week (week of 8</a:t>
            </a:r>
            <a:r>
              <a:rPr lang="en-US" sz="1800" spc="-5" dirty="0" smtClean="0">
                <a:cs typeface="Arial"/>
              </a:rPr>
              <a:t> August)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and hotel reservation for the 2022 September Interim 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68527</TotalTime>
  <Words>1785</Words>
  <Application>Microsoft Office PowerPoint</Application>
  <PresentationFormat>Widescreen</PresentationFormat>
  <Paragraphs>339</Paragraphs>
  <Slides>22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Discussion topic:  45 GHz for license exempt</vt:lpstr>
      <vt:lpstr>General discussion items (1)</vt:lpstr>
      <vt:lpstr>General discussion items (2)</vt:lpstr>
      <vt:lpstr>General discussion items (3)</vt:lpstr>
      <vt:lpstr>General discussion items (4)</vt:lpstr>
      <vt:lpstr>General discussion items (5)</vt:lpstr>
      <vt:lpstr>Meeting schedule:  next week</vt:lpstr>
      <vt:lpstr>Meeting and hotel reservation for the 2022 September Interim (1)</vt:lpstr>
      <vt:lpstr>Meeting and hotel reservation for the 2022 September Interim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22/0083r1</dc:title>
  <dc:creator/>
  <cp:keywords>4 August 2022</cp:keywords>
  <cp:lastModifiedBy>Edward Au</cp:lastModifiedBy>
  <cp:revision>4746</cp:revision>
  <cp:lastPrinted>1601-01-01T00:00:00Z</cp:lastPrinted>
  <dcterms:created xsi:type="dcterms:W3CDTF">2016-03-03T14:54:45Z</dcterms:created>
  <dcterms:modified xsi:type="dcterms:W3CDTF">2022-08-04T18:32:05Z</dcterms:modified>
  <cp:category>IEEE 802.18 RR-TAG agenda</cp:category>
</cp:coreProperties>
</file>