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90" r:id="rId13"/>
    <p:sldId id="891" r:id="rId14"/>
    <p:sldId id="892" r:id="rId15"/>
    <p:sldId id="882" r:id="rId16"/>
    <p:sldId id="869" r:id="rId17"/>
    <p:sldId id="878" r:id="rId18"/>
    <p:sldId id="868" r:id="rId19"/>
    <p:sldId id="889" r:id="rId20"/>
    <p:sldId id="880" r:id="rId21"/>
    <p:sldId id="881" r:id="rId22"/>
    <p:sldId id="856" r:id="rId23"/>
    <p:sldId id="864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723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465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85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238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3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802.18-22/0079r0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81-00-0000-teleconference-minutes-21-july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27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spg-spectrum.eu/wp-content/uploads/2022/06/RSPG22-014final-Draft_RSPG_Opinion_WRC23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077-03-0000-proposed-response-to-rspg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77-01-0000-proposed-response-to-rspg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Meetings.aspx#/meeting?MtgId=44275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ept.org/files/9522/Draft%20ECC%20Decision%20(22)03.docx" TargetMode="External"/><Relationship Id="rId5" Type="http://schemas.openxmlformats.org/officeDocument/2006/relationships/hyperlink" Target="https://cept.org/files/9522/Draft%20revision%20of%20ECC%20Decision%20(06)04.docx" TargetMode="External"/><Relationship Id="rId4" Type="http://schemas.openxmlformats.org/officeDocument/2006/relationships/hyperlink" Target="https://portal.etsi.org/Meetings.aspx#/meeting?MtgId=44276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8/august-2022-open-commission-meet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.%20https:/www.fcc.gov/news-events/events/open-commission-meetings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cmc.gov.my/skmmgovmy/media/General/CA-No-1-of-2022.pdf" TargetMode="External"/><Relationship Id="rId3" Type="http://schemas.openxmlformats.org/officeDocument/2006/relationships/hyperlink" Target="https://www.apt.int/2022-APG23-4" TargetMode="External"/><Relationship Id="rId7" Type="http://schemas.openxmlformats.org/officeDocument/2006/relationships/hyperlink" Target="https://www.mcmc.gov.my/skmmgovmy/media/General/registers/cma/Class-Assignment-No-2-of-2022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oumu.go.jp/menu_news/s-news/01kiban14_02000553.html" TargetMode="External"/><Relationship Id="rId5" Type="http://schemas.openxmlformats.org/officeDocument/2006/relationships/hyperlink" Target="https://www.soumu.go.jp/menu_news/s-news/01kiban14_02000547.html" TargetMode="External"/><Relationship Id="rId4" Type="http://schemas.openxmlformats.org/officeDocument/2006/relationships/hyperlink" Target="https://www.apt.int/sites/default/files/2022/04/CALENDAR_OF_APT_ACTIVITIES_FOR_THE_YEAR_2022-v1.6b.pdf" TargetMode="External"/><Relationship Id="rId9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6/18-16-0038-24-0000-teleconference-call-in-info.pptx" TargetMode="External"/><Relationship Id="rId5" Type="http://schemas.openxmlformats.org/officeDocument/2006/relationships/hyperlink" Target="https://www.google.com/url?q=https://ieeesa.webex.com/ieeesa/j.php?MTID%3Dm26c23a4b9ba5ccb1f68348f9562860c8&amp;sa=D&amp;ust=1658748120000000&amp;usg=AOvVaw1QDnot_4frB_FID642NE7G" TargetMode="External"/><Relationship Id="rId4" Type="http://schemas.openxmlformats.org/officeDocument/2006/relationships/hyperlink" Target="https://www.google.com/url?q=https://ieeesa.webex.com/ieeesa/j.php?MTID%3Dmf9563fbcb7916d8f12293514ac3efd25&amp;sa=D&amp;ust=1658748120000000&amp;usg=AOvVaw3LIrurMAg4u3cv12Ka_ktJ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ae5c1e5a-6074-492a-9cd7-16b5ddc15864/summary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28 July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24200" y="434101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7336"/>
              </p:ext>
            </p:extLst>
          </p:nvPr>
        </p:nvGraphicFramePr>
        <p:xfrm>
          <a:off x="3105150" y="4724400"/>
          <a:ext cx="87725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1" name="Document" r:id="rId4" imgW="8255656" imgH="2794721" progId="Word.Document.8">
                  <p:embed/>
                </p:oleObj>
              </mc:Choice>
              <mc:Fallback>
                <p:oleObj name="Document" r:id="rId4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4724400"/>
                        <a:ext cx="8772525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21 July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18-22/0081r0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18-22/0035r27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3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28 July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European Commission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RSPG: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Public Consultation on the Draft RSPG Opinion on ITU-R World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Radiocommunication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Conference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2023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11 August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France ARCEP: </a:t>
            </a:r>
            <a:r>
              <a:rPr lang="en-GB" sz="1400" dirty="0" smtClean="0"/>
              <a:t>Draft </a:t>
            </a:r>
            <a:r>
              <a:rPr lang="en-GB" sz="1400" dirty="0"/>
              <a:t>decision on the use of radio spectrum in the frequency bands 5150-5250 MHz, 5250-5350 MHz and 5470- 5725 MHz for the implementation of wireless access systems, including radio local area </a:t>
            </a:r>
            <a:r>
              <a:rPr lang="en-GB" sz="1400" dirty="0" smtClean="0"/>
              <a:t>networks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spc="-5" dirty="0" smtClean="0">
                <a:solidFill>
                  <a:schemeClr val="tx1"/>
                </a:solidFill>
                <a:cs typeface="Arial"/>
              </a:rPr>
              <a:t>India DoT: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Consultation Paper on "Need for a new legal framework governing Telecommunication in India"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European Commission RSPG’s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Public </a:t>
            </a:r>
            <a:r>
              <a:rPr lang="en-GB" sz="1800" dirty="0" smtClean="0"/>
              <a:t>Consultation </a:t>
            </a:r>
            <a:r>
              <a:rPr lang="en-GB" sz="1800" dirty="0"/>
              <a:t>on the Draft RSPG Opinion on ITU-R World </a:t>
            </a:r>
            <a:r>
              <a:rPr lang="en-GB" sz="1800" dirty="0" err="1"/>
              <a:t>Radiocommunication</a:t>
            </a:r>
            <a:r>
              <a:rPr lang="en-GB" sz="1800" dirty="0"/>
              <a:t> Conference 2023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7 June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12 August 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Internal 802.18 deadline t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o allow for 10 day EC ballot</a:t>
            </a: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:  28 July 2022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rspg-spectrum.eu/wp-content/uploads/2022/06/RSPG22-014final-Draft_RSPG_Opinion_WRC23.pdf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  <a:hlinkClick r:id="rId4"/>
              </a:rPr>
              <a:t>22/0077r3</a:t>
            </a:r>
            <a:endParaRPr lang="en-US" sz="14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89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  <a:hlinkClick r:id="rId3"/>
              </a:rPr>
              <a:t>22/0077r1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in response to </a:t>
            </a:r>
            <a:r>
              <a:rPr lang="en-US" sz="1800" spc="-5" dirty="0" smtClean="0">
                <a:latin typeface="+mj-lt"/>
                <a:cs typeface="Arial"/>
              </a:rPr>
              <a:t>European Commission’s </a:t>
            </a:r>
            <a:r>
              <a:rPr lang="en-US" sz="1800" spc="-5" dirty="0">
                <a:cs typeface="Arial"/>
              </a:rPr>
              <a:t>Public </a:t>
            </a:r>
            <a:r>
              <a:rPr lang="en-GB" sz="1800" dirty="0"/>
              <a:t>Consultation on the Draft RSPG Opinion on ITU-R World </a:t>
            </a:r>
            <a:r>
              <a:rPr lang="en-GB" sz="1800" dirty="0" err="1"/>
              <a:t>Radiocommunication</a:t>
            </a:r>
            <a:r>
              <a:rPr lang="en-GB" sz="1800" dirty="0"/>
              <a:t> Conference </a:t>
            </a:r>
            <a:r>
              <a:rPr lang="en-GB" sz="1800" dirty="0" smtClean="0"/>
              <a:t>2023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for review and approval by the IEEE LMSC (802 EC) for submission to </a:t>
            </a:r>
            <a:r>
              <a:rPr lang="en-US" sz="1800" spc="-5" dirty="0" smtClean="0">
                <a:latin typeface="+mj-lt"/>
                <a:cs typeface="Arial"/>
              </a:rPr>
              <a:t>European Commission </a:t>
            </a:r>
            <a:r>
              <a:rPr lang="en-US" sz="1800" spc="-5" dirty="0">
                <a:latin typeface="+mj-lt"/>
                <a:cs typeface="Arial"/>
              </a:rPr>
              <a:t>by 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European Commission RSPG’s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5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Discussion topic:  45 GHz for license exempt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Document to be uploaded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Presented by Rich Kennedy (Huawei Paris) </a:t>
            </a:r>
            <a:endParaRPr lang="en-US" sz="14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85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3"/>
              </a:rPr>
              <a:t>Ad </a:t>
            </a:r>
            <a:r>
              <a:rPr lang="en-US" sz="1400" kern="1200" dirty="0">
                <a:latin typeface="+mj-lt"/>
                <a:hlinkClick r:id="rId3"/>
              </a:rPr>
              <a:t>hoc meeting #114c, EN 301 </a:t>
            </a:r>
            <a:r>
              <a:rPr lang="en-US" sz="1400" kern="1200" dirty="0" smtClean="0">
                <a:latin typeface="+mj-lt"/>
                <a:hlinkClick r:id="rId3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2022-08-30T08:00+02:00 until </a:t>
            </a:r>
            <a:r>
              <a:rPr lang="en-US" sz="1400" kern="1200" dirty="0" smtClean="0">
                <a:latin typeface="+mj-lt"/>
              </a:rPr>
              <a:t>2022-08-30T12:30+02:00</a:t>
            </a:r>
            <a:endParaRPr lang="en-US" sz="1400" dirty="0" smtClean="0">
              <a:latin typeface="+mj-lt"/>
            </a:endParaRPr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4"/>
              </a:rPr>
              <a:t>Ad </a:t>
            </a:r>
            <a:r>
              <a:rPr lang="en-US" sz="1400" kern="1200" dirty="0">
                <a:latin typeface="+mj-lt"/>
                <a:hlinkClick r:id="rId4"/>
              </a:rPr>
              <a:t>hoc meeting #114d, EN 301 </a:t>
            </a:r>
            <a:r>
              <a:rPr lang="en-US" sz="1400" kern="1200" dirty="0" smtClean="0">
                <a:latin typeface="+mj-lt"/>
                <a:hlinkClick r:id="rId4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2022-09-01T16:00+02:00 until </a:t>
            </a:r>
            <a:r>
              <a:rPr lang="en-US" sz="1400" kern="1200" dirty="0" smtClean="0">
                <a:latin typeface="+mj-lt"/>
              </a:rPr>
              <a:t>2022-09-01T20:30+02:00</a:t>
            </a:r>
            <a:endParaRPr lang="en-US" sz="14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Comment submission deadline is 11 August 2022 for the following two draft ECC Decisions: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  <a:hlinkClick r:id="rId5"/>
              </a:rPr>
              <a:t>Draft </a:t>
            </a:r>
            <a:r>
              <a:rPr lang="en-US" sz="1400" spc="-5" dirty="0">
                <a:cs typeface="Arial"/>
                <a:hlinkClick r:id="rId5"/>
              </a:rPr>
              <a:t>revision of ECC Decision (</a:t>
            </a:r>
            <a:r>
              <a:rPr lang="en-US" sz="1400" spc="-5" dirty="0" smtClean="0">
                <a:cs typeface="Arial"/>
                <a:hlinkClick r:id="rId5"/>
              </a:rPr>
              <a:t>06)04</a:t>
            </a:r>
            <a:r>
              <a:rPr lang="en-US" sz="1400" spc="-5" dirty="0" smtClean="0">
                <a:cs typeface="Arial"/>
              </a:rPr>
              <a:t>:  The </a:t>
            </a:r>
            <a:r>
              <a:rPr lang="en-US" sz="1400" spc="-5" dirty="0" err="1">
                <a:cs typeface="Arial"/>
              </a:rPr>
              <a:t>harmonised</a:t>
            </a:r>
            <a:r>
              <a:rPr lang="en-US" sz="1400" spc="-5" dirty="0">
                <a:cs typeface="Arial"/>
              </a:rPr>
              <a:t> use, exemption from individual licensing and free circulation of devices using Ultra-Wideband (UWB) technology in bands below 10.6 </a:t>
            </a:r>
            <a:r>
              <a:rPr lang="en-US" sz="1400" spc="-5" dirty="0" smtClean="0">
                <a:cs typeface="Arial"/>
              </a:rPr>
              <a:t>GHz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  <a:hlinkClick r:id="rId6"/>
              </a:rPr>
              <a:t>Draft ECC Decision (</a:t>
            </a:r>
            <a:r>
              <a:rPr lang="en-US" sz="1400" spc="-5" dirty="0" smtClean="0">
                <a:cs typeface="Arial"/>
                <a:hlinkClick r:id="rId6"/>
              </a:rPr>
              <a:t>22)03</a:t>
            </a:r>
            <a:r>
              <a:rPr lang="en-US" sz="1400" spc="-5" dirty="0" smtClean="0">
                <a:cs typeface="Arial"/>
              </a:rPr>
              <a:t>:  Technical </a:t>
            </a:r>
            <a:r>
              <a:rPr lang="en-US" sz="1400" spc="-5" dirty="0">
                <a:cs typeface="Arial"/>
              </a:rPr>
              <a:t>characteristics, exemption from individual licensing and free circulation and use of UWB </a:t>
            </a:r>
            <a:r>
              <a:rPr lang="en-US" sz="1400" spc="-5" dirty="0" err="1">
                <a:cs typeface="Arial"/>
              </a:rPr>
              <a:t>radiodetermination</a:t>
            </a:r>
            <a:r>
              <a:rPr lang="en-US" sz="1400" spc="-5" dirty="0">
                <a:cs typeface="Arial"/>
              </a:rPr>
              <a:t> applications in the frequency range 116-260 </a:t>
            </a:r>
            <a:r>
              <a:rPr lang="en-US" sz="1400" spc="-5" dirty="0" smtClean="0">
                <a:cs typeface="Arial"/>
              </a:rPr>
              <a:t>GHz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August 2022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5 August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schedule of the open meeting is available </a:t>
            </a:r>
            <a:r>
              <a:rPr lang="en-US" sz="1600" dirty="0" smtClean="0">
                <a:hlinkClick r:id="rId4"/>
              </a:rPr>
              <a:t>here</a:t>
            </a:r>
            <a:r>
              <a:rPr lang="en-US" sz="1600" dirty="0" smtClean="0"/>
              <a:t>.  Note that after the opening meeting on 5 August 2022, the September meeting is scheduled on 29 September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4th Meeting of the APT Conference Preparatory Group for WRC-23 (APG23-4) </a:t>
            </a:r>
            <a:r>
              <a:rPr lang="en-US" sz="1400" dirty="0" smtClean="0"/>
              <a:t>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15 to 20 August 2022, in Bangkok, Thailand.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The 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4"/>
              </a:rPr>
              <a:t>scheduled</a:t>
            </a:r>
            <a:r>
              <a:rPr lang="en-US" sz="1400" dirty="0" smtClean="0"/>
              <a:t> as a hybrid event from 5 to 9 September 2022, in Bangkok, Thailand.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Japan MIC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Following the close of the </a:t>
            </a:r>
            <a:r>
              <a:rPr lang="en-US" sz="1400" dirty="0">
                <a:hlinkClick r:id="rId5"/>
              </a:rPr>
              <a:t>consultation</a:t>
            </a:r>
            <a:r>
              <a:rPr lang="en-US" sz="1400" dirty="0"/>
              <a:t> on the draft ministerial ordinances to partially revise the rules for wireless </a:t>
            </a:r>
            <a:r>
              <a:rPr lang="en-US" sz="1400" dirty="0" smtClean="0"/>
              <a:t>equipment (920 MHz), </a:t>
            </a:r>
            <a:r>
              <a:rPr lang="en-US" sz="1400" dirty="0"/>
              <a:t>Japan MIC has posted the </a:t>
            </a:r>
            <a:r>
              <a:rPr lang="en-US" sz="1400" dirty="0">
                <a:hlinkClick r:id="rId6"/>
              </a:rPr>
              <a:t>received comments</a:t>
            </a:r>
            <a:r>
              <a:rPr lang="en-US" sz="1400" dirty="0"/>
              <a:t> online and indicated that the next step is </a:t>
            </a:r>
            <a:r>
              <a:rPr lang="en-US" sz="1400" dirty="0" smtClean="0"/>
              <a:t>revise </a:t>
            </a:r>
            <a:r>
              <a:rPr lang="en-US" sz="1400" dirty="0"/>
              <a:t>the Radio Equipment Regulations and other related </a:t>
            </a:r>
            <a:r>
              <a:rPr lang="en-US" sz="1400" dirty="0" smtClean="0"/>
              <a:t>notifications.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Malaysia MCMC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>
                <a:latin typeface="Times New Roman" pitchFamily="16" charset="0"/>
                <a:hlinkClick r:id="rId7"/>
              </a:rPr>
              <a:t>Class Assignment No. </a:t>
            </a:r>
            <a:r>
              <a:rPr lang="en-US" sz="1400" kern="1200" dirty="0" smtClean="0">
                <a:latin typeface="Times New Roman" pitchFamily="16" charset="0"/>
                <a:hlinkClick r:id="rId7"/>
              </a:rPr>
              <a:t>2 </a:t>
            </a:r>
            <a:r>
              <a:rPr lang="en-US" sz="1400" kern="1200" dirty="0">
                <a:latin typeface="Times New Roman" pitchFamily="16" charset="0"/>
                <a:hlinkClick r:id="rId7"/>
              </a:rPr>
              <a:t>of </a:t>
            </a:r>
            <a:r>
              <a:rPr lang="en-US" sz="1400" kern="1200" dirty="0" smtClean="0">
                <a:latin typeface="Times New Roman" pitchFamily="16" charset="0"/>
                <a:hlinkClick r:id="rId7"/>
              </a:rPr>
              <a:t>2022</a:t>
            </a:r>
            <a:r>
              <a:rPr lang="en-US" sz="1400" kern="1200" dirty="0" smtClean="0">
                <a:latin typeface="Times New Roman" pitchFamily="16" charset="0"/>
              </a:rPr>
              <a:t> is published on 25 July 2022, which </a:t>
            </a:r>
            <a:r>
              <a:rPr lang="en-US" sz="1400" dirty="0" smtClean="0"/>
              <a:t>superseded </a:t>
            </a:r>
            <a:r>
              <a:rPr lang="en-US" sz="1400" dirty="0"/>
              <a:t>the previous document (</a:t>
            </a:r>
            <a:r>
              <a:rPr lang="en-US" sz="1400" dirty="0">
                <a:hlinkClick r:id="rId8"/>
              </a:rPr>
              <a:t>Class Assignment No</a:t>
            </a:r>
            <a:r>
              <a:rPr lang="en-US" sz="1400" dirty="0" smtClean="0">
                <a:hlinkClick r:id="rId8"/>
              </a:rPr>
              <a:t>. 1 </a:t>
            </a:r>
            <a:r>
              <a:rPr lang="en-US" sz="1400" dirty="0">
                <a:hlinkClick r:id="rId8"/>
              </a:rPr>
              <a:t>of 2022</a:t>
            </a:r>
            <a:r>
              <a:rPr lang="en-US" sz="1400" dirty="0" smtClean="0"/>
              <a:t>).</a:t>
            </a:r>
            <a:endParaRPr lang="en-US" sz="1400" dirty="0"/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120297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IEEE</a:t>
                      </a:r>
                      <a:r>
                        <a:rPr lang="en-US" sz="1500" baseline="0" dirty="0" smtClean="0"/>
                        <a:t> Statement Update on Spectrum (ISUS) ad-hoc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Monday, 1 August 2022,</a:t>
                      </a:r>
                    </a:p>
                    <a:p>
                      <a:r>
                        <a:rPr lang="en-US" sz="1500" dirty="0" smtClean="0"/>
                        <a:t>11:00am ET</a:t>
                      </a:r>
                      <a:r>
                        <a:rPr lang="en-US" sz="1500" baseline="0" dirty="0" smtClean="0"/>
                        <a:t> to 12:00pm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https://ieeesa.webex.com/ieeesa/j.php?MTID=mf9563fbcb7916d8f12293514ac3efd25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 teleconference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 4 August 2022,</a:t>
                      </a:r>
                    </a:p>
                    <a:p>
                      <a:r>
                        <a:rPr lang="en-US" sz="1500" dirty="0" smtClean="0"/>
                        <a:t>3:00pm ET to 3:55pm</a:t>
                      </a:r>
                      <a:r>
                        <a:rPr lang="en-US" sz="1500" baseline="0" dirty="0" smtClean="0"/>
                        <a:t>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6083255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18-16/0038r24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2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July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(Comcast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22 July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b="1" strike="sngStrike" dirty="0">
                <a:solidFill>
                  <a:schemeClr val="tx1"/>
                </a:solidFill>
              </a:rPr>
              <a:t>Bird: When the Early Bird Guest Room Block is sold out or 5:00 PM Hawaii Time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13 June 2022</a:t>
            </a:r>
            <a:r>
              <a:rPr lang="en-US" sz="1400" b="1" strike="sngStrike" dirty="0">
                <a:solidFill>
                  <a:schemeClr val="tx1"/>
                </a:solidFill>
              </a:rPr>
              <a:t> whichever comes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first.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Standard</a:t>
            </a:r>
            <a:r>
              <a:rPr lang="en-US" sz="1400" dirty="0"/>
              <a:t>: When the Standard Guest Room Block is sold out or 5:00 PM Hawaii Time </a:t>
            </a:r>
            <a:r>
              <a:rPr lang="en-US" sz="1400" dirty="0" smtClean="0"/>
              <a:t>15 August</a:t>
            </a:r>
            <a:r>
              <a:rPr lang="en-US" sz="1400" dirty="0"/>
              <a:t> 2022 whichever comes first.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September 2022 IEEE 802 wireless interim</a:t>
            </a:r>
            <a:r>
              <a:rPr lang="en-US" sz="1600" spc="-5" dirty="0" smtClean="0">
                <a:cs typeface="Arial"/>
              </a:rPr>
              <a:t> </a:t>
            </a:r>
            <a:r>
              <a:rPr lang="en-US" sz="1600" spc="-5" dirty="0">
                <a:cs typeface="Arial"/>
              </a:rPr>
              <a:t>from </a:t>
            </a:r>
            <a:r>
              <a:rPr lang="en-US" sz="1600" spc="-5" dirty="0" smtClean="0">
                <a:cs typeface="Arial"/>
              </a:rPr>
              <a:t>11 September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16 September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July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and Motion: 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Response to European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Commission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RSPG’s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Discussion:  45 GHz for license exempt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General </a:t>
            </a:r>
            <a:r>
              <a:rPr lang="en-US" sz="1800" spc="-5" dirty="0">
                <a:latin typeface="+mj-lt"/>
                <a:cs typeface="Arial"/>
              </a:rPr>
              <a:t>discussion </a:t>
            </a:r>
            <a:r>
              <a:rPr lang="en-US" sz="1800" spc="-5" dirty="0" smtClean="0">
                <a:latin typeface="+mj-lt"/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schedule next week (week of </a:t>
            </a:r>
            <a:r>
              <a:rPr lang="en-US" sz="1800" spc="-5" dirty="0" smtClean="0">
                <a:cs typeface="Arial"/>
              </a:rPr>
              <a:t>1 August)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September Interim 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68377</TotalTime>
  <Words>1918</Words>
  <Application>Microsoft Office PowerPoint</Application>
  <PresentationFormat>Widescreen</PresentationFormat>
  <Paragraphs>356</Paragraphs>
  <Slides>23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European Commission RSPG’s consultation (1)</vt:lpstr>
      <vt:lpstr>European Commission RSPG’s consultation (2)</vt:lpstr>
      <vt:lpstr>Discussion topic:  45 GHz for license exempt</vt:lpstr>
      <vt:lpstr>General discussion items (1)</vt:lpstr>
      <vt:lpstr>General discussion items (2)</vt:lpstr>
      <vt:lpstr>General discussion items (3)</vt:lpstr>
      <vt:lpstr>General discussion items (4)</vt:lpstr>
      <vt:lpstr>Meeting schedule:  next week</vt:lpstr>
      <vt:lpstr>Meeting and hotel reservation for the 2022 September Interim (1)</vt:lpstr>
      <vt:lpstr>Meeting and hotel reservation for the 2022 September Interim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22/0079r0</dc:title>
  <dc:creator/>
  <cp:keywords>28 July 2022</cp:keywords>
  <cp:lastModifiedBy>Edward Au</cp:lastModifiedBy>
  <cp:revision>4735</cp:revision>
  <cp:lastPrinted>1601-01-01T00:00:00Z</cp:lastPrinted>
  <dcterms:created xsi:type="dcterms:W3CDTF">2016-03-03T14:54:45Z</dcterms:created>
  <dcterms:modified xsi:type="dcterms:W3CDTF">2022-07-27T23:33:14Z</dcterms:modified>
  <cp:category>IEEE 802.18 RR-TAG agenda</cp:category>
</cp:coreProperties>
</file>