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87" r:id="rId12"/>
    <p:sldId id="888" r:id="rId13"/>
    <p:sldId id="877" r:id="rId14"/>
    <p:sldId id="890" r:id="rId15"/>
    <p:sldId id="882" r:id="rId16"/>
    <p:sldId id="869" r:id="rId17"/>
    <p:sldId id="878" r:id="rId18"/>
    <p:sldId id="868" r:id="rId19"/>
    <p:sldId id="889" r:id="rId20"/>
    <p:sldId id="880" r:id="rId21"/>
    <p:sldId id="881" r:id="rId22"/>
    <p:sldId id="856" r:id="rId23"/>
    <p:sldId id="864" r:id="rId2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05" autoAdjust="0"/>
  </p:normalViewPr>
  <p:slideViewPr>
    <p:cSldViewPr>
      <p:cViewPr varScale="1">
        <p:scale>
          <a:sx n="86" d="100"/>
          <a:sy n="86" d="100"/>
        </p:scale>
        <p:origin x="806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723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0352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4238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825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533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1386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027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802.18-22/0075r1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71-00-0000-teleconference-minutes-7-july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mentor.ieee.org/802.18/dcn/22/18-22-0062-05-0000-rr-tag-2022-july-plenary-agenda.pptx" TargetMode="External"/><Relationship Id="rId7" Type="http://schemas.openxmlformats.org/officeDocument/2006/relationships/hyperlink" Target="https://mentor.ieee.org/802.18/dcn/22/18-22-0074-00-ISUS-draft-ieee-standards-association-sa-position-statement-on-intelligent-spectrum-allocation-and-management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2/18-22-0035-25-0000-status-of-ongoing-consultations-and-tag-documents-for-approval.docx" TargetMode="External"/><Relationship Id="rId5" Type="http://schemas.openxmlformats.org/officeDocument/2006/relationships/hyperlink" Target="https://mentor.ieee.org/802.18/dcn/22/18-22-0073-03-0000-proposed-response-to-ec-consultation-on-better-regulation-initative.docx" TargetMode="External"/><Relationship Id="rId4" Type="http://schemas.openxmlformats.org/officeDocument/2006/relationships/hyperlink" Target="https://mentor.ieee.org/802.18/dcn/22/18-22-0072-00-0000-recent-liaison-from-etsi-regarding-worldwide-uwb-regulations.ppt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26-0000-status-of-ongoing-consultations-and-tag-documents-for-approval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rspg-spectrum.eu/wp-content/uploads/2022/06/RSPG22-014final-Draft_RSPG_Opinion_WRC23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2/18-22-0077-01-0000-proposed-response-to-rspg.docx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portal.etsi.org/Meetings.aspx#/meeting?MtgId=44275" TargetMode="External"/><Relationship Id="rId7" Type="http://schemas.openxmlformats.org/officeDocument/2006/relationships/hyperlink" Target="https://www.ofcom.org.uk/consultations-and-statements/category-1/authorisation-conditions-for-short-range-devices?utm_medium=email&amp;utm_campaign=Ofcom%20proposals%20pave%20way%20for%20innovative%20wireless%20technologies%20of%20the%20future&amp;utm_content=Ofcom%20proposals%20pave%20way%20for%20innovative%20wireless%20technologies%20of%20the%20future+CID_e545107962a86ade454845890aef845e&amp;utm_source=updates&amp;utm_term=consulting%20on%20changes%20to%20the%20rule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ept.org/files/9522/Draft%20ECC%20Decision%20(22)03.docx" TargetMode="External"/><Relationship Id="rId5" Type="http://schemas.openxmlformats.org/officeDocument/2006/relationships/hyperlink" Target="https://cept.org/files/9522/Draft%20revision%20of%20ECC%20Decision%20(06)04.docx" TargetMode="External"/><Relationship Id="rId4" Type="http://schemas.openxmlformats.org/officeDocument/2006/relationships/hyperlink" Target="https://portal.etsi.org/Meetings.aspx#/meeting?MtgId=44276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abc-cccr.ca/download/41/closed-consultations/10682/rss-248-issue-2-rabc-edits-v4.docx" TargetMode="External"/><Relationship Id="rId3" Type="http://schemas.openxmlformats.org/officeDocument/2006/relationships/hyperlink" Target="https://www.fcc.gov/news-events/events/2022/07/july-2022-open-commission-meeting" TargetMode="External"/><Relationship Id="rId7" Type="http://schemas.openxmlformats.org/officeDocument/2006/relationships/hyperlink" Target="https://www.rabc-cccr.ca/download/41/closed-consultations/10684/letter-6-ghz-standards-2022-07-18.pdf" TargetMode="External"/><Relationship Id="rId12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hyperlink" Target=".%20https:/www.fcc.gov/news-events/events/open-commission-meetings" TargetMode="External"/><Relationship Id="rId11" Type="http://schemas.openxmlformats.org/officeDocument/2006/relationships/hyperlink" Target="https://www.ic.gc.ca/eic/site/smt-gst.nsf/eng/h_sf08436.html" TargetMode="External"/><Relationship Id="rId5" Type="http://schemas.openxmlformats.org/officeDocument/2006/relationships/hyperlink" Target="https://www.fcc.gov/news-events/events/2022/08/august-2022-open-commission-meeting" TargetMode="External"/><Relationship Id="rId10" Type="http://schemas.openxmlformats.org/officeDocument/2006/relationships/hyperlink" Target="https://www.rabc-cccr.ca/download/41/closed-consultations/10683/cpc-4-1-01-application-procedures-for-dsasas-rabc-edits-v1.docx" TargetMode="External"/><Relationship Id="rId4" Type="http://schemas.openxmlformats.org/officeDocument/2006/relationships/hyperlink" Target="https://docs.fcc.gov/public/attachments/DOC-385434A1.pdf" TargetMode="External"/><Relationship Id="rId9" Type="http://schemas.openxmlformats.org/officeDocument/2006/relationships/hyperlink" Target="https://www.rabc-cccr.ca/download/41/closed-consultations/10681/dbs-06-rabc-edits-v6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t.int/2022-APG23-4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oumu.go.jp/menu_news/s-news/01kiban12_02000144.html" TargetMode="External"/><Relationship Id="rId5" Type="http://schemas.openxmlformats.org/officeDocument/2006/relationships/hyperlink" Target="https://www.soumu.go.jp/menu_news/s-news/01kiban12_02000143.html" TargetMode="External"/><Relationship Id="rId4" Type="http://schemas.openxmlformats.org/officeDocument/2006/relationships/hyperlink" Target="https://www.apt.int/sites/default/files/2022/04/CALENDAR_OF_APT_ACTIVITIES_FOR_THE_YEAR_2022-v1.6b.pdf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calendar.google.com/calendar/u/0/embed?src=c2gedttabtbj4bps23j4847004@group.calendar.google.com&amp;ctz=America/New_York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mentor.ieee.org/802.18/dcn/16/18-16-0038-24-0000-teleconference-call-in-info.ppt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q=https://ieeesa.webex.com/ieeesa/j.php?MTID%3Dm26c23a4b9ba5ccb1f68348f9562860c8&amp;sa=D&amp;ust=1658748120000000&amp;usg=AOvVaw1QDnot_4frB_FID642NE7G" TargetMode="External"/><Relationship Id="rId5" Type="http://schemas.openxmlformats.org/officeDocument/2006/relationships/hyperlink" Target="https://www.google.com/url?q=https://ieeesa.webex.com/ieeesa/j.php?MTID%3Dm0e5ca6cea1f0fdf0a4c719c129c4148b&amp;sa=D&amp;ust=1658748120000000&amp;usg=AOvVaw3bZZMT-_v3K6vJbzEe0ep0" TargetMode="External"/><Relationship Id="rId4" Type="http://schemas.openxmlformats.org/officeDocument/2006/relationships/hyperlink" Target="https://www.google.com/url?q=https://ieeesa.webex.com/ieeesa/j.php?MTID%3Dmf9563fbcb7916d8f12293514ac3efd25&amp;sa=D&amp;ust=1658748120000000&amp;usg=AOvVaw3LIrurMAg4u3cv12Ka_ktJ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vDkQV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lton.com/en/attend-my-event/ieee802wireless2022earlybird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ae5c1e5a-6074-492a-9cd7-16b5ddc15864/summary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21 July 2022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124200" y="434101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07336"/>
              </p:ext>
            </p:extLst>
          </p:nvPr>
        </p:nvGraphicFramePr>
        <p:xfrm>
          <a:off x="3105150" y="4724400"/>
          <a:ext cx="8772525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5" name="Document" r:id="rId4" imgW="8255656" imgH="2794721" progId="Word.Document.8">
                  <p:embed/>
                </p:oleObj>
              </mc:Choice>
              <mc:Fallback>
                <p:oleObj name="Document" r:id="rId4" imgW="8255656" imgH="27947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150" y="4724400"/>
                        <a:ext cx="8772525" cy="296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consent.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7</a:t>
            </a:r>
            <a:r>
              <a:rPr lang="en-US" sz="1800" spc="-5" dirty="0" smtClean="0">
                <a:latin typeface="+mj-lt"/>
                <a:cs typeface="Arial"/>
              </a:rPr>
              <a:t> July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latin typeface="+mj-lt"/>
                <a:cs typeface="Arial"/>
                <a:hlinkClick r:id="rId3"/>
              </a:rPr>
              <a:t>18-22/0071r0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Amelia </a:t>
            </a:r>
            <a:r>
              <a:rPr lang="en-US" sz="1600" spc="-5" dirty="0" err="1" smtClean="0">
                <a:latin typeface="+mj-lt"/>
                <a:cs typeface="Arial"/>
              </a:rPr>
              <a:t>Andersdotter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consent.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Summary of the July 2022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Final version of the agenda</a:t>
            </a: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18-22/0062r5</a:t>
            </a:r>
            <a:endParaRPr lang="en-US" sz="1800" spc="-5" dirty="0" smtClean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Two meeting slots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latin typeface="+mj-lt"/>
              </a:rPr>
              <a:t>Tuesday AM2 (1030 ET to 1230 ET), 12 July 2022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latin typeface="+mj-lt"/>
              </a:rPr>
              <a:t>Thursday AM1 (0800 ET to 1000 ET), 14 July 2022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Work done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Introduction </a:t>
            </a:r>
            <a:r>
              <a:rPr lang="en-US" sz="1600" spc="-5" dirty="0">
                <a:cs typeface="Arial"/>
              </a:rPr>
              <a:t>to ETSI TC ERM and the liaison related to </a:t>
            </a:r>
            <a:r>
              <a:rPr lang="en-US" sz="1600" spc="-5" dirty="0" smtClean="0">
                <a:cs typeface="Arial"/>
              </a:rPr>
              <a:t>UWB (see </a:t>
            </a:r>
            <a:r>
              <a:rPr lang="en-US" sz="1600" spc="-5" dirty="0" smtClean="0">
                <a:cs typeface="Arial"/>
                <a:hlinkClick r:id="rId4"/>
              </a:rPr>
              <a:t>18-22/0072r0</a:t>
            </a:r>
            <a:r>
              <a:rPr lang="en-US" sz="1600" spc="-5" dirty="0" smtClean="0">
                <a:cs typeface="Arial"/>
              </a:rPr>
              <a:t>)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Reviewed and approved a draft comment to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European Commission: Call for evidence on World </a:t>
            </a:r>
            <a:r>
              <a:rPr lang="en-US" sz="1600" spc="-5" dirty="0" err="1">
                <a:solidFill>
                  <a:schemeClr val="tx1"/>
                </a:solidFill>
                <a:cs typeface="Arial"/>
              </a:rPr>
              <a:t>Radiocommunication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 Conference 2023 – EU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position (see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  <a:hlinkClick r:id="rId5"/>
              </a:rPr>
              <a:t>18-22/0073r3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)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Reviewed and discussed on the ongoing consultations (see </a:t>
            </a:r>
            <a:r>
              <a:rPr lang="en-US" sz="1600" spc="-5" dirty="0" smtClean="0">
                <a:cs typeface="Arial"/>
                <a:hlinkClick r:id="rId6"/>
              </a:rPr>
              <a:t>18-22/0035r25</a:t>
            </a:r>
            <a:r>
              <a:rPr lang="en-US" sz="1600" spc="-5" dirty="0" smtClean="0">
                <a:cs typeface="Arial"/>
              </a:rPr>
              <a:t>)</a:t>
            </a:r>
            <a:endParaRPr lang="en-US" sz="1600" dirty="0" smtClean="0"/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General discussion items – members’ update on ETSI BRAN, CEPT, FCC, and Asia 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Approved the formation of an IEEE Statement Update on Spectrum (ISUS) ad-hoc that is chartered to revise the IEEE Standards Association position statement on Intelligent Spectrum Allocation and Management and appointed 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600" dirty="0" smtClean="0"/>
              <a:t>as the ad-hoc chair (see </a:t>
            </a:r>
            <a:r>
              <a:rPr lang="en-US" sz="1600" dirty="0" smtClean="0">
                <a:hlinkClick r:id="rId7"/>
              </a:rPr>
              <a:t>18-22/0074r0</a:t>
            </a:r>
            <a:r>
              <a:rPr lang="en-US" sz="1600" dirty="0" smtClean="0"/>
              <a:t>)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Discussed the recent development in ETSI BRAN in developing an inclusive </a:t>
            </a:r>
            <a:r>
              <a:rPr lang="en-US" sz="1600" dirty="0"/>
              <a:t>language </a:t>
            </a:r>
            <a:r>
              <a:rPr lang="en-US" sz="1600" dirty="0" smtClean="0"/>
              <a:t>list and the related activities in IEEE P3400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dirty="0"/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85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Summary of the July 2022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This is the first mixed-mode meeting</a:t>
            </a: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And it will not be the last one.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If you have any comments or suggestions, please feel free to let us know offline.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dirty="0"/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26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18-22/0035r26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for the next 3 weeks</a:t>
            </a:r>
            <a:r>
              <a:rPr lang="en-US" sz="1800" spc="-5" dirty="0" smtClean="0">
                <a:cs typeface="Arial"/>
              </a:rPr>
              <a:t>: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21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July 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US FCC </a:t>
            </a:r>
            <a:r>
              <a:rPr lang="en-GB" sz="1400" dirty="0" smtClean="0"/>
              <a:t>ET </a:t>
            </a:r>
            <a:r>
              <a:rPr lang="en-GB" sz="1400" dirty="0"/>
              <a:t>Docket No. 22-248: Office of Engineering and Technology seeks comment on </a:t>
            </a:r>
            <a:r>
              <a:rPr lang="en-GB" sz="1400" dirty="0" err="1"/>
              <a:t>Schlage's</a:t>
            </a:r>
            <a:r>
              <a:rPr lang="en-GB" sz="1400" dirty="0"/>
              <a:t> request for waiver of Section 15.519 (A) and 15.519 (A)(2) of the Commission's rules for handheld UWB systems 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28 July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European Commission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RSPG: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Public Consultation on the Draft RSPG Opinion on ITU-R World </a:t>
            </a:r>
            <a:r>
              <a:rPr lang="en-US" sz="1400" spc="-5" dirty="0" err="1">
                <a:solidFill>
                  <a:schemeClr val="tx1"/>
                </a:solidFill>
                <a:cs typeface="Arial"/>
              </a:rPr>
              <a:t>Radiocommunication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Conference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2023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11 August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France ARCEP: </a:t>
            </a:r>
            <a:r>
              <a:rPr lang="en-GB" sz="1400" dirty="0" smtClean="0"/>
              <a:t>Draft </a:t>
            </a:r>
            <a:r>
              <a:rPr lang="en-GB" sz="1400" dirty="0"/>
              <a:t>decision on the use of radio spectrum in the frequency bands 5150-5250 MHz, 5250-5350 MHz and 5470- 5725 MHz for the implementation of wireless access systems, including radio local area networks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European Commission RSPG’s consultation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Public </a:t>
            </a:r>
            <a:r>
              <a:rPr lang="en-GB" sz="1800" dirty="0" smtClean="0"/>
              <a:t>Consultation </a:t>
            </a:r>
            <a:r>
              <a:rPr lang="en-GB" sz="1800" dirty="0"/>
              <a:t>on the Draft RSPG Opinion on ITU-R World </a:t>
            </a:r>
            <a:r>
              <a:rPr lang="en-GB" sz="1800" dirty="0" err="1"/>
              <a:t>Radiocommunication</a:t>
            </a:r>
            <a:r>
              <a:rPr lang="en-GB" sz="1800" dirty="0"/>
              <a:t> Conference 2023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Publication date:  7 June 2022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Closing date for response:  12 August 2022 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Internal 802.18 deadline t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o allow for 10 day EC ballot</a:t>
            </a: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:  28 July 2022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rspg-spectrum.eu/wp-content/uploads/2022/06/RSPG22-014final-Draft_RSPG_Opinion_WRC23.pdf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Proposed IEEE 802 response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  <a:hlinkClick r:id="rId4"/>
              </a:rPr>
              <a:t>22/0077r1</a:t>
            </a:r>
            <a:endParaRPr lang="en-US" sz="14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189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1030288" marR="117475" lvl="2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 smtClean="0">
                <a:latin typeface="+mj-lt"/>
                <a:hlinkClick r:id="rId3"/>
              </a:rPr>
              <a:t>Ad </a:t>
            </a:r>
            <a:r>
              <a:rPr lang="en-US" sz="1400" kern="1200" dirty="0">
                <a:latin typeface="+mj-lt"/>
                <a:hlinkClick r:id="rId3"/>
              </a:rPr>
              <a:t>hoc meeting #114c, EN 301 </a:t>
            </a:r>
            <a:r>
              <a:rPr lang="en-US" sz="1400" kern="1200" dirty="0" smtClean="0">
                <a:latin typeface="+mj-lt"/>
                <a:hlinkClick r:id="rId3"/>
              </a:rPr>
              <a:t>893</a:t>
            </a:r>
            <a:r>
              <a:rPr lang="en-US" sz="1400" dirty="0">
                <a:latin typeface="+mj-lt"/>
              </a:rPr>
              <a:t/>
            </a:r>
            <a:br>
              <a:rPr lang="en-US" sz="1400" dirty="0">
                <a:latin typeface="+mj-lt"/>
              </a:rPr>
            </a:br>
            <a:r>
              <a:rPr lang="en-US" sz="1400" kern="1200" dirty="0">
                <a:latin typeface="+mj-lt"/>
              </a:rPr>
              <a:t>2022-08-30T08:00+02:00 until </a:t>
            </a:r>
            <a:r>
              <a:rPr lang="en-US" sz="1400" kern="1200" dirty="0" smtClean="0">
                <a:latin typeface="+mj-lt"/>
              </a:rPr>
              <a:t>2022-08-30T12:30+02:00</a:t>
            </a:r>
            <a:endParaRPr lang="en-US" sz="1400" dirty="0" smtClean="0">
              <a:latin typeface="+mj-lt"/>
            </a:endParaRPr>
          </a:p>
          <a:p>
            <a:pPr marL="1030288" marR="117475" lvl="2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 smtClean="0">
                <a:latin typeface="+mj-lt"/>
                <a:hlinkClick r:id="rId4"/>
              </a:rPr>
              <a:t>Ad </a:t>
            </a:r>
            <a:r>
              <a:rPr lang="en-US" sz="1400" kern="1200" dirty="0">
                <a:latin typeface="+mj-lt"/>
                <a:hlinkClick r:id="rId4"/>
              </a:rPr>
              <a:t>hoc meeting #114d, EN 301 </a:t>
            </a:r>
            <a:r>
              <a:rPr lang="en-US" sz="1400" kern="1200" dirty="0" smtClean="0">
                <a:latin typeface="+mj-lt"/>
                <a:hlinkClick r:id="rId4"/>
              </a:rPr>
              <a:t>893</a:t>
            </a:r>
            <a:r>
              <a:rPr lang="en-US" sz="1400" dirty="0">
                <a:latin typeface="+mj-lt"/>
              </a:rPr>
              <a:t/>
            </a:r>
            <a:br>
              <a:rPr lang="en-US" sz="1400" dirty="0">
                <a:latin typeface="+mj-lt"/>
              </a:rPr>
            </a:br>
            <a:r>
              <a:rPr lang="en-US" sz="1400" kern="1200" dirty="0">
                <a:latin typeface="+mj-lt"/>
              </a:rPr>
              <a:t>2022-09-01T16:00+02:00 until </a:t>
            </a:r>
            <a:r>
              <a:rPr lang="en-US" sz="1400" kern="1200" dirty="0" smtClean="0">
                <a:latin typeface="+mj-lt"/>
              </a:rPr>
              <a:t>2022-09-01T20:30+02:00</a:t>
            </a:r>
            <a:endParaRPr lang="en-US" sz="14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SE45 </a:t>
            </a:r>
            <a:r>
              <a:rPr lang="en-US" sz="1600" spc="-5" dirty="0">
                <a:cs typeface="Arial"/>
              </a:rPr>
              <a:t>The final minutes of the of the SE45#16 hybrid meeting are uploaded as Document SE45(22)026.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Comment </a:t>
            </a:r>
            <a:r>
              <a:rPr lang="en-US" sz="1600" spc="-5" dirty="0" smtClean="0">
                <a:cs typeface="Arial"/>
              </a:rPr>
              <a:t>submission deadline is 11 August 2022 for the following two draft ECC Decisions: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cs typeface="Arial"/>
                <a:hlinkClick r:id="rId5"/>
              </a:rPr>
              <a:t>Draft </a:t>
            </a:r>
            <a:r>
              <a:rPr lang="en-US" sz="1400" spc="-5" dirty="0">
                <a:cs typeface="Arial"/>
                <a:hlinkClick r:id="rId5"/>
              </a:rPr>
              <a:t>revision of ECC Decision (</a:t>
            </a:r>
            <a:r>
              <a:rPr lang="en-US" sz="1400" spc="-5" dirty="0" smtClean="0">
                <a:cs typeface="Arial"/>
                <a:hlinkClick r:id="rId5"/>
              </a:rPr>
              <a:t>06)04</a:t>
            </a:r>
            <a:r>
              <a:rPr lang="en-US" sz="1400" spc="-5" dirty="0" smtClean="0">
                <a:cs typeface="Arial"/>
              </a:rPr>
              <a:t>:  The </a:t>
            </a:r>
            <a:r>
              <a:rPr lang="en-US" sz="1400" spc="-5" dirty="0" err="1">
                <a:cs typeface="Arial"/>
              </a:rPr>
              <a:t>harmonised</a:t>
            </a:r>
            <a:r>
              <a:rPr lang="en-US" sz="1400" spc="-5" dirty="0">
                <a:cs typeface="Arial"/>
              </a:rPr>
              <a:t> use, exemption from individual licensing and free circulation of devices using Ultra-Wideband (UWB) technology in bands below 10.6 </a:t>
            </a:r>
            <a:r>
              <a:rPr lang="en-US" sz="1400" spc="-5" dirty="0" smtClean="0">
                <a:cs typeface="Arial"/>
              </a:rPr>
              <a:t>GHz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cs typeface="Arial"/>
                <a:hlinkClick r:id="rId6"/>
              </a:rPr>
              <a:t>Draft ECC Decision (</a:t>
            </a:r>
            <a:r>
              <a:rPr lang="en-US" sz="1400" spc="-5" dirty="0" smtClean="0">
                <a:cs typeface="Arial"/>
                <a:hlinkClick r:id="rId6"/>
              </a:rPr>
              <a:t>22)03</a:t>
            </a:r>
            <a:r>
              <a:rPr lang="en-US" sz="1400" spc="-5" dirty="0" smtClean="0">
                <a:cs typeface="Arial"/>
              </a:rPr>
              <a:t>:  Technical </a:t>
            </a:r>
            <a:r>
              <a:rPr lang="en-US" sz="1400" spc="-5" dirty="0">
                <a:cs typeface="Arial"/>
              </a:rPr>
              <a:t>characteristics, exemption from individual licensing and free circulation and use of UWB </a:t>
            </a:r>
            <a:r>
              <a:rPr lang="en-US" sz="1400" spc="-5" dirty="0" err="1">
                <a:cs typeface="Arial"/>
              </a:rPr>
              <a:t>radiodetermination</a:t>
            </a:r>
            <a:r>
              <a:rPr lang="en-US" sz="1400" spc="-5" dirty="0">
                <a:cs typeface="Arial"/>
              </a:rPr>
              <a:t> applications in the frequency range 116-260 </a:t>
            </a:r>
            <a:r>
              <a:rPr lang="en-US" sz="1400" spc="-5" dirty="0" smtClean="0">
                <a:cs typeface="Arial"/>
              </a:rPr>
              <a:t>GHz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latin typeface="+mj-lt"/>
                <a:cs typeface="Arial"/>
              </a:rPr>
              <a:t>Received comments of the consultation “</a:t>
            </a:r>
            <a:r>
              <a:rPr lang="en-GB" sz="1400" dirty="0">
                <a:hlinkClick r:id="rId7"/>
              </a:rPr>
              <a:t>Proposals to amend the authorisation conditions for the use of certain Short-Range </a:t>
            </a:r>
            <a:r>
              <a:rPr lang="en-GB" sz="1400" dirty="0" smtClean="0">
                <a:hlinkClick r:id="rId7"/>
              </a:rPr>
              <a:t>Devices</a:t>
            </a:r>
            <a:r>
              <a:rPr lang="en-GB" sz="1400" dirty="0" smtClean="0"/>
              <a:t>” posted.</a:t>
            </a:r>
            <a:endParaRPr lang="en-US" sz="14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July 2022 Open Commission Meeting was held on 14 July 2022.  Details and outcome of the meeting are available </a:t>
            </a:r>
            <a:r>
              <a:rPr lang="en-US" sz="1600" dirty="0" smtClean="0">
                <a:hlinkClick r:id="rId3"/>
              </a:rPr>
              <a:t>here</a:t>
            </a:r>
            <a:r>
              <a:rPr lang="en-US" sz="1600" dirty="0" smtClean="0"/>
              <a:t>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On 19 July 2022, FCC Commissioner Geoffrey </a:t>
            </a:r>
            <a:r>
              <a:rPr lang="en-US" sz="1600" dirty="0" smtClean="0"/>
              <a:t>Starks announced </a:t>
            </a:r>
            <a:r>
              <a:rPr lang="en-US" sz="1600" dirty="0">
                <a:hlinkClick r:id="rId4"/>
              </a:rPr>
              <a:t>several changes</a:t>
            </a:r>
            <a:r>
              <a:rPr lang="en-US" sz="1600" dirty="0"/>
              <a:t> to his </a:t>
            </a:r>
            <a:r>
              <a:rPr lang="en-US" sz="1600" dirty="0" smtClean="0"/>
              <a:t>team.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August 2022 Open Commission Meeting is </a:t>
            </a:r>
            <a:r>
              <a:rPr lang="en-US" sz="1600" dirty="0" smtClean="0">
                <a:hlinkClick r:id="rId5"/>
              </a:rPr>
              <a:t>scheduled</a:t>
            </a:r>
            <a:r>
              <a:rPr lang="en-US" sz="1600" dirty="0" smtClean="0"/>
              <a:t> at 10:30am ET on 5 August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schedule of the open meeting is available </a:t>
            </a:r>
            <a:r>
              <a:rPr lang="en-US" sz="1600" dirty="0" smtClean="0">
                <a:hlinkClick r:id="rId6"/>
              </a:rPr>
              <a:t>here</a:t>
            </a:r>
            <a:r>
              <a:rPr lang="en-US" sz="1600" dirty="0" smtClean="0"/>
              <a:t>.  Note that after the opening meeting on 5 August 2022, the September meeting is scheduled on 29 September 2022.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Following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the closure of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the three RABC consultations on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RSS-248 Issue 2, DBS-06 Issue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1,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and CPC-4-1-01 Issue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2, RABC sent a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  <a:hlinkClick r:id="rId7"/>
              </a:rPr>
              <a:t>letter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 to ISED to inform that the review is complete with the suggested updates on specifications/application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procedures (</a:t>
            </a:r>
            <a:r>
              <a:rPr lang="en-GB" sz="1600" u="sng" dirty="0">
                <a:hlinkClick r:id="rId8"/>
              </a:rPr>
              <a:t>RSS-248 issue 2 RABC edits </a:t>
            </a:r>
            <a:r>
              <a:rPr lang="en-GB" sz="1600" u="sng" dirty="0" smtClean="0">
                <a:hlinkClick r:id="rId8"/>
              </a:rPr>
              <a:t>v4</a:t>
            </a:r>
            <a:r>
              <a:rPr lang="en-GB" sz="1600" u="sng" dirty="0" smtClean="0"/>
              <a:t>, </a:t>
            </a:r>
            <a:r>
              <a:rPr lang="en-GB" sz="1600" u="sng" dirty="0">
                <a:hlinkClick r:id="rId9"/>
              </a:rPr>
              <a:t>DSB-06 RABC edits </a:t>
            </a:r>
            <a:r>
              <a:rPr lang="en-GB" sz="1600" u="sng" dirty="0" smtClean="0">
                <a:hlinkClick r:id="rId9"/>
              </a:rPr>
              <a:t>v6</a:t>
            </a:r>
            <a:r>
              <a:rPr lang="en-GB" sz="1600" u="sng" dirty="0" smtClean="0"/>
              <a:t>,</a:t>
            </a:r>
            <a:r>
              <a:rPr lang="en-GB" sz="1600" dirty="0" smtClean="0"/>
              <a:t> </a:t>
            </a:r>
            <a:r>
              <a:rPr lang="en-GB" sz="1600" u="sng" dirty="0" smtClean="0">
                <a:hlinkClick r:id="rId10"/>
              </a:rPr>
              <a:t>CPC-4-1-01 RABC edits v1</a:t>
            </a:r>
            <a:r>
              <a:rPr lang="en-GB" sz="1600" u="sng" dirty="0" smtClean="0"/>
              <a:t>)</a:t>
            </a:r>
            <a:r>
              <a:rPr lang="en-GB" sz="1600" dirty="0" smtClean="0"/>
              <a:t>.  Comments received will be posted </a:t>
            </a:r>
            <a:r>
              <a:rPr lang="en-GB" sz="1600" dirty="0" smtClean="0">
                <a:hlinkClick r:id="rId11"/>
              </a:rPr>
              <a:t>here</a:t>
            </a:r>
            <a:r>
              <a:rPr lang="en-GB" sz="1600" dirty="0" smtClean="0"/>
              <a:t>.</a:t>
            </a:r>
            <a:r>
              <a:rPr lang="en-GB" sz="1600" u="sng" dirty="0" smtClean="0"/>
              <a:t>  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Future meetings of interest: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The </a:t>
            </a:r>
            <a:r>
              <a:rPr lang="en-US" sz="1400" dirty="0"/>
              <a:t>4th Meeting of the APT Conference Preparatory Group for WRC-23 (APG23-4) </a:t>
            </a:r>
            <a:r>
              <a:rPr lang="en-US" sz="1400" dirty="0" smtClean="0"/>
              <a:t>is </a:t>
            </a:r>
            <a:r>
              <a:rPr lang="en-US" sz="1400" dirty="0" smtClean="0">
                <a:hlinkClick r:id="rId3"/>
              </a:rPr>
              <a:t>scheduled</a:t>
            </a:r>
            <a:r>
              <a:rPr lang="en-US" sz="1400" dirty="0" smtClean="0"/>
              <a:t> as a hybrid event from 15 to 20 August 2022, in Bangkok, Thailand.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The 30th Meeting of APT Wireless Group (AWG-30</a:t>
            </a:r>
            <a:r>
              <a:rPr lang="en-US" sz="1400" dirty="0" smtClean="0"/>
              <a:t>) is </a:t>
            </a:r>
            <a:r>
              <a:rPr lang="en-US" sz="1400" dirty="0" smtClean="0">
                <a:hlinkClick r:id="rId4"/>
              </a:rPr>
              <a:t>scheduled</a:t>
            </a:r>
            <a:r>
              <a:rPr lang="en-US" sz="1400" dirty="0" smtClean="0"/>
              <a:t> as a hybrid event from 5 to 9 September 2022, in Bangkok, Thailand.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Japan MIC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Following the close of the </a:t>
            </a:r>
            <a:r>
              <a:rPr lang="en-US" sz="1400" dirty="0">
                <a:hlinkClick r:id="rId5"/>
              </a:rPr>
              <a:t>consultation</a:t>
            </a:r>
            <a:r>
              <a:rPr lang="en-US" sz="1400" dirty="0"/>
              <a:t> on </a:t>
            </a:r>
            <a:r>
              <a:rPr lang="en-US" sz="1400" dirty="0" smtClean="0"/>
              <a:t>the </a:t>
            </a:r>
            <a:r>
              <a:rPr lang="en-US" sz="1400" dirty="0"/>
              <a:t>draft ministerial ordinances related to the 5.2 GHz (in vehicles) and 6 GHz, Japan MIC has posted the </a:t>
            </a:r>
            <a:r>
              <a:rPr lang="en-US" sz="1400" dirty="0">
                <a:hlinkClick r:id="rId6"/>
              </a:rPr>
              <a:t>received comments</a:t>
            </a:r>
            <a:r>
              <a:rPr lang="en-US" sz="1400" dirty="0"/>
              <a:t> online and indicated that the next step is to develop regulations.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schedule:  next week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326834"/>
              </p:ext>
            </p:extLst>
          </p:nvPr>
        </p:nvGraphicFramePr>
        <p:xfrm>
          <a:off x="838200" y="1705690"/>
          <a:ext cx="10439401" cy="2016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7764"/>
                <a:gridCol w="2769723"/>
                <a:gridCol w="40819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Webex</a:t>
                      </a:r>
                      <a:r>
                        <a:rPr lang="en-US" sz="1500" dirty="0" smtClean="0"/>
                        <a:t>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IEEE</a:t>
                      </a:r>
                      <a:r>
                        <a:rPr lang="en-US" sz="1500" baseline="0" dirty="0" smtClean="0"/>
                        <a:t> Statement Update on Spectrum (ISUS) ad-hoc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Monday, 25 July 2022,</a:t>
                      </a:r>
                    </a:p>
                    <a:p>
                      <a:r>
                        <a:rPr lang="en-US" sz="1500" dirty="0" smtClean="0"/>
                        <a:t>11:00am ET</a:t>
                      </a:r>
                      <a:r>
                        <a:rPr lang="en-US" sz="1500" baseline="0" dirty="0" smtClean="0"/>
                        <a:t> to 12:00pm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https://ieeesa.webex.com/ieeesa/j.php?MTID=mf9563fbcb7916d8f12293514ac3efd25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Wireless</a:t>
                      </a:r>
                      <a:r>
                        <a:rPr lang="en-US" sz="1500" baseline="0" dirty="0" smtClean="0"/>
                        <a:t> Standards </a:t>
                      </a:r>
                      <a:r>
                        <a:rPr lang="en-US" sz="1500" dirty="0" smtClean="0"/>
                        <a:t>Frequency</a:t>
                      </a:r>
                      <a:r>
                        <a:rPr lang="en-US" sz="1500" baseline="0" dirty="0" smtClean="0"/>
                        <a:t> Table ad-hoc</a:t>
                      </a:r>
                    </a:p>
                    <a:p>
                      <a:r>
                        <a:rPr lang="en-US" sz="1500" baseline="0" dirty="0" smtClean="0"/>
                        <a:t>(joint ad-hoc with 802.19)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Tuesday, 26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smtClean="0"/>
                        <a:t>July 2022</a:t>
                      </a:r>
                      <a:endParaRPr lang="en-US" sz="15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3:00pm ET to 4:00pm 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https://ieeesa.webex.com/ieeesa/j.php?MTID=m0e5ca6cea1f0fdf0a4c719c129c4148b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Weekly teleconference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 28 July 2022</a:t>
                      </a:r>
                    </a:p>
                    <a:p>
                      <a:r>
                        <a:rPr lang="en-US" sz="1500" dirty="0" smtClean="0"/>
                        <a:t>3:00pm ET to 3:55pm</a:t>
                      </a:r>
                      <a:r>
                        <a:rPr lang="en-US" sz="1500" baseline="0" dirty="0" smtClean="0"/>
                        <a:t>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https://ieeesa.webex.com/ieeesa/j.php?MTID=m26c23a4b9ba5ccb1f68348f9562860c8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8200" y="6083255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also available 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7"/>
              </a:rPr>
              <a:t>18-16/0038r24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8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28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July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 / Self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UK Group)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Membership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21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July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47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0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9</a:t>
            </a:r>
            <a:endParaRPr lang="en-US" altLang="en-US" sz="16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802.18 Voters list</a:t>
            </a:r>
            <a:endParaRPr lang="en-US" altLang="en-US" sz="1800" b="1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hlinkClick r:id="rId3"/>
              </a:rPr>
              <a:t>https://cvent.me/PvDkQV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It is an credited 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</a:t>
            </a:r>
            <a:r>
              <a:rPr lang="en-US" sz="1400" dirty="0" smtClean="0"/>
              <a:t>ttendance </a:t>
            </a:r>
            <a:r>
              <a:rPr lang="en-US" sz="1400" dirty="0"/>
              <a:t>at the session will count towards voting </a:t>
            </a:r>
            <a:r>
              <a:rPr lang="en-US" sz="1400" dirty="0" smtClean="0"/>
              <a:t>rights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Thursday, 30 June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US$950.00 </a:t>
            </a:r>
            <a:r>
              <a:rPr lang="en-US" sz="12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US$1200.00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15 August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US$1450.00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2022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30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63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1200" dirty="0" smtClean="0">
                <a:latin typeface="Times New Roman" pitchFamily="16" charset="0"/>
                <a:hlinkClick r:id="rId3"/>
              </a:rPr>
              <a:t>https</a:t>
            </a:r>
            <a:r>
              <a:rPr lang="en-US" sz="1600" kern="1200" dirty="0">
                <a:latin typeface="Times New Roman" pitchFamily="16" charset="0"/>
                <a:hlinkClick r:id="rId3"/>
              </a:rPr>
              <a:t>://www.hilton.com/en/attend-my-event/ieee802wireless2022earlybird</a:t>
            </a:r>
            <a:r>
              <a:rPr lang="en-US" sz="1600" kern="1200" dirty="0" smtClean="0">
                <a:latin typeface="Times New Roman" pitchFamily="16" charset="0"/>
                <a:hlinkClick r:id="rId3"/>
              </a:rPr>
              <a:t>/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strike="sngStrike" dirty="0" smtClean="0">
                <a:solidFill>
                  <a:schemeClr val="tx1"/>
                </a:solidFill>
              </a:rPr>
              <a:t>Early </a:t>
            </a:r>
            <a:r>
              <a:rPr lang="en-US" sz="1400" b="1" strike="sngStrike" dirty="0">
                <a:solidFill>
                  <a:schemeClr val="tx1"/>
                </a:solidFill>
              </a:rPr>
              <a:t>Bird: When the Early Bird Guest Room Block is sold out or 5:00 PM Hawaii Time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13 June 2022</a:t>
            </a:r>
            <a:r>
              <a:rPr lang="en-US" sz="1400" b="1" strike="sngStrike" dirty="0">
                <a:solidFill>
                  <a:schemeClr val="tx1"/>
                </a:solidFill>
              </a:rPr>
              <a:t> whichever comes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first.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Standard</a:t>
            </a:r>
            <a:r>
              <a:rPr lang="en-US" sz="1400" dirty="0"/>
              <a:t>: When the Standard Guest Room Block is sold out or 5:00 PM Hawaii Time </a:t>
            </a:r>
            <a:r>
              <a:rPr lang="en-US" sz="1400" dirty="0" smtClean="0"/>
              <a:t>15 August</a:t>
            </a:r>
            <a:r>
              <a:rPr lang="en-US" sz="1400" dirty="0"/>
              <a:t> 2022 whichever comes first.</a:t>
            </a: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80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Anything?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17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 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17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interim/plenary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September 2022 IEEE 802 wireless interim</a:t>
            </a:r>
            <a:r>
              <a:rPr lang="en-US" sz="1600" spc="-5" dirty="0" smtClean="0">
                <a:cs typeface="Arial"/>
              </a:rPr>
              <a:t> </a:t>
            </a:r>
            <a:r>
              <a:rPr lang="en-US" sz="1600" spc="-5" dirty="0">
                <a:cs typeface="Arial"/>
              </a:rPr>
              <a:t>from </a:t>
            </a:r>
            <a:r>
              <a:rPr lang="en-US" sz="1600" spc="-5" dirty="0" smtClean="0">
                <a:cs typeface="Arial"/>
              </a:rPr>
              <a:t>11 September </a:t>
            </a:r>
            <a:r>
              <a:rPr lang="en-US" sz="1600" spc="-5" dirty="0">
                <a:cs typeface="Arial"/>
              </a:rPr>
              <a:t>2022 to </a:t>
            </a:r>
            <a:r>
              <a:rPr lang="en-US" sz="1600" spc="-5" dirty="0" smtClean="0">
                <a:cs typeface="Arial"/>
              </a:rPr>
              <a:t>16 September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None.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r>
              <a:rPr lang="en-US" sz="1600" spc="-5" dirty="0" smtClean="0">
                <a:latin typeface="+mj-lt"/>
                <a:cs typeface="Arial"/>
              </a:rPr>
              <a:t>15:58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July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Summary of the July 2022 Plenary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Discussion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:  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Response to European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Commission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RSPG’s consultation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General </a:t>
            </a:r>
            <a:r>
              <a:rPr lang="en-US" sz="1800" spc="-5" dirty="0">
                <a:latin typeface="+mj-lt"/>
                <a:cs typeface="Arial"/>
              </a:rPr>
              <a:t>discussion </a:t>
            </a:r>
            <a:r>
              <a:rPr lang="en-US" sz="1800" spc="-5" dirty="0" smtClean="0">
                <a:latin typeface="+mj-lt"/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Reminder:  Meeting schedule next week (week of 25 July</a:t>
            </a:r>
            <a:r>
              <a:rPr lang="en-US" sz="1800" spc="-5" dirty="0" smtClean="0">
                <a:cs typeface="Arial"/>
              </a:rPr>
              <a:t>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and hotel reservation for the 2022 September Interim 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68308</TotalTime>
  <Words>2211</Words>
  <Application>Microsoft Office PowerPoint</Application>
  <PresentationFormat>Widescreen</PresentationFormat>
  <Paragraphs>382</Paragraphs>
  <Slides>23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Summary of the July 2022 Plenary (1)</vt:lpstr>
      <vt:lpstr>Summary of the July 2022 Plenary (2)</vt:lpstr>
      <vt:lpstr>Status of ongoing consultations</vt:lpstr>
      <vt:lpstr>European Commission RSPG’s consultation</vt:lpstr>
      <vt:lpstr>General discussion items (1)</vt:lpstr>
      <vt:lpstr>General discussion items (2)</vt:lpstr>
      <vt:lpstr>General discussion items (3)</vt:lpstr>
      <vt:lpstr>General discussion items (4)</vt:lpstr>
      <vt:lpstr>Meeting schedule:  next week</vt:lpstr>
      <vt:lpstr>Meeting and hotel reservation for the 2022 September Interim (1)</vt:lpstr>
      <vt:lpstr>Meeting and hotel reservation for the 2022 September Interim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22/0075r1</dc:title>
  <dc:creator/>
  <cp:keywords>21 July 2022</cp:keywords>
  <cp:lastModifiedBy>Edward Au</cp:lastModifiedBy>
  <cp:revision>4720</cp:revision>
  <cp:lastPrinted>1601-01-01T00:00:00Z</cp:lastPrinted>
  <dcterms:created xsi:type="dcterms:W3CDTF">2016-03-03T14:54:45Z</dcterms:created>
  <dcterms:modified xsi:type="dcterms:W3CDTF">2022-07-21T20:03:03Z</dcterms:modified>
  <cp:category>IEEE 802.18 RR-TAG agenda</cp:category>
</cp:coreProperties>
</file>