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87" r:id="rId12"/>
    <p:sldId id="888" r:id="rId13"/>
    <p:sldId id="877" r:id="rId14"/>
    <p:sldId id="891" r:id="rId15"/>
    <p:sldId id="892" r:id="rId16"/>
    <p:sldId id="890" r:id="rId17"/>
    <p:sldId id="882" r:id="rId18"/>
    <p:sldId id="869" r:id="rId19"/>
    <p:sldId id="878" r:id="rId20"/>
    <p:sldId id="868" r:id="rId21"/>
    <p:sldId id="889" r:id="rId22"/>
    <p:sldId id="880" r:id="rId23"/>
    <p:sldId id="881" r:id="rId24"/>
    <p:sldId id="856" r:id="rId25"/>
    <p:sldId id="8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59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14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5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8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2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802.18-22/0075r0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71-00-0000-teleconference-minutes-7-jul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62-05-0000-rr-tag-2022-july-plenary-agenda.pptx" TargetMode="External"/><Relationship Id="rId7" Type="http://schemas.openxmlformats.org/officeDocument/2006/relationships/hyperlink" Target="https://mentor.ieee.org/802.18/dcn/22/18-22-0074-00-ISUS-draft-ieee-standards-association-sa-position-statement-on-intelligent-spectrum-allocation-and-managemen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2/18-22-0035-25-0000-status-of-ongoing-consultations-and-tag-documents-for-approval.docx" TargetMode="External"/><Relationship Id="rId5" Type="http://schemas.openxmlformats.org/officeDocument/2006/relationships/hyperlink" Target="https://mentor.ieee.org/802.18/dcn/22/18-22-0073-03-0000-proposed-response-to-ec-consultation-on-better-regulation-initative.docx" TargetMode="External"/><Relationship Id="rId4" Type="http://schemas.openxmlformats.org/officeDocument/2006/relationships/hyperlink" Target="https://mentor.ieee.org/802.18/dcn/22/18-22-0072-00-0000-recent-liaison-from-etsi-regarding-worldwide-uwb-regulations.ppt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6-0000-status-of-ongoing-consultations-and-tag-documents-for-approval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A-22-700A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spg-spectrum.eu/wp-content/uploads/2022/06/RSPG22-014final-Draft_RSPG_Opinion_WRC23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portal.etsi.org/Meetings.aspx#/meeting?MtgId=44275" TargetMode="External"/><Relationship Id="rId7" Type="http://schemas.openxmlformats.org/officeDocument/2006/relationships/hyperlink" Target="https://www.ofcom.org.uk/consultations-and-statements/category-1/authorisation-conditions-for-short-range-devices?utm_medium=email&amp;utm_campaign=Ofcom%20proposals%20pave%20way%20for%20innovative%20wireless%20technologies%20of%20the%20future&amp;utm_content=Ofcom%20proposals%20pave%20way%20for%20innovative%20wireless%20technologies%20of%20the%20future+CID_e545107962a86ade454845890aef845e&amp;utm_source=updates&amp;utm_term=consulting%20on%20changes%20to%20the%20rule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Decision%20(22)03.docx" TargetMode="External"/><Relationship Id="rId5" Type="http://schemas.openxmlformats.org/officeDocument/2006/relationships/hyperlink" Target="https://cept.org/files/9522/Draft%20revision%20of%20ECC%20Decision%20(06)04.docx" TargetMode="External"/><Relationship Id="rId4" Type="http://schemas.openxmlformats.org/officeDocument/2006/relationships/hyperlink" Target="https://portal.etsi.org/Meetings.aspx#/meeting?MtgId=44276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2/18-22-0035-26-0000-status-of-ongoing-consultations-and-tag-documents-for-approval.docx" TargetMode="External"/><Relationship Id="rId3" Type="http://schemas.openxmlformats.org/officeDocument/2006/relationships/hyperlink" Target="https://www.fcc.gov/news-events/events/2022/07/july-2022-open-commission-meeting" TargetMode="External"/><Relationship Id="rId7" Type="http://schemas.openxmlformats.org/officeDocument/2006/relationships/hyperlink" Target="https://www.rabc-cccr.ca/download/41/closed-consultations/10684/letter-6-ghz-standards-2022-07-18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.%20https:/www.fcc.gov/news-events/events/open-commission-meetings" TargetMode="External"/><Relationship Id="rId5" Type="http://schemas.openxmlformats.org/officeDocument/2006/relationships/hyperlink" Target="https://www.fcc.gov/news-events/events/2022/08/august-2022-open-commission-meeting" TargetMode="External"/><Relationship Id="rId4" Type="http://schemas.openxmlformats.org/officeDocument/2006/relationships/hyperlink" Target="https://docs.fcc.gov/public/attachments/DOC-385434A1.pdf" TargetMode="External"/><Relationship Id="rId9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12_02000144.html" TargetMode="External"/><Relationship Id="rId5" Type="http://schemas.openxmlformats.org/officeDocument/2006/relationships/hyperlink" Target="https://www.soumu.go.jp/menu_news/s-news/01kiban12_02000143.html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ar.google.com/calendar/u/0/embed?src=c2gedttabtbj4bps23j4847004@group.calendar.google.com&amp;ctz=America/New_York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.18/dcn/16/18-16-0038-24-0000-teleconference-call-in-info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q=https://ieeesa.webex.com/ieeesa/j.php?MTID%3Dm26c23a4b9ba5ccb1f68348f9562860c8&amp;sa=D&amp;ust=1658748120000000&amp;usg=AOvVaw1QDnot_4frB_FID642NE7G" TargetMode="External"/><Relationship Id="rId5" Type="http://schemas.openxmlformats.org/officeDocument/2006/relationships/hyperlink" Target="https://www.google.com/url?q=https://ieeesa.webex.com/ieeesa/j.php?MTID%3Dm0e5ca6cea1f0fdf0a4c719c129c4148b&amp;sa=D&amp;ust=1658748120000000&amp;usg=AOvVaw3bZZMT-_v3K6vJbzEe0ep0" TargetMode="External"/><Relationship Id="rId4" Type="http://schemas.openxmlformats.org/officeDocument/2006/relationships/hyperlink" Target="https://www.google.com/url?q=https://ieeesa.webex.com/ieeesa/j.php?MTID%3Dmf9563fbcb7916d8f12293514ac3efd25&amp;sa=D&amp;ust=1658748120000000&amp;usg=AOvVaw3LIrurMAg4u3cv12Ka_ktJ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21 July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2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7</a:t>
            </a:r>
            <a:r>
              <a:rPr lang="en-US" sz="1800" spc="-5" dirty="0" smtClean="0">
                <a:latin typeface="+mj-lt"/>
                <a:cs typeface="Arial"/>
              </a:rPr>
              <a:t> July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18-22/0071r0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Summary of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Final version of the agenda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18-22/0062r5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Two meeting slots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Tuesday AM2 (1030 ET to 1230 ET), 12 July 2022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Thursday AM1 (0800 ET to 1000 ET), 14 July 2022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Work done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Introduction </a:t>
            </a:r>
            <a:r>
              <a:rPr lang="en-US" sz="1600" spc="-5" dirty="0">
                <a:cs typeface="Arial"/>
              </a:rPr>
              <a:t>to ETSI TC ERM and the liaison related to </a:t>
            </a:r>
            <a:r>
              <a:rPr lang="en-US" sz="1600" spc="-5" dirty="0" smtClean="0">
                <a:cs typeface="Arial"/>
              </a:rPr>
              <a:t>UWB (see </a:t>
            </a:r>
            <a:r>
              <a:rPr lang="en-US" sz="1600" spc="-5" dirty="0" smtClean="0">
                <a:cs typeface="Arial"/>
                <a:hlinkClick r:id="rId4"/>
              </a:rPr>
              <a:t>18-22/0072r0</a:t>
            </a:r>
            <a:r>
              <a:rPr lang="en-US" sz="1600" spc="-5" dirty="0" smtClean="0"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Reviewed and approved a draft comment to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European Commission: Call for evidence on World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Conference 2023 – EU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position (see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18-22/0073r3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)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Reviewed and discussed on the ongoing consultations (see </a:t>
            </a:r>
            <a:r>
              <a:rPr lang="en-US" sz="1600" spc="-5" dirty="0" smtClean="0">
                <a:cs typeface="Arial"/>
                <a:hlinkClick r:id="rId6"/>
              </a:rPr>
              <a:t>18-22/0035r25</a:t>
            </a:r>
            <a:r>
              <a:rPr lang="en-US" sz="1600" spc="-5" dirty="0" smtClean="0">
                <a:cs typeface="Arial"/>
              </a:rPr>
              <a:t>)</a:t>
            </a: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General discussion items – members’ update on ETSI BRAN, CEPT, FCC, and Asia 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Approved the formation of an IEEE Statement Update on Spectrum (ISUS) ad-hoc that is chartered to revise the IEEE Standards Association position statement on Intelligent Spectrum Allocation and Management and appointed 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smtClean="0"/>
              <a:t>as the ad-hoc chair (see </a:t>
            </a:r>
            <a:r>
              <a:rPr lang="en-US" sz="1600" dirty="0" smtClean="0">
                <a:hlinkClick r:id="rId7"/>
              </a:rPr>
              <a:t>18-22/0074r0</a:t>
            </a:r>
            <a:r>
              <a:rPr lang="en-US" sz="1600" dirty="0" smtClean="0"/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Discussed the recent development in ETSI BRAN in developing an inclusive </a:t>
            </a:r>
            <a:r>
              <a:rPr lang="en-US" sz="1600" dirty="0"/>
              <a:t>language </a:t>
            </a:r>
            <a:r>
              <a:rPr lang="en-US" sz="1600" dirty="0" smtClean="0"/>
              <a:t>list and the related activities in IEEE P3400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Summary of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is the first mixed-mode meeting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And it will not be the last one.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If you have any comments or suggestions, please feel free to let us know offline.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18-22/0035r26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3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21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July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 </a:t>
            </a:r>
            <a:r>
              <a:rPr lang="en-GB" sz="1400" dirty="0" smtClean="0"/>
              <a:t>ET </a:t>
            </a:r>
            <a:r>
              <a:rPr lang="en-GB" sz="1400" dirty="0"/>
              <a:t>Docket No. 22-248: Office of Engineering and Technology seeks comment on </a:t>
            </a:r>
            <a:r>
              <a:rPr lang="en-GB" sz="1400" dirty="0" err="1"/>
              <a:t>Schlage's</a:t>
            </a:r>
            <a:r>
              <a:rPr lang="en-GB" sz="1400" dirty="0"/>
              <a:t> request for waiver of Section 15.519 (A) and 15.519 (A)(2) of the Commission's rules for handheld UWB systems 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2023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</a:t>
            </a:r>
            <a:r>
              <a:rPr lang="en-GB" sz="1400" dirty="0" smtClean="0"/>
              <a:t>Draft </a:t>
            </a:r>
            <a:r>
              <a:rPr lang="en-GB" sz="1400" dirty="0"/>
              <a:t>decision on the use of radio spectrum in the frequency bands 5150-5250 MHz, 5250-5350 MHz and 5470- 5725 MHz for the implementation of wireless access systems, including radio local area networks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USA FCC’s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dirty="0" smtClean="0"/>
              <a:t>ET </a:t>
            </a:r>
            <a:r>
              <a:rPr lang="en-US" sz="1800" dirty="0"/>
              <a:t>Docket No. 22-248: Office of Engineering and Technology seeks comment on </a:t>
            </a:r>
            <a:r>
              <a:rPr lang="en-US" sz="1800" dirty="0" err="1"/>
              <a:t>Schlage's</a:t>
            </a:r>
            <a:r>
              <a:rPr lang="en-US" sz="1800" dirty="0"/>
              <a:t> request for waiver of Section 15.519 (A) and 15.519 (A)(2) of the Commission's rules for handheld UWB systems 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July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4 August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21 July 2022 (TODAY)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6 September </a:t>
            </a:r>
            <a:r>
              <a:rPr lang="en-US" sz="1600" spc="-5" dirty="0"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cs typeface="Arial"/>
              </a:rPr>
              <a:t>25 August 2022</a:t>
            </a: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docs.fcc.gov/public/attachments/DA-22-700A1.pdf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To be uploaded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4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22/00XXrX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USA FCC’s </a:t>
            </a:r>
            <a:r>
              <a:rPr lang="en-US" sz="1800" dirty="0"/>
              <a:t>ET Docket No. 22-248: Office of Engineering and Technology seeks comment on </a:t>
            </a:r>
            <a:r>
              <a:rPr lang="en-US" sz="1800" dirty="0" err="1"/>
              <a:t>Schlage's</a:t>
            </a:r>
            <a:r>
              <a:rPr lang="en-US" sz="1800" dirty="0"/>
              <a:t> request for waiver of Section 15.519 (A) and 15.519 (A)(2) of the Commission's rules for handheld UWB </a:t>
            </a:r>
            <a:r>
              <a:rPr lang="en-US" sz="1800" dirty="0" smtClean="0"/>
              <a:t>systems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by the response deadline.  The 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USA FCC’s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Public </a:t>
            </a:r>
            <a:r>
              <a:rPr lang="en-GB" sz="1800" dirty="0" smtClean="0"/>
              <a:t>Consultation </a:t>
            </a:r>
            <a:r>
              <a:rPr lang="en-GB" sz="1800" dirty="0"/>
              <a:t>on the Draft RSPG Opinion on ITU-R World </a:t>
            </a:r>
            <a:r>
              <a:rPr lang="en-GB" sz="1800" dirty="0" err="1"/>
              <a:t>Radiocommunication</a:t>
            </a:r>
            <a:r>
              <a:rPr lang="en-GB" sz="1800" dirty="0"/>
              <a:t> Conference 2023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7 June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12 August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28 July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rspg-spectrum.eu/wp-content/uploads/2022/06/RSPG22-014final-Draft_RSPG_Opinion_WRC23.pdf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22/0077r1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8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Comment submission deadline is 11 August 2022 for the following two draft </a:t>
            </a:r>
            <a:r>
              <a:rPr lang="en-US" sz="1600" spc="-5" smtClean="0">
                <a:cs typeface="Arial"/>
              </a:rPr>
              <a:t>ECC Decisions:</a:t>
            </a:r>
            <a:endParaRPr lang="en-US" sz="1600" spc="-5" dirty="0" smtClean="0">
              <a:cs typeface="Arial"/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hlinkClick r:id="rId5"/>
              </a:rPr>
              <a:t>Draft </a:t>
            </a:r>
            <a:r>
              <a:rPr lang="en-US" sz="1400" spc="-5" dirty="0">
                <a:cs typeface="Arial"/>
                <a:hlinkClick r:id="rId5"/>
              </a:rPr>
              <a:t>revision of ECC Decision (</a:t>
            </a:r>
            <a:r>
              <a:rPr lang="en-US" sz="1400" spc="-5" dirty="0" smtClean="0">
                <a:cs typeface="Arial"/>
                <a:hlinkClick r:id="rId5"/>
              </a:rPr>
              <a:t>06)04</a:t>
            </a:r>
            <a:r>
              <a:rPr lang="en-US" sz="1400" spc="-5" dirty="0" smtClean="0">
                <a:cs typeface="Arial"/>
              </a:rPr>
              <a:t>:  The </a:t>
            </a:r>
            <a:r>
              <a:rPr lang="en-US" sz="1400" spc="-5" dirty="0" err="1">
                <a:cs typeface="Arial"/>
              </a:rPr>
              <a:t>harmonised</a:t>
            </a:r>
            <a:r>
              <a:rPr lang="en-US" sz="1400" spc="-5" dirty="0">
                <a:cs typeface="Arial"/>
              </a:rPr>
              <a:t> use, exemption from individual licensing and free circulation of devices using Ultra-Wideband (UWB) technology in bands below 10.6 </a:t>
            </a:r>
            <a:r>
              <a:rPr lang="en-US" sz="1400" spc="-5" dirty="0" smtClean="0">
                <a:cs typeface="Arial"/>
              </a:rPr>
              <a:t>GHz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  <a:hlinkClick r:id="rId6"/>
              </a:rPr>
              <a:t>Draft ECC Decision (</a:t>
            </a:r>
            <a:r>
              <a:rPr lang="en-US" sz="1400" spc="-5" dirty="0" smtClean="0">
                <a:cs typeface="Arial"/>
                <a:hlinkClick r:id="rId6"/>
              </a:rPr>
              <a:t>22)03</a:t>
            </a:r>
            <a:r>
              <a:rPr lang="en-US" sz="1400" spc="-5" dirty="0" smtClean="0">
                <a:cs typeface="Arial"/>
              </a:rPr>
              <a:t>:  Technical </a:t>
            </a:r>
            <a:r>
              <a:rPr lang="en-US" sz="1400" spc="-5" dirty="0">
                <a:cs typeface="Arial"/>
              </a:rPr>
              <a:t>characteristics, exemption from individual licensing and free circulation and use of UWB </a:t>
            </a:r>
            <a:r>
              <a:rPr lang="en-US" sz="1400" spc="-5" dirty="0" err="1">
                <a:cs typeface="Arial"/>
              </a:rPr>
              <a:t>radiodetermination</a:t>
            </a:r>
            <a:r>
              <a:rPr lang="en-US" sz="1400" spc="-5" dirty="0">
                <a:cs typeface="Arial"/>
              </a:rPr>
              <a:t> applications in the frequency range 116-260 </a:t>
            </a:r>
            <a:r>
              <a:rPr lang="en-US" sz="1400" spc="-5" dirty="0" smtClean="0">
                <a:cs typeface="Arial"/>
              </a:rPr>
              <a:t>GHz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</a:rPr>
              <a:t>Received comments of the consultation “</a:t>
            </a:r>
            <a:r>
              <a:rPr lang="en-GB" sz="1400" dirty="0">
                <a:hlinkClick r:id="rId7"/>
              </a:rPr>
              <a:t>Proposals to amend the authorisation conditions for the use of certain Short-Range </a:t>
            </a:r>
            <a:r>
              <a:rPr lang="en-GB" sz="1400" dirty="0" smtClean="0">
                <a:hlinkClick r:id="rId7"/>
              </a:rPr>
              <a:t>Devices</a:t>
            </a:r>
            <a:r>
              <a:rPr lang="en-GB" sz="1400" dirty="0" smtClean="0"/>
              <a:t>” posted.</a:t>
            </a: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was held on 14 July 2022.  Details and outcome of the meeting are available </a:t>
            </a:r>
            <a:r>
              <a:rPr lang="en-US" sz="1600" dirty="0" smtClean="0">
                <a:hlinkClick r:id="rId3"/>
              </a:rPr>
              <a:t>here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19 July 2022, FCC Commissioner Geoffrey </a:t>
            </a:r>
            <a:r>
              <a:rPr lang="en-US" sz="1600" dirty="0" smtClean="0"/>
              <a:t>Starks announced </a:t>
            </a:r>
            <a:r>
              <a:rPr lang="en-US" sz="1600" dirty="0">
                <a:hlinkClick r:id="rId4"/>
              </a:rPr>
              <a:t>several changes</a:t>
            </a:r>
            <a:r>
              <a:rPr lang="en-US" sz="1600" dirty="0"/>
              <a:t> to his </a:t>
            </a:r>
            <a:r>
              <a:rPr lang="en-US" sz="1600" dirty="0" smtClean="0"/>
              <a:t>team.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August 2022 Open Commission Meeting is </a:t>
            </a:r>
            <a:r>
              <a:rPr lang="en-US" sz="1600" dirty="0" smtClean="0">
                <a:hlinkClick r:id="rId5"/>
              </a:rPr>
              <a:t>scheduled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6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Following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the closure of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the three RABC consultations on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RSS-248 Issue 2, DBS-06 Issue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1,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and CPC-4-1-01 Issue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2, RABC sent a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7"/>
              </a:rPr>
              <a:t>letter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to ISED to inform that the review is complete with the suggested updates on specifications/application procedures.  Please refer to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8"/>
              </a:rPr>
              <a:t>18-22/0035r26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for the URLs of these updated documents.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Following the close of the </a:t>
            </a:r>
            <a:r>
              <a:rPr lang="en-US" sz="1400" dirty="0">
                <a:hlinkClick r:id="rId5"/>
              </a:rPr>
              <a:t>consultation</a:t>
            </a:r>
            <a:r>
              <a:rPr lang="en-US" sz="1400" dirty="0"/>
              <a:t> on </a:t>
            </a:r>
            <a:r>
              <a:rPr lang="en-US" sz="1400" dirty="0" smtClean="0"/>
              <a:t>the </a:t>
            </a:r>
            <a:r>
              <a:rPr lang="en-US" sz="1400" dirty="0"/>
              <a:t>draft ministerial ordinances related to the 5.2 GHz (in vehicles) and 6 GHz, Japan MIC has posted the </a:t>
            </a:r>
            <a:r>
              <a:rPr lang="en-US" sz="1400" dirty="0">
                <a:hlinkClick r:id="rId6"/>
              </a:rPr>
              <a:t>received comments</a:t>
            </a:r>
            <a:r>
              <a:rPr lang="en-US" sz="1400" dirty="0"/>
              <a:t> online and indicated that the next step is to develop regulations.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 as </a:t>
            </a:r>
            <a:r>
              <a:rPr lang="en-US" altLang="en-US" sz="18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20</a:t>
            </a:r>
            <a:r>
              <a:rPr lang="en-US" altLang="en-US" sz="18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8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15166"/>
              </p:ext>
            </p:extLst>
          </p:nvPr>
        </p:nvGraphicFramePr>
        <p:xfrm>
          <a:off x="838200" y="1705690"/>
          <a:ext cx="10439401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25 July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Wireless</a:t>
                      </a:r>
                      <a:r>
                        <a:rPr lang="en-US" sz="1500" baseline="0" dirty="0" smtClean="0"/>
                        <a:t> Standards </a:t>
                      </a:r>
                      <a:r>
                        <a:rPr lang="en-US" sz="1500" dirty="0" smtClean="0"/>
                        <a:t>Frequency</a:t>
                      </a:r>
                      <a:r>
                        <a:rPr lang="en-US" sz="1500" baseline="0" dirty="0" smtClean="0"/>
                        <a:t> Table ad-hoc</a:t>
                      </a:r>
                    </a:p>
                    <a:p>
                      <a:r>
                        <a:rPr lang="en-US" sz="1500" baseline="0" dirty="0" smtClean="0"/>
                        <a:t>(joint ad-hoc with 802.19)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Wednesday, 27</a:t>
                      </a:r>
                      <a:r>
                        <a:rPr lang="en-US" sz="1500" baseline="0" dirty="0" smtClean="0"/>
                        <a:t> July 2022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4:00pm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https://ieeesa.webex.com/ieeesa/j.php?MTID=m0e5ca6cea1f0fdf0a4c719c129c4148b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 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28 July 2022</a:t>
                      </a:r>
                    </a:p>
                    <a:p>
                      <a:r>
                        <a:rPr lang="en-US" sz="1500" dirty="0" smtClean="0"/>
                        <a:t>3:00pm ET to 3:55pm</a:t>
                      </a:r>
                      <a:r>
                        <a:rPr lang="en-US" sz="1500" baseline="0" dirty="0" smtClean="0"/>
                        <a:t>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832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18-16/0038r24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8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Summary of the July 2022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[Placeholder] Discussion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USA FCC ET Docket No. 22-248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European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Commission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RSPG’s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schedule next week (week of 25 July</a:t>
            </a:r>
            <a:r>
              <a:rPr lang="en-US" sz="1800" spc="-5" dirty="0" smtClean="0">
                <a:cs typeface="Arial"/>
              </a:rPr>
              <a:t>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68223</TotalTime>
  <Words>2429</Words>
  <Application>Microsoft Office PowerPoint</Application>
  <PresentationFormat>Widescreen</PresentationFormat>
  <Paragraphs>413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Summary of the July 2022 Plenary (1)</vt:lpstr>
      <vt:lpstr>Summary of the July 2022 Plenary (2)</vt:lpstr>
      <vt:lpstr>Status of ongoing consultations</vt:lpstr>
      <vt:lpstr>USA FCC’s consultation (1)</vt:lpstr>
      <vt:lpstr>USA FCC’s consultation (2)</vt:lpstr>
      <vt:lpstr>European Commission RSPG’s consultation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22/0075r0</dc:title>
  <dc:creator/>
  <cp:keywords>21 July 2022</cp:keywords>
  <cp:lastModifiedBy>Edward Au</cp:lastModifiedBy>
  <cp:revision>4712</cp:revision>
  <cp:lastPrinted>1601-01-01T00:00:00Z</cp:lastPrinted>
  <dcterms:created xsi:type="dcterms:W3CDTF">2016-03-03T14:54:45Z</dcterms:created>
  <dcterms:modified xsi:type="dcterms:W3CDTF">2022-07-20T20:01:08Z</dcterms:modified>
  <cp:category>IEEE 802.18 RR-TAG agenda</cp:category>
</cp:coreProperties>
</file>