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876" r:id="rId3"/>
    <p:sldId id="857" r:id="rId4"/>
    <p:sldId id="329" r:id="rId5"/>
    <p:sldId id="604" r:id="rId6"/>
    <p:sldId id="624" r:id="rId7"/>
    <p:sldId id="605" r:id="rId8"/>
    <p:sldId id="843" r:id="rId9"/>
    <p:sldId id="866" r:id="rId10"/>
    <p:sldId id="845" r:id="rId11"/>
    <p:sldId id="887" r:id="rId12"/>
    <p:sldId id="888" r:id="rId13"/>
    <p:sldId id="877" r:id="rId14"/>
    <p:sldId id="891" r:id="rId15"/>
    <p:sldId id="892" r:id="rId16"/>
    <p:sldId id="890" r:id="rId17"/>
    <p:sldId id="882" r:id="rId18"/>
    <p:sldId id="869" r:id="rId19"/>
    <p:sldId id="878" r:id="rId20"/>
    <p:sldId id="868" r:id="rId21"/>
    <p:sldId id="889" r:id="rId22"/>
    <p:sldId id="880" r:id="rId23"/>
    <p:sldId id="881" r:id="rId24"/>
    <p:sldId id="856" r:id="rId25"/>
    <p:sldId id="864" r:id="rId2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5405" autoAdjust="0"/>
  </p:normalViewPr>
  <p:slideViewPr>
    <p:cSldViewPr>
      <p:cViewPr varScale="1">
        <p:scale>
          <a:sx n="86" d="100"/>
          <a:sy n="86" d="100"/>
        </p:scale>
        <p:origin x="806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723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94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1411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035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4605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2643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9316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238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682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53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38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86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027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802.18-22/0075r0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71-00-0000-teleconference-minutes-7-july-2022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mentor.ieee.org/802.18/dcn/22/18-22-0062-05-0000-rr-tag-2022-july-plenary-agenda.pptx" TargetMode="External"/><Relationship Id="rId7" Type="http://schemas.openxmlformats.org/officeDocument/2006/relationships/hyperlink" Target="https://mentor.ieee.org/802.18/dcn/22/18-22-0074-00-ISUS-draft-ieee-standards-association-sa-position-statement-on-intelligent-spectrum-allocation-and-managemen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2/18-22-0035-25-0000-status-of-ongoing-consultations-and-tag-documents-for-approval.docx" TargetMode="External"/><Relationship Id="rId5" Type="http://schemas.openxmlformats.org/officeDocument/2006/relationships/hyperlink" Target="https://mentor.ieee.org/802.18/dcn/22/18-22-0073-03-0000-proposed-response-to-ec-consultation-on-better-regulation-initative.docx" TargetMode="External"/><Relationship Id="rId4" Type="http://schemas.openxmlformats.org/officeDocument/2006/relationships/hyperlink" Target="https://mentor.ieee.org/802.18/dcn/22/18-22-0072-00-0000-recent-liaison-from-etsi-regarding-worldwide-uwb-regulations.ppt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2/18-22-0035-26-0000-status-of-ongoing-consultations-and-tag-documents-for-approval.docx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fcc.gov/public/attachments/DA-22-700A1.pdf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spg-spectrum.eu/wp-content/uploads/2022/06/RSPG22-014final-Draft_RSPG_Opinion_WRC23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https://portal.etsi.org/Meetings.aspx#/meeting?MtgId=44275" TargetMode="External"/><Relationship Id="rId7" Type="http://schemas.openxmlformats.org/officeDocument/2006/relationships/hyperlink" Target="https://www.ofcom.org.uk/consultations-and-statements/category-1/authorisation-conditions-for-short-range-devices?utm_medium=email&amp;utm_campaign=Ofcom%20proposals%20pave%20way%20for%20innovative%20wireless%20technologies%20of%20the%20future&amp;utm_content=Ofcom%20proposals%20pave%20way%20for%20innovative%20wireless%20technologies%20of%20the%20future+CID_e545107962a86ade454845890aef845e&amp;utm_source=updates&amp;utm_term=consulting%20on%20changes%20to%20the%20rules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ept.org/files/9522/Draft%20ECC%20Decision%20(22)03.docx" TargetMode="External"/><Relationship Id="rId5" Type="http://schemas.openxmlformats.org/officeDocument/2006/relationships/hyperlink" Target="https://cept.org/files/9522/Draft%20revision%20of%20ECC%20Decision%20(06)04.docx" TargetMode="External"/><Relationship Id="rId4" Type="http://schemas.openxmlformats.org/officeDocument/2006/relationships/hyperlink" Target="https://portal.etsi.org/Meetings.aspx#/meeting?MtgId=44276" TargetMode="Externa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2/18-22-0035-26-0000-status-of-ongoing-consultations-and-tag-documents-for-approval.docx" TargetMode="External"/><Relationship Id="rId3" Type="http://schemas.openxmlformats.org/officeDocument/2006/relationships/hyperlink" Target="https://www.fcc.gov/news-events/events/2022/07/july-2022-open-commission-meeting" TargetMode="External"/><Relationship Id="rId7" Type="http://schemas.openxmlformats.org/officeDocument/2006/relationships/hyperlink" Target="https://www.rabc-cccr.ca/download/41/closed-consultations/10684/letter-6-ghz-standards-2022-07-18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hyperlink" Target=".%20https:/www.fcc.gov/news-events/events/open-commission-meetings" TargetMode="External"/><Relationship Id="rId5" Type="http://schemas.openxmlformats.org/officeDocument/2006/relationships/hyperlink" Target="https://www.fcc.gov/news-events/events/2022/08/august-2022-open-commission-meeting" TargetMode="External"/><Relationship Id="rId4" Type="http://schemas.openxmlformats.org/officeDocument/2006/relationships/hyperlink" Target="https://docs.fcc.gov/public/attachments/DOC-385434A1.pdf" TargetMode="External"/><Relationship Id="rId9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pt.int/2022-APG23-4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mu.go.jp/menu_news/s-news/01kiban12_02000144.html" TargetMode="External"/><Relationship Id="rId5" Type="http://schemas.openxmlformats.org/officeDocument/2006/relationships/hyperlink" Target="https://www.soumu.go.jp/menu_news/s-news/01kiban12_02000143.html" TargetMode="External"/><Relationship Id="rId4" Type="http://schemas.openxmlformats.org/officeDocument/2006/relationships/hyperlink" Target="https://www.apt.int/sites/default/files/2022/04/CALENDAR_OF_APT_ACTIVITIES_FOR_THE_YEAR_2022-v1.6b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-ec/documents?is_dcn=207&amp;is_year=2021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hyperlink" Target="https://calendar.google.com/calendar/u/0/embed?src=c2gedttabtbj4bps23j4847004@group.calendar.google.com&amp;ctz=America/New_York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mentor.ieee.org/802.18/dcn/16/18-16-0038-24-0000-teleconference-call-in-info.ppt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ogle.com/url?q=https://ieeesa.webex.com/ieeesa/j.php?MTID%3Dm26c23a4b9ba5ccb1f68348f9562860c8&amp;sa=D&amp;ust=1658748120000000&amp;usg=AOvVaw1QDnot_4frB_FID642NE7G" TargetMode="External"/><Relationship Id="rId5" Type="http://schemas.openxmlformats.org/officeDocument/2006/relationships/hyperlink" Target="https://www.google.com/url?q=https://ieeesa.webex.com/ieeesa/j.php?MTID%3Dm0e5ca6cea1f0fdf0a4c719c129c4148b&amp;sa=D&amp;ust=1658748120000000&amp;usg=AOvVaw3bZZMT-_v3K6vJbzEe0ep0" TargetMode="External"/><Relationship Id="rId4" Type="http://schemas.openxmlformats.org/officeDocument/2006/relationships/hyperlink" Target="https://www.google.com/url?q=https://ieeesa.webex.com/ieeesa/j.php?MTID%3Dmf9563fbcb7916d8f12293514ac3efd25&amp;sa=D&amp;ust=1658748120000000&amp;usg=AOvVaw3LIrurMAg4u3cv12Ka_ktJ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vDkQV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lton.com/en/attend-my-event/ieee802wireless2022earlybird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cvent.com/event/ae5c1e5a-6074-492a-9cd7-16b5ddc15864/summary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wp-content/uploads/2022/02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21 July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124200" y="434101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7336"/>
              </p:ext>
            </p:extLst>
          </p:nvPr>
        </p:nvGraphicFramePr>
        <p:xfrm>
          <a:off x="3105150" y="4724400"/>
          <a:ext cx="8772525" cy="296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92" name="Document" r:id="rId4" imgW="8255656" imgH="2794721" progId="Word.Document.8">
                  <p:embed/>
                </p:oleObj>
              </mc:Choice>
              <mc:Fallback>
                <p:oleObj name="Document" r:id="rId4" imgW="8255656" imgH="279472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5150" y="4724400"/>
                        <a:ext cx="8772525" cy="296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</a:t>
            </a:r>
            <a:r>
              <a:rPr lang="en-US" sz="2800" dirty="0" smtClean="0">
                <a:solidFill>
                  <a:srgbClr val="0070C0"/>
                </a:solidFill>
              </a:rPr>
              <a:t>motions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1 (Internal):  </a:t>
            </a:r>
            <a:r>
              <a:rPr lang="en-US" sz="1800" spc="-5" dirty="0">
                <a:latin typeface="+mj-lt"/>
                <a:cs typeface="Arial"/>
              </a:rPr>
              <a:t>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 smtClean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</a:t>
            </a:r>
            <a:r>
              <a:rPr lang="en-US" sz="1800" spc="-5" dirty="0">
                <a:latin typeface="+mj-lt"/>
                <a:cs typeface="Arial"/>
              </a:rPr>
              <a:t>#</a:t>
            </a:r>
            <a:r>
              <a:rPr lang="en-US" sz="1800" spc="-5" dirty="0" smtClean="0">
                <a:latin typeface="+mj-lt"/>
                <a:cs typeface="Arial"/>
              </a:rPr>
              <a:t>2 (Internal):  </a:t>
            </a:r>
            <a:r>
              <a:rPr lang="en-US" sz="1800" spc="-5" dirty="0">
                <a:latin typeface="+mj-lt"/>
                <a:cs typeface="Arial"/>
              </a:rPr>
              <a:t>To approve the </a:t>
            </a:r>
            <a:r>
              <a:rPr lang="en-US" sz="1800" spc="-5" dirty="0" smtClean="0">
                <a:latin typeface="+mj-lt"/>
                <a:cs typeface="Arial"/>
              </a:rPr>
              <a:t>weekly meeting </a:t>
            </a:r>
            <a:r>
              <a:rPr lang="en-US" sz="1800" spc="-5" dirty="0">
                <a:latin typeface="+mj-lt"/>
                <a:cs typeface="Arial"/>
              </a:rPr>
              <a:t>minutes of the 7</a:t>
            </a:r>
            <a:r>
              <a:rPr lang="en-US" sz="1800" spc="-5" dirty="0" smtClean="0">
                <a:latin typeface="+mj-lt"/>
                <a:cs typeface="Arial"/>
              </a:rPr>
              <a:t> July 2022 RR-TAG </a:t>
            </a:r>
            <a:r>
              <a:rPr lang="en-US" sz="1800" spc="-5" dirty="0">
                <a:latin typeface="+mj-lt"/>
                <a:cs typeface="Arial"/>
              </a:rPr>
              <a:t>call as shown in the document </a:t>
            </a:r>
            <a:r>
              <a:rPr lang="en-US" sz="1800" spc="-5" dirty="0" smtClean="0">
                <a:latin typeface="+mj-lt"/>
                <a:cs typeface="Arial"/>
                <a:hlinkClick r:id="rId3"/>
              </a:rPr>
              <a:t>18-22/0071r0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Summary of the July 2022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Final version of the agenda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18-22/0062r5</a:t>
            </a:r>
            <a:endParaRPr lang="en-US" sz="1800" spc="-5" dirty="0" smtClean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Two meeting slots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Tuesday AM2 (1030 ET to 1230 ET), 12 July 2022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latin typeface="+mj-lt"/>
              </a:rPr>
              <a:t>Thursday AM1 (0800 ET to 1000 ET), 14 July 2022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Work done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Introduction </a:t>
            </a:r>
            <a:r>
              <a:rPr lang="en-US" sz="1600" spc="-5" dirty="0">
                <a:cs typeface="Arial"/>
              </a:rPr>
              <a:t>to ETSI TC ERM and the liaison related to </a:t>
            </a:r>
            <a:r>
              <a:rPr lang="en-US" sz="1600" spc="-5" dirty="0" smtClean="0">
                <a:cs typeface="Arial"/>
              </a:rPr>
              <a:t>UWB (see </a:t>
            </a:r>
            <a:r>
              <a:rPr lang="en-US" sz="1600" spc="-5" dirty="0" smtClean="0">
                <a:cs typeface="Arial"/>
                <a:hlinkClick r:id="rId4"/>
              </a:rPr>
              <a:t>18-22/0072r0</a:t>
            </a:r>
            <a:r>
              <a:rPr lang="en-US" sz="1600" spc="-5" dirty="0" smtClean="0"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Reviewed and approved a draft comment to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European Commission: Call for evidence on World </a:t>
            </a:r>
            <a:r>
              <a:rPr lang="en-US" sz="16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 Conference 2023 – EU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position (see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5"/>
              </a:rPr>
              <a:t>18-22/0073r3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)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Reviewed and discussed on the ongoing consultations (see </a:t>
            </a:r>
            <a:r>
              <a:rPr lang="en-US" sz="1600" spc="-5" dirty="0" smtClean="0">
                <a:cs typeface="Arial"/>
                <a:hlinkClick r:id="rId6"/>
              </a:rPr>
              <a:t>18-22/0035r25</a:t>
            </a:r>
            <a:r>
              <a:rPr lang="en-US" sz="1600" spc="-5" dirty="0" smtClean="0">
                <a:cs typeface="Arial"/>
              </a:rPr>
              <a:t>)</a:t>
            </a:r>
            <a:endParaRPr lang="en-US" sz="1600" dirty="0" smtClean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General discussion items – members’ update on ETSI BRAN, CEPT, FCC, and Asia 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Approved the formation of an IEEE Statement Update on Spectrum (ISUS) ad-hoc that is chartered to revise the IEEE Standards Association position statement on Intelligent Spectrum Allocation and Management and appointed Amelia </a:t>
            </a:r>
            <a:r>
              <a:rPr lang="en-US" altLang="en-US" sz="1600" dirty="0" err="1">
                <a:solidFill>
                  <a:schemeClr val="tx1"/>
                </a:solidFill>
                <a:cs typeface="Arial" panose="020B0604020202020204" pitchFamily="34" charset="0"/>
              </a:rPr>
              <a:t>Andersdotter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smtClean="0"/>
              <a:t>as the ad-hoc chair (see </a:t>
            </a:r>
            <a:r>
              <a:rPr lang="en-US" sz="1600" dirty="0" smtClean="0">
                <a:hlinkClick r:id="rId7"/>
              </a:rPr>
              <a:t>18-22/0074r0</a:t>
            </a:r>
            <a:r>
              <a:rPr lang="en-US" sz="1600" dirty="0" smtClean="0"/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Discussed the recent development in ETSI BRAN in developing an inclusive </a:t>
            </a:r>
            <a:r>
              <a:rPr lang="en-US" sz="1600" dirty="0"/>
              <a:t>language </a:t>
            </a:r>
            <a:r>
              <a:rPr lang="en-US" sz="1600" dirty="0" smtClean="0"/>
              <a:t>list and the related activities in IEEE P3400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8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Summary of the July 2022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This is the first mixed-mode meeting</a:t>
            </a:r>
            <a:endParaRPr lang="en-US" sz="18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And it will not be the last one.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If you have any comments or suggestions, please feel free to let us know offline.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dirty="0"/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</a:t>
            </a:r>
            <a:r>
              <a:rPr lang="en-US" sz="2800" smtClean="0">
                <a:solidFill>
                  <a:srgbClr val="0070C0"/>
                </a:solidFill>
              </a:rPr>
              <a:t>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4958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18-22/0035r26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</a:t>
            </a:r>
            <a:r>
              <a:rPr lang="en-US" sz="1800" spc="-5" dirty="0">
                <a:cs typeface="Arial"/>
              </a:rPr>
              <a:t>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 for the next 3 weeks</a:t>
            </a:r>
            <a:r>
              <a:rPr lang="en-US" sz="1800" spc="-5" dirty="0" smtClean="0">
                <a:cs typeface="Arial"/>
              </a:rPr>
              <a:t>: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21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July 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FCC </a:t>
            </a:r>
            <a:r>
              <a:rPr lang="en-GB" sz="1400" dirty="0" smtClean="0"/>
              <a:t>ET </a:t>
            </a:r>
            <a:r>
              <a:rPr lang="en-GB" sz="1400" dirty="0"/>
              <a:t>Docket No. 22-248: Office of Engineering and Technology seeks comment on </a:t>
            </a:r>
            <a:r>
              <a:rPr lang="en-GB" sz="1400" dirty="0" err="1"/>
              <a:t>Schlage's</a:t>
            </a:r>
            <a:r>
              <a:rPr lang="en-GB" sz="1400" dirty="0"/>
              <a:t> request for waiver of Section 15.519 (A) and 15.519 (A)(2) of the Commission's rules for handheld UWB systems 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Internal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July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European Commission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RSPG: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Public Consultation on the Draft RSPG Opinion on ITU-R World </a:t>
            </a:r>
            <a:r>
              <a:rPr lang="en-US" sz="1400" spc="-5" dirty="0" err="1">
                <a:solidFill>
                  <a:schemeClr val="tx1"/>
                </a:solidFill>
                <a:cs typeface="Arial"/>
              </a:rPr>
              <a:t>Radiocommunication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Conference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2023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Internal deadline on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August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2022: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France ARCEP: </a:t>
            </a:r>
            <a:r>
              <a:rPr lang="en-GB" sz="1400" dirty="0" smtClean="0"/>
              <a:t>Draft </a:t>
            </a:r>
            <a:r>
              <a:rPr lang="en-GB" sz="1400" dirty="0"/>
              <a:t>decision on the use of radio spectrum in the frequency bands 5150-5250 MHz, 5250-5350 MHz and 5470- 5725 MHz for the implementation of wireless access systems, including radio local area networks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USA FCC’s consultation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dirty="0" smtClean="0"/>
              <a:t>ET </a:t>
            </a:r>
            <a:r>
              <a:rPr lang="en-US" sz="1800" dirty="0"/>
              <a:t>Docket No. 22-248: Office of Engineering and Technology seeks comment on </a:t>
            </a:r>
            <a:r>
              <a:rPr lang="en-US" sz="1800" dirty="0" err="1"/>
              <a:t>Schlage's</a:t>
            </a:r>
            <a:r>
              <a:rPr lang="en-US" sz="1800" dirty="0"/>
              <a:t> request for waiver of Section 15.519 (A) and 15.519 (A)(2) of the Commission's rules for handheld UWB systems 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5 July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4 August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21 July 2022 (TODAY)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 </a:t>
            </a: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6 September </a:t>
            </a:r>
            <a:r>
              <a:rPr lang="en-US" sz="1600" spc="-5" dirty="0">
                <a:cs typeface="Arial"/>
              </a:rPr>
              <a:t>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</a:rPr>
              <a:t>Internal 802.18 deadline to allow for 10 day EC ballot:  </a:t>
            </a:r>
            <a:r>
              <a:rPr lang="en-US" sz="1400" spc="-5" dirty="0" smtClean="0">
                <a:cs typeface="Arial"/>
              </a:rPr>
              <a:t>25 August 2022</a:t>
            </a:r>
            <a:endParaRPr lang="en-US" sz="14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docs.fcc.gov/public/attachments/DA-22-700A1.pdf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To be uploaded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44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</a:t>
            </a:r>
            <a:r>
              <a:rPr lang="en-US" sz="1800" spc="-5" dirty="0" smtClean="0">
                <a:latin typeface="+mj-lt"/>
                <a:cs typeface="Arial"/>
              </a:rPr>
              <a:t>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22/00XXrX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in response to </a:t>
            </a:r>
            <a:r>
              <a:rPr lang="en-US" sz="1800" spc="-5" dirty="0" smtClean="0">
                <a:latin typeface="+mj-lt"/>
                <a:cs typeface="Arial"/>
              </a:rPr>
              <a:t>USA FCC’s </a:t>
            </a:r>
            <a:r>
              <a:rPr lang="en-US" sz="1800" dirty="0"/>
              <a:t>ET Docket No. 22-248: Office of Engineering and Technology seeks comment on </a:t>
            </a:r>
            <a:r>
              <a:rPr lang="en-US" sz="1800" dirty="0" err="1"/>
              <a:t>Schlage's</a:t>
            </a:r>
            <a:r>
              <a:rPr lang="en-US" sz="1800" dirty="0"/>
              <a:t> request for waiver of Section 15.519 (A) and 15.519 (A)(2) of the Commission's rules for handheld UWB </a:t>
            </a:r>
            <a:r>
              <a:rPr lang="en-US" sz="1800" dirty="0" smtClean="0"/>
              <a:t>systems</a:t>
            </a:r>
            <a:r>
              <a:rPr lang="en-US" sz="1800" spc="-5" dirty="0" smtClean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by the response deadline.  The 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USA FCC’s consultation 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4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European Commission RSPG’s consultation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Public </a:t>
            </a:r>
            <a:r>
              <a:rPr lang="en-GB" sz="1800" dirty="0" smtClean="0"/>
              <a:t>Consultation </a:t>
            </a:r>
            <a:r>
              <a:rPr lang="en-GB" sz="1800" dirty="0"/>
              <a:t>on the Draft RSPG Opinion on ITU-R World </a:t>
            </a:r>
            <a:r>
              <a:rPr lang="en-GB" sz="1800" dirty="0" err="1"/>
              <a:t>Radiocommunication</a:t>
            </a:r>
            <a:r>
              <a:rPr lang="en-GB" sz="1800" dirty="0"/>
              <a:t> Conference 2023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Publication date:  7 June 2022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Closing date for response:  12 August 2022 </a:t>
            </a:r>
          </a:p>
          <a:p>
            <a:pPr marL="1030288" marR="117475" lvl="2" indent="-230188" algn="just"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Internal 802.18 deadline t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o allow for 10 day EC ballot</a:t>
            </a:r>
            <a:r>
              <a:rPr lang="en-US" sz="1400" spc="-5" dirty="0" smtClean="0">
                <a:solidFill>
                  <a:srgbClr val="FF0000"/>
                </a:solidFill>
                <a:latin typeface="+mj-lt"/>
                <a:cs typeface="Arial"/>
              </a:rPr>
              <a:t>:  28 July 2022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rspg-spectrum.eu/wp-content/uploads/2022/06/RSPG22-014final-Draft_RSPG_Opinion_WRC23.pdf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Proposed IEEE 802 response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22/0077r1</a:t>
            </a: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189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5720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EU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  <a:endParaRPr lang="en-US" sz="1600" spc="-5" dirty="0" smtClean="0">
              <a:cs typeface="Arial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3"/>
              </a:rPr>
              <a:t>Ad </a:t>
            </a:r>
            <a:r>
              <a:rPr lang="en-US" sz="1400" kern="1200" dirty="0">
                <a:latin typeface="+mj-lt"/>
                <a:hlinkClick r:id="rId3"/>
              </a:rPr>
              <a:t>hoc meeting #114c, EN 301 </a:t>
            </a:r>
            <a:r>
              <a:rPr lang="en-US" sz="1400" kern="1200" dirty="0" smtClean="0">
                <a:latin typeface="+mj-lt"/>
                <a:hlinkClick r:id="rId3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2022-08-30T08:00+02:00 until </a:t>
            </a:r>
            <a:r>
              <a:rPr lang="en-US" sz="1400" kern="1200" dirty="0" smtClean="0">
                <a:latin typeface="+mj-lt"/>
              </a:rPr>
              <a:t>2022-08-30T12:30+02:00</a:t>
            </a:r>
            <a:endParaRPr lang="en-US" sz="1400" dirty="0" smtClean="0">
              <a:latin typeface="+mj-lt"/>
            </a:endParaRPr>
          </a:p>
          <a:p>
            <a:pPr marL="1030288" marR="117475" lvl="2" indent="-230188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kern="1200" dirty="0" smtClean="0">
                <a:latin typeface="+mj-lt"/>
                <a:hlinkClick r:id="rId4"/>
              </a:rPr>
              <a:t>Ad </a:t>
            </a:r>
            <a:r>
              <a:rPr lang="en-US" sz="1400" kern="1200" dirty="0">
                <a:latin typeface="+mj-lt"/>
                <a:hlinkClick r:id="rId4"/>
              </a:rPr>
              <a:t>hoc meeting #114d, EN 301 </a:t>
            </a:r>
            <a:r>
              <a:rPr lang="en-US" sz="1400" kern="1200" dirty="0" smtClean="0">
                <a:latin typeface="+mj-lt"/>
                <a:hlinkClick r:id="rId4"/>
              </a:rPr>
              <a:t>893</a:t>
            </a:r>
            <a:r>
              <a:rPr lang="en-US" sz="1400" dirty="0">
                <a:latin typeface="+mj-lt"/>
              </a:rPr>
              <a:t/>
            </a:r>
            <a:br>
              <a:rPr lang="en-US" sz="1400" dirty="0">
                <a:latin typeface="+mj-lt"/>
              </a:rPr>
            </a:br>
            <a:r>
              <a:rPr lang="en-US" sz="1400" kern="1200" dirty="0">
                <a:latin typeface="+mj-lt"/>
              </a:rPr>
              <a:t>2022-09-01T16:00+02:00 until </a:t>
            </a:r>
            <a:r>
              <a:rPr lang="en-US" sz="1400" kern="1200" dirty="0" smtClean="0">
                <a:latin typeface="+mj-lt"/>
              </a:rPr>
              <a:t>2022-09-01T20:30+02:00</a:t>
            </a:r>
            <a:endParaRPr lang="en-US" sz="14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Comment submission deadline is 11 August 2022 for the following two draft </a:t>
            </a:r>
            <a:r>
              <a:rPr lang="en-US" sz="1600" spc="-5" smtClean="0">
                <a:cs typeface="Arial"/>
              </a:rPr>
              <a:t>ECC Decisions:</a:t>
            </a:r>
            <a:endParaRPr lang="en-US" sz="1600" spc="-5" dirty="0" smtClean="0">
              <a:cs typeface="Arial"/>
            </a:endParaRP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cs typeface="Arial"/>
                <a:hlinkClick r:id="rId5"/>
              </a:rPr>
              <a:t>Draft </a:t>
            </a:r>
            <a:r>
              <a:rPr lang="en-US" sz="1400" spc="-5" dirty="0">
                <a:cs typeface="Arial"/>
                <a:hlinkClick r:id="rId5"/>
              </a:rPr>
              <a:t>revision of ECC Decision (</a:t>
            </a:r>
            <a:r>
              <a:rPr lang="en-US" sz="1400" spc="-5" dirty="0" smtClean="0">
                <a:cs typeface="Arial"/>
                <a:hlinkClick r:id="rId5"/>
              </a:rPr>
              <a:t>06)04</a:t>
            </a:r>
            <a:r>
              <a:rPr lang="en-US" sz="1400" spc="-5" dirty="0" smtClean="0">
                <a:cs typeface="Arial"/>
              </a:rPr>
              <a:t>:  The </a:t>
            </a:r>
            <a:r>
              <a:rPr lang="en-US" sz="1400" spc="-5" dirty="0" err="1">
                <a:cs typeface="Arial"/>
              </a:rPr>
              <a:t>harmonised</a:t>
            </a:r>
            <a:r>
              <a:rPr lang="en-US" sz="1400" spc="-5" dirty="0">
                <a:cs typeface="Arial"/>
              </a:rPr>
              <a:t> use, exemption from individual licensing and free circulation of devices using Ultra-Wideband (UWB) technology in bands below 10.6 </a:t>
            </a:r>
            <a:r>
              <a:rPr lang="en-US" sz="1400" spc="-5" dirty="0" smtClean="0">
                <a:cs typeface="Arial"/>
              </a:rPr>
              <a:t>GHz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cs typeface="Arial"/>
                <a:hlinkClick r:id="rId6"/>
              </a:rPr>
              <a:t>Draft ECC Decision (</a:t>
            </a:r>
            <a:r>
              <a:rPr lang="en-US" sz="1400" spc="-5" dirty="0" smtClean="0">
                <a:cs typeface="Arial"/>
                <a:hlinkClick r:id="rId6"/>
              </a:rPr>
              <a:t>22)03</a:t>
            </a:r>
            <a:r>
              <a:rPr lang="en-US" sz="1400" spc="-5" dirty="0" smtClean="0">
                <a:cs typeface="Arial"/>
              </a:rPr>
              <a:t>:  Technical </a:t>
            </a:r>
            <a:r>
              <a:rPr lang="en-US" sz="1400" spc="-5" dirty="0">
                <a:cs typeface="Arial"/>
              </a:rPr>
              <a:t>characteristics, exemption from individual licensing and free circulation and use of UWB </a:t>
            </a:r>
            <a:r>
              <a:rPr lang="en-US" sz="1400" spc="-5" dirty="0" err="1">
                <a:cs typeface="Arial"/>
              </a:rPr>
              <a:t>radiodetermination</a:t>
            </a:r>
            <a:r>
              <a:rPr lang="en-US" sz="1400" spc="-5" dirty="0">
                <a:cs typeface="Arial"/>
              </a:rPr>
              <a:t> applications in the frequency range 116-260 </a:t>
            </a:r>
            <a:r>
              <a:rPr lang="en-US" sz="1400" spc="-5" dirty="0" smtClean="0">
                <a:cs typeface="Arial"/>
              </a:rPr>
              <a:t>GHz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latin typeface="+mj-lt"/>
                <a:cs typeface="Arial"/>
              </a:rPr>
              <a:t>Received comments of the consultation “</a:t>
            </a:r>
            <a:r>
              <a:rPr lang="en-GB" sz="1400" dirty="0">
                <a:hlinkClick r:id="rId7"/>
              </a:rPr>
              <a:t>Proposals to amend the authorisation conditions for the use of certain Short-Range </a:t>
            </a:r>
            <a:r>
              <a:rPr lang="en-GB" sz="1400" dirty="0" smtClean="0">
                <a:hlinkClick r:id="rId7"/>
              </a:rPr>
              <a:t>Devices</a:t>
            </a:r>
            <a:r>
              <a:rPr lang="en-GB" sz="1400" dirty="0" smtClean="0"/>
              <a:t>” posted.</a:t>
            </a:r>
            <a:endParaRPr lang="en-US" sz="14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Americas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July 2022 Open Commission Meeting was held on 14 July 2022.  Details and outcome of the meeting are available </a:t>
            </a:r>
            <a:r>
              <a:rPr lang="en-US" sz="1600" dirty="0" smtClean="0">
                <a:hlinkClick r:id="rId3"/>
              </a:rPr>
              <a:t>here</a:t>
            </a:r>
            <a:r>
              <a:rPr lang="en-US" sz="1600" dirty="0" smtClean="0"/>
              <a:t>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19 July 2022, FCC Commissioner Geoffrey </a:t>
            </a:r>
            <a:r>
              <a:rPr lang="en-US" sz="1600" dirty="0" smtClean="0"/>
              <a:t>Starks announced </a:t>
            </a:r>
            <a:r>
              <a:rPr lang="en-US" sz="1600" dirty="0">
                <a:hlinkClick r:id="rId4"/>
              </a:rPr>
              <a:t>several changes</a:t>
            </a:r>
            <a:r>
              <a:rPr lang="en-US" sz="1600" dirty="0"/>
              <a:t> to his </a:t>
            </a:r>
            <a:r>
              <a:rPr lang="en-US" sz="1600" dirty="0" smtClean="0"/>
              <a:t>team.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August 2022 Open Commission Meeting is </a:t>
            </a:r>
            <a:r>
              <a:rPr lang="en-US" sz="1600" dirty="0" smtClean="0">
                <a:hlinkClick r:id="rId5"/>
              </a:rPr>
              <a:t>scheduled</a:t>
            </a:r>
            <a:r>
              <a:rPr lang="en-US" sz="1600" dirty="0" smtClean="0"/>
              <a:t> at 10:30am ET on 5 August 2022.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The schedule of the open meeting is available </a:t>
            </a:r>
            <a:r>
              <a:rPr lang="en-US" sz="1600" dirty="0" smtClean="0">
                <a:hlinkClick r:id="rId6"/>
              </a:rPr>
              <a:t>here</a:t>
            </a:r>
            <a:r>
              <a:rPr lang="en-US" sz="1600" dirty="0" smtClean="0"/>
              <a:t>.  Note that after the opening meeting on 5 August 2022, the September meeting is scheduled on 29 September 2022.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 and Canada RABC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Following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the closure of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the three RABC consultations on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RSS-248 Issue 2, DBS-06 Issue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1,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and CPC-4-1-01 Issue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2, RABC sent a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7"/>
              </a:rPr>
              <a:t>letter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to ISED to inform that the review is complete with the suggested updates on specifications/application procedures.  Please refer to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  <a:hlinkClick r:id="rId8"/>
              </a:rPr>
              <a:t>18-22/0035r26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 for the URLs of these updated documents. 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countries/regions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112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(3)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Asia Pacific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APT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Future meetings of interest: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The </a:t>
            </a:r>
            <a:r>
              <a:rPr lang="en-US" sz="1400" dirty="0"/>
              <a:t>4th Meeting of the APT Conference Preparatory Group for WRC-23 (APG23-4) </a:t>
            </a:r>
            <a:r>
              <a:rPr lang="en-US" sz="1400" dirty="0" smtClean="0"/>
              <a:t>is </a:t>
            </a:r>
            <a:r>
              <a:rPr lang="en-US" sz="1400" dirty="0" smtClean="0">
                <a:hlinkClick r:id="rId3"/>
              </a:rPr>
              <a:t>scheduled</a:t>
            </a:r>
            <a:r>
              <a:rPr lang="en-US" sz="1400" dirty="0" smtClean="0"/>
              <a:t> as a hybrid event from 15 to 20 August 2022, in Bangkok, Thailand.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The 30th Meeting of APT Wireless Group (AWG-30</a:t>
            </a:r>
            <a:r>
              <a:rPr lang="en-US" sz="1400" dirty="0" smtClean="0"/>
              <a:t>) is </a:t>
            </a:r>
            <a:r>
              <a:rPr lang="en-US" sz="1400" dirty="0" smtClean="0">
                <a:hlinkClick r:id="rId4"/>
              </a:rPr>
              <a:t>scheduled</a:t>
            </a:r>
            <a:r>
              <a:rPr lang="en-US" sz="1400" dirty="0" smtClean="0"/>
              <a:t> as a hybrid event from 5 to 9 September 2022, in Bangkok, Thailand.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Japan MIC</a:t>
            </a:r>
          </a:p>
          <a:p>
            <a:pPr marL="1487488" marR="117475" lvl="3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Following the close of the </a:t>
            </a:r>
            <a:r>
              <a:rPr lang="en-US" sz="1400" dirty="0">
                <a:hlinkClick r:id="rId5"/>
              </a:rPr>
              <a:t>consultation</a:t>
            </a:r>
            <a:r>
              <a:rPr lang="en-US" sz="1400" dirty="0"/>
              <a:t> on </a:t>
            </a:r>
            <a:r>
              <a:rPr lang="en-US" sz="1400" dirty="0" smtClean="0"/>
              <a:t>the </a:t>
            </a:r>
            <a:r>
              <a:rPr lang="en-US" sz="1400" dirty="0"/>
              <a:t>draft ministerial ordinances related to the 5.2 GHz (in vehicles) and 6 GHz, Japan MIC has posted the </a:t>
            </a:r>
            <a:r>
              <a:rPr lang="en-US" sz="1400" dirty="0">
                <a:hlinkClick r:id="rId6"/>
              </a:rPr>
              <a:t>received comments</a:t>
            </a:r>
            <a:r>
              <a:rPr lang="en-US" sz="1400" dirty="0"/>
              <a:t> online and indicated that the next step is to develop regulations.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93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RR-TAG: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 / Self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Secretary:  Amelia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Andersdotter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(Sky UK Group)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Membership as </a:t>
            </a:r>
            <a:r>
              <a:rPr lang="en-US" altLang="en-US" sz="18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20</a:t>
            </a:r>
            <a:r>
              <a:rPr lang="en-US" altLang="en-US" sz="18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July 2022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47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0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8</a:t>
            </a:r>
            <a:endParaRPr lang="en-US" altLang="en-US" sz="1600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  <a:hlinkClick r:id="rId3"/>
              </a:rPr>
              <a:t>802.18 Voters list</a:t>
            </a:r>
            <a:endParaRPr lang="en-US" altLang="en-US" sz="1800" b="1" dirty="0" smtClean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</a:t>
            </a:r>
            <a:r>
              <a:rPr lang="en-US" sz="2800" dirty="0" smtClean="0">
                <a:solidFill>
                  <a:srgbClr val="0070C0"/>
                </a:solidFill>
              </a:rPr>
              <a:t>items (4)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countries </a:t>
            </a:r>
            <a:r>
              <a:rPr lang="en-US" sz="1800" spc="-5" smtClean="0">
                <a:solidFill>
                  <a:schemeClr val="tx1"/>
                </a:solidFill>
                <a:latin typeface="+mj-lt"/>
                <a:cs typeface="Arial"/>
              </a:rPr>
              <a:t>and 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ITU-R</a:t>
            </a: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37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schedule: 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15166"/>
              </p:ext>
            </p:extLst>
          </p:nvPr>
        </p:nvGraphicFramePr>
        <p:xfrm>
          <a:off x="838200" y="1705690"/>
          <a:ext cx="10439401" cy="2016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87764"/>
                <a:gridCol w="2769723"/>
                <a:gridCol w="408191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Date and time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err="1" smtClean="0"/>
                        <a:t>Webex</a:t>
                      </a:r>
                      <a:r>
                        <a:rPr lang="en-US" sz="1500" dirty="0" smtClean="0"/>
                        <a:t>*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IEEE</a:t>
                      </a:r>
                      <a:r>
                        <a:rPr lang="en-US" sz="1500" baseline="0" dirty="0" smtClean="0"/>
                        <a:t> Statement Update on Spectrum (ISUS) ad-hoc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Monday, 25 July 2022,</a:t>
                      </a:r>
                    </a:p>
                    <a:p>
                      <a:r>
                        <a:rPr lang="en-US" sz="1500" dirty="0" smtClean="0"/>
                        <a:t>11:00am ET</a:t>
                      </a:r>
                      <a:r>
                        <a:rPr lang="en-US" sz="1500" baseline="0" dirty="0" smtClean="0"/>
                        <a:t> to 12:00pm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https://ieeesa.webex.com/ieeesa/j.php?MTID=mf9563fbcb7916d8f12293514ac3efd25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Wireless</a:t>
                      </a:r>
                      <a:r>
                        <a:rPr lang="en-US" sz="1500" baseline="0" dirty="0" smtClean="0"/>
                        <a:t> Standards </a:t>
                      </a:r>
                      <a:r>
                        <a:rPr lang="en-US" sz="1500" dirty="0" smtClean="0"/>
                        <a:t>Frequency</a:t>
                      </a:r>
                      <a:r>
                        <a:rPr lang="en-US" sz="1500" baseline="0" dirty="0" smtClean="0"/>
                        <a:t> Table ad-hoc</a:t>
                      </a:r>
                    </a:p>
                    <a:p>
                      <a:r>
                        <a:rPr lang="en-US" sz="1500" baseline="0" dirty="0" smtClean="0"/>
                        <a:t>(joint ad-hoc with 802.19)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Wednesday, 27</a:t>
                      </a:r>
                      <a:r>
                        <a:rPr lang="en-US" sz="1500" baseline="0" dirty="0" smtClean="0"/>
                        <a:t> July 2022</a:t>
                      </a:r>
                      <a:endParaRPr lang="en-US"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4:00pm 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https://ieeesa.webex.com/ieeesa/j.php?MTID=m0e5ca6cea1f0fdf0a4c719c129c4148b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 teleconference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Thursday, 28 July 2022</a:t>
                      </a:r>
                    </a:p>
                    <a:p>
                      <a:r>
                        <a:rPr lang="en-US" sz="1500" dirty="0" smtClean="0"/>
                        <a:t>3:00pm ET to 3:55pm</a:t>
                      </a:r>
                      <a:r>
                        <a:rPr lang="en-US" sz="1500" baseline="0" dirty="0" smtClean="0"/>
                        <a:t> ET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https://ieeesa.webex.com/ieeesa/j.php?MTID=m26c23a4b9ba5ccb1f68348f9562860c8</a:t>
                      </a:r>
                      <a:r>
                        <a:rPr lang="en-US" sz="15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6083255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*Call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in info is also available at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  <a:hlinkClick r:id="rId7"/>
              </a:rPr>
              <a:t>18-16/0038r24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8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0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Meeting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>
                <a:hlinkClick r:id="rId3"/>
              </a:rPr>
              <a:t>https://cvent.me/PvDkQV</a:t>
            </a: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It is an credited 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/>
              <a:t>A</a:t>
            </a:r>
            <a:r>
              <a:rPr lang="en-US" sz="1400" dirty="0" smtClean="0"/>
              <a:t>ttendance </a:t>
            </a:r>
            <a:r>
              <a:rPr lang="en-US" sz="1400" dirty="0"/>
              <a:t>at the session will count towards voting </a:t>
            </a:r>
            <a:r>
              <a:rPr lang="en-US" sz="1400" dirty="0" smtClean="0"/>
              <a:t>rights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Thursday, 30 June 2022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US$950.00 </a:t>
            </a:r>
            <a:r>
              <a:rPr lang="en-US" sz="12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Monday, 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US$1200.00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after Monday, 15 August 2022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US$1450.00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(All attendees)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30 June 2022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30 June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2022, cancellations will incur a US$150.00 cancellation fee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 August 2022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863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and hotel reservation for the 2022 September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22984" cy="4648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Hotel reservation begins on 17 May 2022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1200" dirty="0" smtClean="0">
                <a:latin typeface="Times New Roman" pitchFamily="16" charset="0"/>
                <a:hlinkClick r:id="rId3"/>
              </a:rPr>
              <a:t>https</a:t>
            </a:r>
            <a:r>
              <a:rPr lang="en-US" sz="1600" kern="1200" dirty="0">
                <a:latin typeface="Times New Roman" pitchFamily="16" charset="0"/>
                <a:hlinkClick r:id="rId3"/>
              </a:rPr>
              <a:t>://www.hilton.com/en/attend-my-event/ieee802wireless2022earlybird</a:t>
            </a:r>
            <a:r>
              <a:rPr lang="en-US" sz="1600" kern="1200" dirty="0" smtClean="0">
                <a:latin typeface="Times New Roman" pitchFamily="16" charset="0"/>
                <a:hlinkClick r:id="rId3"/>
              </a:rPr>
              <a:t>/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Cut off date: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strike="sngStrike" dirty="0" smtClean="0">
                <a:solidFill>
                  <a:schemeClr val="tx1"/>
                </a:solidFill>
              </a:rPr>
              <a:t>Early </a:t>
            </a:r>
            <a:r>
              <a:rPr lang="en-US" sz="1400" b="1" strike="sngStrike" dirty="0">
                <a:solidFill>
                  <a:schemeClr val="tx1"/>
                </a:solidFill>
              </a:rPr>
              <a:t>Bird: When the Early Bird Guest Room Block is sold out or 5:00 PM Hawaii Time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13 June 2022</a:t>
            </a:r>
            <a:r>
              <a:rPr lang="en-US" sz="1400" b="1" strike="sngStrike" dirty="0">
                <a:solidFill>
                  <a:schemeClr val="tx1"/>
                </a:solidFill>
              </a:rPr>
              <a:t> whichever comes </a:t>
            </a:r>
            <a:r>
              <a:rPr lang="en-US" sz="1400" b="1" strike="sngStrike" dirty="0" smtClean="0">
                <a:solidFill>
                  <a:schemeClr val="tx1"/>
                </a:solidFill>
              </a:rPr>
              <a:t>first.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/>
              <a:t>Standard</a:t>
            </a:r>
            <a:r>
              <a:rPr lang="en-US" sz="1400" dirty="0"/>
              <a:t>: When the Standard Guest Room Block is sold out or 5:00 PM Hawaii Time </a:t>
            </a:r>
            <a:r>
              <a:rPr lang="en-US" sz="1400" dirty="0" smtClean="0"/>
              <a:t>15 August</a:t>
            </a:r>
            <a:r>
              <a:rPr lang="en-US" sz="1400" dirty="0"/>
              <a:t> 2022 whichever comes first.</a:t>
            </a:r>
            <a:endParaRPr lang="en-GB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Anything?</a:t>
            </a: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Attendance today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On-line: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Voters: 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Next 802.18 interim/plenary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3"/>
              </a:rPr>
              <a:t>September 2022 IEEE 802 wireless interim</a:t>
            </a:r>
            <a:r>
              <a:rPr lang="en-US" sz="1600" spc="-5" dirty="0" smtClean="0">
                <a:cs typeface="Arial"/>
              </a:rPr>
              <a:t> </a:t>
            </a:r>
            <a:r>
              <a:rPr lang="en-US" sz="1600" spc="-5" dirty="0">
                <a:cs typeface="Arial"/>
              </a:rPr>
              <a:t>from </a:t>
            </a:r>
            <a:r>
              <a:rPr lang="en-US" sz="1600" spc="-5" dirty="0" smtClean="0">
                <a:cs typeface="Arial"/>
              </a:rPr>
              <a:t>11 September </a:t>
            </a:r>
            <a:r>
              <a:rPr lang="en-US" sz="1600" spc="-5" dirty="0">
                <a:cs typeface="Arial"/>
              </a:rPr>
              <a:t>2022 to </a:t>
            </a:r>
            <a:r>
              <a:rPr lang="en-US" sz="1600" spc="-5" dirty="0" smtClean="0">
                <a:cs typeface="Arial"/>
              </a:rPr>
              <a:t>16 September </a:t>
            </a:r>
            <a:r>
              <a:rPr lang="en-US" sz="1600" spc="-5" dirty="0">
                <a:cs typeface="Arial"/>
              </a:rPr>
              <a:t>2022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</a:t>
            </a:r>
            <a:r>
              <a:rPr lang="en-US" altLang="en-US" sz="16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employer,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July 2022</a:t>
            </a:r>
            <a:endParaRPr lang="en-US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Other Guidelines for IEEE WG Meetings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</a:t>
            </a:r>
            <a:r>
              <a:rPr lang="en-US" altLang="en-US" sz="1600" b="1" u="sng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https://standards.ieee.org/wp-content/uploads/2022/02/antitrust.pdf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887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</a:t>
            </a:r>
            <a:r>
              <a:rPr lang="en-US" sz="1800" b="1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core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</a:t>
            </a:r>
            <a:r>
              <a:rPr lang="en-US" sz="1800" i="1" spc="-5" dirty="0" smtClean="0">
                <a:latin typeface="+mj-lt"/>
                <a:cs typeface="Arial"/>
              </a:rPr>
              <a:t>IEEE </a:t>
            </a:r>
            <a:r>
              <a:rPr lang="en-US" sz="1800" i="1" spc="-5" dirty="0">
                <a:latin typeface="+mj-lt"/>
                <a:cs typeface="Arial"/>
              </a:rPr>
              <a:t>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</a:t>
            </a:r>
            <a:r>
              <a:rPr lang="en-US" sz="1800" i="1" spc="-5" dirty="0" smtClean="0">
                <a:latin typeface="+mj-lt"/>
                <a:cs typeface="Arial"/>
              </a:rPr>
              <a:t>qualifications </a:t>
            </a:r>
            <a:r>
              <a:rPr lang="en-US" sz="1800" i="1" spc="-5" dirty="0">
                <a:latin typeface="+mj-lt"/>
                <a:cs typeface="Arial"/>
              </a:rPr>
              <a:t>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</a:t>
            </a:r>
            <a:r>
              <a:rPr lang="en-US" sz="1600" i="1" spc="-5" dirty="0" smtClean="0">
                <a:latin typeface="+mj-lt"/>
                <a:cs typeface="Arial"/>
              </a:rPr>
              <a:t>person </a:t>
            </a:r>
            <a:r>
              <a:rPr lang="en-US" sz="1600" i="1" spc="-5" dirty="0">
                <a:latin typeface="+mj-lt"/>
                <a:cs typeface="Arial"/>
              </a:rPr>
              <a:t>or organization, including an employer or client, regardless of any </a:t>
            </a:r>
            <a:r>
              <a:rPr lang="en-US" sz="1600" i="1" spc="-5" dirty="0" smtClean="0">
                <a:latin typeface="+mj-lt"/>
                <a:cs typeface="Arial"/>
              </a:rPr>
              <a:t>external </a:t>
            </a:r>
            <a:r>
              <a:rPr lang="en-US" sz="1600" i="1" spc="-5" dirty="0">
                <a:latin typeface="+mj-lt"/>
                <a:cs typeface="Arial"/>
              </a:rPr>
              <a:t>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</a:t>
            </a:r>
            <a:r>
              <a:rPr lang="en-US" sz="1600" i="1" spc="-5" dirty="0" smtClean="0">
                <a:latin typeface="+mj-lt"/>
                <a:cs typeface="Arial"/>
              </a:rPr>
              <a:t>other </a:t>
            </a:r>
            <a:r>
              <a:rPr lang="en-US" sz="1600" i="1" spc="-5" dirty="0">
                <a:latin typeface="+mj-lt"/>
                <a:cs typeface="Arial"/>
              </a:rPr>
              <a:t>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</a:t>
            </a:r>
            <a:r>
              <a:rPr lang="en-US" sz="1600" i="1" spc="-5" dirty="0" smtClean="0">
                <a:latin typeface="+mj-lt"/>
                <a:cs typeface="Arial"/>
              </a:rPr>
              <a:t>their </a:t>
            </a:r>
            <a:r>
              <a:rPr lang="en-US" sz="1600" i="1" spc="-5" dirty="0">
                <a:latin typeface="+mj-lt"/>
                <a:cs typeface="Arial"/>
              </a:rPr>
              <a:t>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</a:t>
            </a:r>
            <a:r>
              <a:rPr lang="en-US" sz="1800" spc="-5" dirty="0" smtClean="0">
                <a:latin typeface="+mj-lt"/>
                <a:cs typeface="Arial"/>
              </a:rPr>
              <a:t>are </a:t>
            </a:r>
            <a:r>
              <a:rPr lang="en-US" sz="1800" spc="-5" dirty="0">
                <a:latin typeface="+mj-lt"/>
                <a:cs typeface="Arial"/>
              </a:rPr>
              <a:t>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</a:t>
            </a:r>
            <a:r>
              <a:rPr lang="en-US" sz="1800" spc="-5" dirty="0" smtClean="0">
                <a:latin typeface="+mj-lt"/>
                <a:cs typeface="Arial"/>
              </a:rPr>
              <a:t>these </a:t>
            </a:r>
            <a:r>
              <a:rPr lang="en-US" sz="1800" spc="-5" dirty="0">
                <a:latin typeface="+mj-lt"/>
                <a:cs typeface="Arial"/>
              </a:rPr>
              <a:t>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participation 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 panose="020B0604020202020204" pitchFamily="34" charset="0"/>
              </a:rPr>
              <a:t>(and would ask you to please leave the call or meeting.)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by  reason of superior leverage, strength, or representation to the exclusion of </a:t>
            </a:r>
            <a:r>
              <a:rPr lang="en-US" sz="1600" b="0" i="1" spc="-5" dirty="0" smtClean="0">
                <a:latin typeface="+mj-lt"/>
                <a:cs typeface="Arial"/>
              </a:rPr>
              <a:t>fair </a:t>
            </a:r>
            <a:r>
              <a:rPr lang="en-US" sz="1600" b="0" i="1" spc="-5" dirty="0">
                <a:latin typeface="+mj-lt"/>
                <a:cs typeface="Arial"/>
              </a:rPr>
              <a:t>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Housekeeping reminder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Weekly meeting reminders: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IMAT is </a:t>
            </a:r>
            <a:r>
              <a:rPr lang="en-US" sz="1600" spc="-5" dirty="0">
                <a:latin typeface="+mj-lt"/>
                <a:cs typeface="Arial"/>
              </a:rPr>
              <a:t>NOT being used for this </a:t>
            </a:r>
            <a:r>
              <a:rPr lang="en-US" sz="1600" spc="-5" dirty="0" smtClean="0">
                <a:latin typeface="+mj-lt"/>
                <a:cs typeface="Arial"/>
              </a:rPr>
              <a:t>session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Please ensure </a:t>
            </a:r>
            <a:r>
              <a:rPr lang="en-US" sz="1600" spc="-5" dirty="0">
                <a:latin typeface="+mj-lt"/>
                <a:cs typeface="Arial"/>
              </a:rPr>
              <a:t>that the following information is listed correctly when joining the call: </a:t>
            </a:r>
            <a:r>
              <a:rPr lang="en-US" sz="1600" spc="-5" dirty="0" smtClean="0">
                <a:latin typeface="+mj-lt"/>
                <a:cs typeface="Arial"/>
              </a:rPr>
              <a:t>“FIRST </a:t>
            </a:r>
            <a:r>
              <a:rPr lang="en-US" sz="1600" spc="-5" dirty="0">
                <a:latin typeface="+mj-lt"/>
                <a:cs typeface="Arial"/>
              </a:rPr>
              <a:t>NAME LAST NAME, </a:t>
            </a:r>
            <a:r>
              <a:rPr lang="en-US" sz="1600" spc="-5" dirty="0" smtClean="0">
                <a:latin typeface="+mj-lt"/>
                <a:cs typeface="Arial"/>
              </a:rPr>
              <a:t>Affiliation” (e.g., Stuart </a:t>
            </a:r>
            <a:r>
              <a:rPr lang="en-US" sz="1600" spc="-5" dirty="0">
                <a:latin typeface="+mj-lt"/>
                <a:cs typeface="Arial"/>
              </a:rPr>
              <a:t>Kerry, OK-Brit; </a:t>
            </a:r>
            <a:r>
              <a:rPr lang="en-US" sz="1600" spc="-5" dirty="0" smtClean="0">
                <a:latin typeface="+mj-lt"/>
                <a:cs typeface="Arial"/>
              </a:rPr>
              <a:t>Self)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state your </a:t>
            </a:r>
            <a:r>
              <a:rPr lang="en-US" sz="1600" spc="-5" dirty="0" smtClean="0">
                <a:latin typeface="+mj-lt"/>
                <a:cs typeface="Arial"/>
              </a:rPr>
              <a:t>name and affiliation </a:t>
            </a:r>
            <a:r>
              <a:rPr lang="en-US" sz="1600" spc="-5" dirty="0">
                <a:latin typeface="+mj-lt"/>
                <a:cs typeface="Arial"/>
              </a:rPr>
              <a:t>the FIRST TIME </a:t>
            </a:r>
            <a:r>
              <a:rPr lang="en-US" sz="1600" spc="-5" dirty="0" smtClean="0">
                <a:latin typeface="+mj-lt"/>
                <a:cs typeface="Arial"/>
              </a:rPr>
              <a:t>you speak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you want to be on the queue, please type “Q” or “q” in </a:t>
            </a:r>
            <a:r>
              <a:rPr lang="en-US" sz="1600" spc="-5" dirty="0">
                <a:latin typeface="+mj-lt"/>
                <a:cs typeface="Arial"/>
              </a:rPr>
              <a:t>the </a:t>
            </a:r>
            <a:r>
              <a:rPr lang="en-US" sz="1600" spc="-5" dirty="0" smtClean="0">
                <a:latin typeface="+mj-lt"/>
                <a:cs typeface="Arial"/>
              </a:rPr>
              <a:t>chat window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Remember </a:t>
            </a:r>
            <a:r>
              <a:rPr lang="en-US" sz="1600" spc="-5" dirty="0">
                <a:latin typeface="+mj-lt"/>
                <a:cs typeface="Arial"/>
              </a:rPr>
              <a:t>to </a:t>
            </a:r>
            <a:r>
              <a:rPr lang="en-US" sz="1600" spc="-5" dirty="0" smtClean="0">
                <a:latin typeface="+mj-lt"/>
                <a:cs typeface="Arial"/>
              </a:rPr>
              <a:t>mute </a:t>
            </a:r>
            <a:r>
              <a:rPr lang="en-US" sz="1600" spc="-5" dirty="0">
                <a:latin typeface="+mj-lt"/>
                <a:cs typeface="Arial"/>
              </a:rPr>
              <a:t>when </a:t>
            </a:r>
            <a:r>
              <a:rPr lang="en-US" sz="1600" spc="-5" dirty="0" smtClean="0">
                <a:latin typeface="+mj-lt"/>
                <a:cs typeface="Arial"/>
              </a:rPr>
              <a:t>not speaking, </a:t>
            </a:r>
            <a:r>
              <a:rPr lang="en-US" sz="1600" spc="-5" dirty="0">
                <a:latin typeface="+mj-lt"/>
                <a:cs typeface="Arial"/>
              </a:rPr>
              <a:t>thank you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</a:t>
            </a:r>
            <a:r>
              <a:rPr lang="en-US" sz="1800" spc="-5" dirty="0" smtClean="0">
                <a:latin typeface="+mj-lt"/>
                <a:cs typeface="Arial"/>
              </a:rPr>
              <a:t>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Housekeeping reminder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</a:t>
            </a:r>
            <a:r>
              <a:rPr lang="en-US" sz="1800" spc="-5" dirty="0" smtClean="0">
                <a:latin typeface="+mj-lt"/>
                <a:cs typeface="Arial"/>
              </a:rPr>
              <a:t>and </a:t>
            </a:r>
            <a:r>
              <a:rPr lang="en-US" sz="1800" spc="-5" dirty="0">
                <a:latin typeface="+mj-lt"/>
                <a:cs typeface="Arial"/>
              </a:rPr>
              <a:t>approve the </a:t>
            </a:r>
            <a:r>
              <a:rPr lang="en-US" sz="1800" spc="-5" dirty="0" smtClean="0">
                <a:latin typeface="+mj-lt"/>
                <a:cs typeface="Arial"/>
              </a:rPr>
              <a:t>weekly </a:t>
            </a:r>
            <a:r>
              <a:rPr lang="en-US" sz="1800" spc="-5" dirty="0">
                <a:latin typeface="+mj-lt"/>
                <a:cs typeface="Arial"/>
              </a:rPr>
              <a:t>meeting </a:t>
            </a:r>
            <a:r>
              <a:rPr lang="en-US" sz="1800" spc="-5" dirty="0" smtClean="0">
                <a:latin typeface="+mj-lt"/>
                <a:cs typeface="Arial"/>
              </a:rPr>
              <a:t>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Summary of the July 2022 Plenary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smtClean="0">
                <a:solidFill>
                  <a:srgbClr val="00B050"/>
                </a:solidFill>
                <a:cs typeface="Arial"/>
              </a:rPr>
              <a:t>[Placeholder] Discussion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and motion: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USA FCC ET Docket No. 22-248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Discussion: 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Response to European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Commission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RSPG’s consultation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General </a:t>
            </a:r>
            <a:r>
              <a:rPr lang="en-US" sz="1800" spc="-5" dirty="0">
                <a:latin typeface="+mj-lt"/>
                <a:cs typeface="Arial"/>
              </a:rPr>
              <a:t>discussion </a:t>
            </a:r>
            <a:r>
              <a:rPr lang="en-US" sz="1800" spc="-5" dirty="0" smtClean="0">
                <a:latin typeface="+mj-lt"/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Reminder:  Meeting schedule next week (week of 25 July</a:t>
            </a:r>
            <a:r>
              <a:rPr lang="en-US" sz="1800" spc="-5" dirty="0" smtClean="0">
                <a:cs typeface="Arial"/>
              </a:rPr>
              <a:t>)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</a:t>
            </a:r>
            <a:r>
              <a:rPr lang="en-US" sz="1800" spc="-5" dirty="0">
                <a:cs typeface="Arial"/>
              </a:rPr>
              <a:t>:  Meeting and hotel reservation for the 2022 September Interim 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68223</TotalTime>
  <Words>2429</Words>
  <Application>Microsoft Office PowerPoint</Application>
  <PresentationFormat>Widescreen</PresentationFormat>
  <Paragraphs>413</Paragraphs>
  <Slides>25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IEEE 802.18 RR-TAG Weekly Teleconference Agenda</vt:lpstr>
      <vt:lpstr>Meeting called to order</vt:lpstr>
      <vt:lpstr>IEEE 802 required notices</vt:lpstr>
      <vt:lpstr>Other Guidelines for IEEE WG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Summary of the July 2022 Plenary (1)</vt:lpstr>
      <vt:lpstr>Summary of the July 2022 Plenary (2)</vt:lpstr>
      <vt:lpstr>Status of ongoing consultations</vt:lpstr>
      <vt:lpstr>USA FCC’s consultation (1)</vt:lpstr>
      <vt:lpstr>USA FCC’s consultation (2)</vt:lpstr>
      <vt:lpstr>European Commission RSPG’s consultation</vt:lpstr>
      <vt:lpstr>General discussion items (1)</vt:lpstr>
      <vt:lpstr>General discussion items (2)</vt:lpstr>
      <vt:lpstr>General discussion items (3)</vt:lpstr>
      <vt:lpstr>General discussion items (4)</vt:lpstr>
      <vt:lpstr>Meeting schedule:  next week</vt:lpstr>
      <vt:lpstr>Meeting and hotel reservation for the 2022 September Interim (1)</vt:lpstr>
      <vt:lpstr>Meeting and hotel reservation for the 2022 September Interim (2)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22/0075r0</dc:title>
  <dc:creator/>
  <cp:keywords>21 July 2022</cp:keywords>
  <cp:lastModifiedBy>Edward Au</cp:lastModifiedBy>
  <cp:revision>4712</cp:revision>
  <cp:lastPrinted>1601-01-01T00:00:00Z</cp:lastPrinted>
  <dcterms:created xsi:type="dcterms:W3CDTF">2016-03-03T14:54:45Z</dcterms:created>
  <dcterms:modified xsi:type="dcterms:W3CDTF">2022-07-20T20:01:08Z</dcterms:modified>
  <cp:category>IEEE 802.18 RR-TAG agenda</cp:category>
</cp:coreProperties>
</file>