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889" r:id="rId3"/>
    <p:sldId id="892" r:id="rId4"/>
    <p:sldId id="890" r:id="rId5"/>
    <p:sldId id="899" r:id="rId6"/>
    <p:sldId id="891" r:id="rId7"/>
    <p:sldId id="893" r:id="rId8"/>
    <p:sldId id="894" r:id="rId9"/>
    <p:sldId id="903" r:id="rId10"/>
    <p:sldId id="895" r:id="rId11"/>
    <p:sldId id="897" r:id="rId12"/>
    <p:sldId id="898" r:id="rId13"/>
    <p:sldId id="901" r:id="rId14"/>
    <p:sldId id="900" r:id="rId15"/>
    <p:sldId id="90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115" d="100"/>
          <a:sy n="115" d="100"/>
        </p:scale>
        <p:origin x="53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rjjf\Documents\UWB%20Alliance\Surveys%20&amp;%20Market%20Sizing\UWBA%202021%20UWB%20Market%20Data%20Tab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52115153727214E-2"/>
          <c:y val="0.1264533638494677"/>
          <c:w val="0.77011158283948"/>
          <c:h val="0.6266130716248877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Summary!$B$11</c:f>
              <c:strCache>
                <c:ptCount val="1"/>
                <c:pt idx="0">
                  <c:v>Smartphone</c:v>
                </c:pt>
              </c:strCache>
            </c:strRef>
          </c:tx>
          <c:spPr>
            <a:solidFill>
              <a:srgbClr val="39ADBE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Summary!$D$12:$M$12</c:f>
              <c:numCache>
                <c:formatCode>#,##0.0000;[Red]\-#,##0.0000</c:formatCode>
                <c:ptCount val="10"/>
                <c:pt idx="0">
                  <c:v>0</c:v>
                </c:pt>
                <c:pt idx="1">
                  <c:v>69.97</c:v>
                </c:pt>
                <c:pt idx="2">
                  <c:v>148.71699999999998</c:v>
                </c:pt>
                <c:pt idx="3">
                  <c:v>214.0395</c:v>
                </c:pt>
                <c:pt idx="4">
                  <c:v>285.83000000000004</c:v>
                </c:pt>
                <c:pt idx="5">
                  <c:v>376.91320000000002</c:v>
                </c:pt>
                <c:pt idx="6">
                  <c:v>480.37290000000002</c:v>
                </c:pt>
                <c:pt idx="7">
                  <c:v>599.35950000000003</c:v>
                </c:pt>
                <c:pt idx="8">
                  <c:v>718.65599999999995</c:v>
                </c:pt>
                <c:pt idx="9">
                  <c:v>821.53300000000013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AE-437C-9EED-5F53C75F777A}"/>
            </c:ext>
          </c:extLst>
        </c:ser>
        <c:ser>
          <c:idx val="5"/>
          <c:order val="1"/>
          <c:tx>
            <c:strRef>
              <c:f>Summary!$B$26</c:f>
              <c:strCache>
                <c:ptCount val="1"/>
                <c:pt idx="0">
                  <c:v>Other Accessories</c:v>
                </c:pt>
              </c:strCache>
            </c:strRef>
          </c:tx>
          <c:spPr>
            <a:solidFill>
              <a:srgbClr val="A746ED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Summary!$D$27:$M$27</c:f>
              <c:numCache>
                <c:formatCode>0.0000_);[Red]\(0.0000\)</c:formatCode>
                <c:ptCount val="10"/>
                <c:pt idx="0">
                  <c:v>0</c:v>
                </c:pt>
                <c:pt idx="1">
                  <c:v>0.02</c:v>
                </c:pt>
                <c:pt idx="2">
                  <c:v>0.03</c:v>
                </c:pt>
                <c:pt idx="3">
                  <c:v>0.1</c:v>
                </c:pt>
                <c:pt idx="4">
                  <c:v>2.4</c:v>
                </c:pt>
                <c:pt idx="5">
                  <c:v>3.2</c:v>
                </c:pt>
                <c:pt idx="6">
                  <c:v>12</c:v>
                </c:pt>
                <c:pt idx="7">
                  <c:v>28</c:v>
                </c:pt>
                <c:pt idx="8">
                  <c:v>60</c:v>
                </c:pt>
                <c:pt idx="9">
                  <c:v>105.2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AE-437C-9EED-5F53C75F777A}"/>
            </c:ext>
          </c:extLst>
        </c:ser>
        <c:ser>
          <c:idx val="2"/>
          <c:order val="2"/>
          <c:tx>
            <c:strRef>
              <c:f>Summary!$B$14</c:f>
              <c:strCache>
                <c:ptCount val="1"/>
                <c:pt idx="0">
                  <c:v>Consumer Tag</c:v>
                </c:pt>
              </c:strCache>
            </c:strRef>
          </c:tx>
          <c:spPr>
            <a:solidFill>
              <a:schemeClr val="tx2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Summary!$D$15:$M$15</c:f>
              <c:numCache>
                <c:formatCode>#,##0.0000;[Red]\-#,##0.0000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16.830000000000002</c:v>
                </c:pt>
                <c:pt idx="4">
                  <c:v>32.543399999999998</c:v>
                </c:pt>
                <c:pt idx="5">
                  <c:v>53.786250000000003</c:v>
                </c:pt>
                <c:pt idx="6">
                  <c:v>81.682199999999995</c:v>
                </c:pt>
                <c:pt idx="7">
                  <c:v>115.18955</c:v>
                </c:pt>
                <c:pt idx="8">
                  <c:v>158.678</c:v>
                </c:pt>
                <c:pt idx="9">
                  <c:v>207.4318155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AE-437C-9EED-5F53C75F777A}"/>
            </c:ext>
          </c:extLst>
        </c:ser>
        <c:ser>
          <c:idx val="3"/>
          <c:order val="3"/>
          <c:tx>
            <c:strRef>
              <c:f>Summary!$B$17</c:f>
              <c:strCache>
                <c:ptCount val="1"/>
                <c:pt idx="0">
                  <c:v>Consumer Wearable</c:v>
                </c:pt>
              </c:strCache>
            </c:strRef>
          </c:tx>
          <c:spPr>
            <a:solidFill>
              <a:srgbClr val="FEB139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Summary!$D$18:$M$18</c:f>
              <c:numCache>
                <c:formatCode>#,##0.0000;[Red]\-#,##0.0000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1.8</c:v>
                </c:pt>
                <c:pt idx="3">
                  <c:v>16.153175115</c:v>
                </c:pt>
                <c:pt idx="4">
                  <c:v>34.864154516625</c:v>
                </c:pt>
                <c:pt idx="5">
                  <c:v>61.625527936787599</c:v>
                </c:pt>
                <c:pt idx="6">
                  <c:v>95.044861953548747</c:v>
                </c:pt>
                <c:pt idx="7">
                  <c:v>130.0102871797296</c:v>
                </c:pt>
                <c:pt idx="8">
                  <c:v>164.15</c:v>
                </c:pt>
                <c:pt idx="9">
                  <c:v>199.2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AE-437C-9EED-5F53C75F777A}"/>
            </c:ext>
          </c:extLst>
        </c:ser>
        <c:ser>
          <c:idx val="4"/>
          <c:order val="4"/>
          <c:tx>
            <c:strRef>
              <c:f>Summary!$B$20</c:f>
              <c:strCache>
                <c:ptCount val="1"/>
                <c:pt idx="0">
                  <c:v>Automotive Access</c:v>
                </c:pt>
              </c:strCache>
            </c:strRef>
          </c:tx>
          <c:spPr>
            <a:solidFill>
              <a:srgbClr val="B5FF6B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Summary!$D$21:$M$21</c:f>
              <c:numCache>
                <c:formatCode>#,##0.0000;[Red]\-#,##0.0000</c:formatCode>
                <c:ptCount val="10"/>
                <c:pt idx="0">
                  <c:v>0.5</c:v>
                </c:pt>
                <c:pt idx="1">
                  <c:v>0.67</c:v>
                </c:pt>
                <c:pt idx="2">
                  <c:v>1.0499999999999998</c:v>
                </c:pt>
                <c:pt idx="3">
                  <c:v>12.719999999999999</c:v>
                </c:pt>
                <c:pt idx="4">
                  <c:v>32.805</c:v>
                </c:pt>
                <c:pt idx="5">
                  <c:v>64.650000000000006</c:v>
                </c:pt>
                <c:pt idx="6">
                  <c:v>112.035</c:v>
                </c:pt>
                <c:pt idx="7">
                  <c:v>162.072</c:v>
                </c:pt>
                <c:pt idx="8">
                  <c:v>232.24</c:v>
                </c:pt>
                <c:pt idx="9">
                  <c:v>307.38400000000001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E-437C-9EED-5F53C75F777A}"/>
            </c:ext>
          </c:extLst>
        </c:ser>
        <c:ser>
          <c:idx val="7"/>
          <c:order val="6"/>
          <c:tx>
            <c:strRef>
              <c:f>Summary!$B$23</c:f>
              <c:strCache>
                <c:ptCount val="1"/>
                <c:pt idx="0">
                  <c:v>Smart Home Devices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Summary!$D$24:$M$24</c:f>
              <c:numCache>
                <c:formatCode>#,##0.0000;[Red]\-#,##0.0000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0.92799999999999994</c:v>
                </c:pt>
                <c:pt idx="3">
                  <c:v>9.5403599999999997</c:v>
                </c:pt>
                <c:pt idx="4">
                  <c:v>22.631062500000002</c:v>
                </c:pt>
                <c:pt idx="5">
                  <c:v>42.628799999999998</c:v>
                </c:pt>
                <c:pt idx="6">
                  <c:v>73.468064999999996</c:v>
                </c:pt>
                <c:pt idx="7">
                  <c:v>114.33537</c:v>
                </c:pt>
                <c:pt idx="8">
                  <c:v>172.71600000000001</c:v>
                </c:pt>
                <c:pt idx="9">
                  <c:v>245.51615000000001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AE-437C-9EED-5F53C75F777A}"/>
            </c:ext>
          </c:extLst>
        </c:ser>
        <c:ser>
          <c:idx val="0"/>
          <c:order val="7"/>
          <c:tx>
            <c:strRef>
              <c:f>Summary!$B$8</c:f>
              <c:strCache>
                <c:ptCount val="1"/>
                <c:pt idx="0">
                  <c:v>RTLS B2B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Summary!$D$4:$M$4</c:f>
              <c:numCache>
                <c:formatCode>General</c:formatCode>
                <c:ptCount val="10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</c:numCache>
            </c:numRef>
          </c:cat>
          <c:val>
            <c:numRef>
              <c:f>Summary!$D$9:$M$9</c:f>
              <c:numCache>
                <c:formatCode>#,##0.0000;[Red]\-#,##0.0000</c:formatCode>
                <c:ptCount val="10"/>
                <c:pt idx="0">
                  <c:v>2.21</c:v>
                </c:pt>
                <c:pt idx="1">
                  <c:v>2.35</c:v>
                </c:pt>
                <c:pt idx="2">
                  <c:v>2.8412999999999995</c:v>
                </c:pt>
                <c:pt idx="3">
                  <c:v>4.7702159999999996</c:v>
                </c:pt>
                <c:pt idx="4">
                  <c:v>7.8877539180000005</c:v>
                </c:pt>
                <c:pt idx="5">
                  <c:v>12.397261763700001</c:v>
                </c:pt>
                <c:pt idx="6">
                  <c:v>18.5463035984952</c:v>
                </c:pt>
                <c:pt idx="7">
                  <c:v>26.28343645159158</c:v>
                </c:pt>
                <c:pt idx="8">
                  <c:v>36.424931081733</c:v>
                </c:pt>
                <c:pt idx="9">
                  <c:v>47.844958600738202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AE-437C-9EED-5F53C75F7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107480"/>
        <c:axId val="113213632"/>
      </c:barChart>
      <c:lineChart>
        <c:grouping val="standard"/>
        <c:varyColors val="0"/>
        <c:ser>
          <c:idx val="6"/>
          <c:order val="5"/>
          <c:tx>
            <c:strRef>
              <c:f>Summary!$B$6</c:f>
              <c:strCache>
                <c:ptCount val="1"/>
                <c:pt idx="0">
                  <c:v>Total UWB Chip Revenue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Summary!$D$6:$M$6</c:f>
              <c:numCache>
                <c:formatCode>#,##0.0000;[Red]\-#,##0.0000</c:formatCode>
                <c:ptCount val="10"/>
                <c:pt idx="0">
                  <c:v>10.568999999999999</c:v>
                </c:pt>
                <c:pt idx="1">
                  <c:v>221.74297599999997</c:v>
                </c:pt>
                <c:pt idx="2">
                  <c:v>445.18713270207991</c:v>
                </c:pt>
                <c:pt idx="3">
                  <c:v>735.73179770033346</c:v>
                </c:pt>
                <c:pt idx="4">
                  <c:v>1021.6325969972862</c:v>
                </c:pt>
                <c:pt idx="5">
                  <c:v>1325.000282335553</c:v>
                </c:pt>
                <c:pt idx="6">
                  <c:v>1695.9445279789152</c:v>
                </c:pt>
                <c:pt idx="7">
                  <c:v>2082.8473149002193</c:v>
                </c:pt>
                <c:pt idx="8">
                  <c:v>2500.0428703421917</c:v>
                </c:pt>
                <c:pt idx="9">
                  <c:v>2904.6001869209317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6AE-437C-9EED-5F53C75F7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948800"/>
        <c:axId val="113927896"/>
      </c:lineChart>
      <c:catAx>
        <c:axId val="96107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13213632"/>
        <c:crosses val="autoZero"/>
        <c:auto val="1"/>
        <c:lblAlgn val="ctr"/>
        <c:lblOffset val="100"/>
        <c:noMultiLvlLbl val="0"/>
      </c:catAx>
      <c:valAx>
        <c:axId val="113213632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dirty="0"/>
                  <a:t>Billions Units Per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#,##0.0000;[Red]\-#,##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96107480"/>
        <c:crosses val="autoZero"/>
        <c:crossBetween val="between"/>
        <c:dispUnits>
          <c:builtInUnit val="thousands"/>
        </c:dispUnits>
      </c:valAx>
      <c:valAx>
        <c:axId val="113927896"/>
        <c:scaling>
          <c:orientation val="minMax"/>
          <c:max val="3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rgbClr val="1A575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dirty="0">
                    <a:solidFill>
                      <a:srgbClr val="1A575F"/>
                    </a:solidFill>
                  </a:rPr>
                  <a:t>Billions of Chip</a:t>
                </a:r>
                <a:r>
                  <a:rPr lang="en-US" baseline="0" dirty="0">
                    <a:solidFill>
                      <a:srgbClr val="1A575F"/>
                    </a:solidFill>
                  </a:rPr>
                  <a:t> Revenue</a:t>
                </a:r>
                <a:r>
                  <a:rPr lang="en-US" dirty="0">
                    <a:solidFill>
                      <a:srgbClr val="1A575F"/>
                    </a:solidFill>
                  </a:rPr>
                  <a:t> USD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rgbClr val="1A575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#,##0.0000;[Red]\-#,##0.00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rgbClr val="1A575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75948800"/>
        <c:crosses val="max"/>
        <c:crossBetween val="between"/>
        <c:majorUnit val="200"/>
        <c:minorUnit val="120"/>
        <c:dispUnits>
          <c:builtInUnit val="thousands"/>
        </c:dispUnits>
      </c:valAx>
      <c:catAx>
        <c:axId val="175948800"/>
        <c:scaling>
          <c:orientation val="minMax"/>
        </c:scaling>
        <c:delete val="1"/>
        <c:axPos val="b"/>
        <c:majorTickMark val="out"/>
        <c:minorTickMark val="none"/>
        <c:tickLblPos val="nextTo"/>
        <c:crossAx val="113927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35859178189936"/>
          <c:y val="0.82199115450770055"/>
          <c:w val="0.76754119429414303"/>
          <c:h val="0.110287567515183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Dries Neirynck (Ultra Radio Ltd)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Dries Neirynck (Ultra Radio Ltd)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Dries Neirynck (Ultra </a:t>
            </a:r>
            <a:r>
              <a:rPr lang="en-US" dirty="0" err="1"/>
              <a:t>Radtio</a:t>
            </a:r>
            <a:r>
              <a:rPr lang="en-US" dirty="0"/>
              <a:t> Ltd)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396102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Recent liaison from ETSI related to worldwide UWB regulation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802.18-22/0072r0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Recent liaison from ETSI TC ERM related to the worldwide UWB regulation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7432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12 July 2022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27941"/>
              </p:ext>
            </p:extLst>
          </p:nvPr>
        </p:nvGraphicFramePr>
        <p:xfrm>
          <a:off x="3106738" y="4727575"/>
          <a:ext cx="8734425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9360" imgH="2793834" progId="Word.Document.8">
                  <p:embed/>
                </p:oleObj>
              </mc:Choice>
              <mc:Fallback>
                <p:oleObj name="Document" r:id="rId3" imgW="8259360" imgH="27938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4727575"/>
                        <a:ext cx="8734425" cy="295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3F99CC-E8EB-3503-7CEA-8AD037F10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ETSI TC ERM TGUWB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2CD038-0D42-D378-92A3-6A85F979A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Revision of Harmonised Standards</a:t>
            </a:r>
          </a:p>
          <a:p>
            <a:pPr lvl="1"/>
            <a:r>
              <a:rPr lang="en-IE" dirty="0"/>
              <a:t>UWB below 10.6 GHz (EN 302 065 series)</a:t>
            </a:r>
          </a:p>
          <a:p>
            <a:pPr lvl="1"/>
            <a:r>
              <a:rPr lang="en-IE" dirty="0"/>
              <a:t>(Tank) Level Probing Radar (EN 302 372, EN 302 729 series)</a:t>
            </a:r>
          </a:p>
          <a:p>
            <a:pPr lvl="1"/>
            <a:r>
              <a:rPr lang="en-IE" dirty="0"/>
              <a:t>Ground Probing Radar (EN 302 066)</a:t>
            </a:r>
          </a:p>
          <a:p>
            <a:pPr lvl="1"/>
            <a:r>
              <a:rPr lang="en-US" dirty="0"/>
              <a:t>Short Range Devices in 40 GHz to 260 GHz (EN 305 550 series)</a:t>
            </a:r>
          </a:p>
          <a:p>
            <a:pPr lvl="1"/>
            <a:r>
              <a:rPr lang="en-US" dirty="0"/>
              <a:t>Security scanners</a:t>
            </a:r>
            <a:endParaRPr lang="en-IE" dirty="0"/>
          </a:p>
          <a:p>
            <a:endParaRPr lang="en-IE" dirty="0"/>
          </a:p>
          <a:p>
            <a:r>
              <a:rPr lang="en-IE" dirty="0"/>
              <a:t>Supporting Technical Specifications (TS) and Reports (TR)</a:t>
            </a:r>
          </a:p>
          <a:p>
            <a:pPr lvl="1"/>
            <a:r>
              <a:rPr lang="en-IE" dirty="0"/>
              <a:t>Including System Reference Documents</a:t>
            </a:r>
          </a:p>
          <a:p>
            <a:pPr lvl="1"/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4D7BA-D251-EAC4-54A0-EF89490F7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0AFFB-CA7B-4178-CB09-26DFF3ADC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F2F30-6665-551D-3460-5BB3E324CC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65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739C5-C2FE-605C-232B-2F969B7D78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441D-FFC5-5FD0-4016-5996EDA3B2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87034-DD6B-5A02-C4EB-C24DA5E1FE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91990A-7BD4-5539-7B08-2D469E639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562" y="1171575"/>
            <a:ext cx="623887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8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71C96-546A-24C4-E4FD-46E8C6B98E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7B6B2E-5281-8301-B251-0E7D8A2184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61B95-3F1F-CB09-DA22-7D1C6E88FE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3B5E1A-2114-19ED-F4CA-0D0B1FA5F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175" y="3419475"/>
            <a:ext cx="8582025" cy="23717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B8C2D8-AAF9-6E0D-4645-B028B6320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762000"/>
            <a:ext cx="5181600" cy="56208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8682B9-256A-97F2-D53E-8364DF474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5" y="3400097"/>
            <a:ext cx="85820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9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7B49CE9-E88B-09FC-B747-161C9F2D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UWB Alliance growth projection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AF124C-B22A-D9C7-41D7-3E29914B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26F46-0117-53DB-3A4D-370269B37C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C04E5-3694-2C43-7CC4-E226B78443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BBF7D-6ABC-F478-EA77-2833E404FB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5" name="グラフ 1">
            <a:extLst>
              <a:ext uri="{FF2B5EF4-FFF2-40B4-BE49-F238E27FC236}">
                <a16:creationId xmlns:a16="http://schemas.microsoft.com/office/drawing/2014/main" id="{B25A2F48-FA8B-A183-605C-B25004D132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51429"/>
              </p:ext>
            </p:extLst>
          </p:nvPr>
        </p:nvGraphicFramePr>
        <p:xfrm>
          <a:off x="412751" y="1546362"/>
          <a:ext cx="11093449" cy="51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767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19475F-6BFF-DBEF-7D37-4FF41FEB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TR 103 181-3 revision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58D11-F47B-B14D-47B0-51D22318F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IE" dirty="0"/>
              <a:t>ETSI TGUWB work item RTR/ERM-TGUWB-611</a:t>
            </a:r>
          </a:p>
          <a:p>
            <a:pPr marL="0" indent="0"/>
            <a:endParaRPr lang="en-IE" dirty="0"/>
          </a:p>
          <a:p>
            <a:pPr marL="0" indent="0"/>
            <a:r>
              <a:rPr lang="en-IE" dirty="0"/>
              <a:t>Liaison statements via ETSI TC ERM: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ITU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APT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CITEL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ATU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IEEE 802.18: see </a:t>
            </a:r>
            <a:r>
              <a:rPr lang="en-IE" dirty="0">
                <a:hlinkClick r:id="rId2"/>
              </a:rPr>
              <a:t>802.18-22/0060r0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17290-4F4A-F81F-B313-F3A4811048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3BDFE2-9933-DD1A-4B97-ACAD2F41CD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E0680-D95D-C297-E6CF-BC59858A70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678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BD4E96-2DA8-F41D-BB65-C7ACF766B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Liaison Statement Extract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C0098-66BB-00B9-F520-4E0B0F62D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ETSI TC ERM TGUWB has previously published ETSI TR 103 181-3 (V2.1.1, 2019-01), an overview of UWB regulations between 3.1 – 10.6 GHz worldwide. Since then, many states have introduced UWB regulations. In this context, ETSI TC ERM TGUWB is now working on a revision of TR 103 181-3 and we would appreciate if any IEEE member could contribute to this revision.</a:t>
            </a:r>
          </a:p>
          <a:p>
            <a:endParaRPr lang="en-US" b="0" dirty="0"/>
          </a:p>
          <a:p>
            <a:r>
              <a:rPr lang="en-US" b="0" dirty="0"/>
              <a:t>From our side, ETSI TC ERM TGUWB would be happy to provide any information you may require on the applicable CEPT/EC spectrum regulations and the corresponding ETSI standards. We will also inform you once the revision of TR 103 181-3 has been published.</a:t>
            </a:r>
          </a:p>
          <a:p>
            <a:pPr algn="r"/>
            <a:r>
              <a:rPr lang="en-IE" dirty="0"/>
              <a:t>(see </a:t>
            </a:r>
            <a:r>
              <a:rPr lang="en-IE" dirty="0">
                <a:hlinkClick r:id="rId2"/>
              </a:rPr>
              <a:t>802.18-22/0060r0</a:t>
            </a:r>
            <a:r>
              <a:rPr lang="en-IE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12DB9-AB7B-A4DE-8324-51AD6AF5B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A7C179-B045-62B4-18C7-4CBAD28CBE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BCEAC5-97B8-CB9E-8B24-1B6D18796E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0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FBF832D-DE2E-F112-2CE0-E1F6B697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European Regulatory Framework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1C3809-EE55-E8AC-F3DE-C80C6AABA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National administrations</a:t>
            </a:r>
          </a:p>
          <a:p>
            <a:r>
              <a:rPr lang="en-IE" dirty="0"/>
              <a:t>CEPT &amp; ECC</a:t>
            </a:r>
          </a:p>
          <a:p>
            <a:r>
              <a:rPr lang="en-IE" dirty="0"/>
              <a:t>European Parliament and Commission</a:t>
            </a:r>
          </a:p>
          <a:p>
            <a:r>
              <a:rPr lang="en-IE" dirty="0"/>
              <a:t>ETSI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2DFEC-AA28-9194-A877-84AA3DEC36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7DE5C-98D9-181F-2194-EA9B7B4C03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Edward Au (Huawei)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7E40FE-5311-D439-E472-43C1C38BB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19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0B45C2-9706-F291-A371-1D6E5155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National administrations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64B0D-B68E-BEE3-8110-A7D45A401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Spectrum regulations are a national authority</a:t>
            </a:r>
          </a:p>
          <a:p>
            <a:endParaRPr lang="en-IE" dirty="0"/>
          </a:p>
          <a:p>
            <a:r>
              <a:rPr lang="en-IE" dirty="0"/>
              <a:t>Voluntary coordination between 48(-2) countries in CEPT/ECC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  <a:p>
            <a:pPr marL="0" indent="0"/>
            <a:r>
              <a:rPr lang="en-IE" dirty="0"/>
              <a:t>Single market member states shall implement Directives from the European Parliament and Decisions from the European Commission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71F27-635F-0D16-0D0C-55434D6EB5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0FB8C9-A6FC-F71A-8F07-36E5923C32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667B9A-35A8-A51A-A64C-003E159276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3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1BF6FB-0D84-80C0-F492-31469B72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CEPT &amp; ECC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39BB9-82FC-C7C0-4335-27A40A108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CEPT - European Conference of Postal and Telecommunications Administrations</a:t>
            </a:r>
          </a:p>
          <a:p>
            <a:r>
              <a:rPr lang="en-IE" dirty="0"/>
              <a:t>ECC – Electronic Communications Committee</a:t>
            </a:r>
          </a:p>
          <a:p>
            <a:endParaRPr lang="en-IE" dirty="0"/>
          </a:p>
          <a:p>
            <a:r>
              <a:rPr lang="en-IE" dirty="0"/>
              <a:t>Coordination between national administrations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WG-SE (spectrum engineering)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WG-FM (frequency management)</a:t>
            </a:r>
          </a:p>
          <a:p>
            <a:endParaRPr lang="en-IE" dirty="0"/>
          </a:p>
          <a:p>
            <a:r>
              <a:rPr lang="en-IE" dirty="0"/>
              <a:t>ECC Decisions and Recommendations</a:t>
            </a:r>
          </a:p>
          <a:p>
            <a:r>
              <a:rPr lang="en-IE" dirty="0"/>
              <a:t>ECC Reports, CEPT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E40C3-3246-775C-FACE-D732CCEC90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ADE50-2D0E-984D-F505-08D3B92484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3C1B7-D294-11CB-70C0-85D66D4075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71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0CBBBC-DC05-034A-551A-ECD8B033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UWB in CEPT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1279A-E360-D426-9F0B-25E138F89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ECC Decisions and Recommendations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E" dirty="0"/>
              <a:t>ECC/DEC/(06)04,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E" dirty="0"/>
              <a:t>ECC/DEC/(07)01,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E" dirty="0"/>
              <a:t>ECC/REC/(11)02</a:t>
            </a:r>
          </a:p>
          <a:p>
            <a:r>
              <a:rPr lang="en-IE" dirty="0"/>
              <a:t>ECC and CEPT Reports</a:t>
            </a:r>
          </a:p>
          <a:p>
            <a:pPr lvl="1"/>
            <a:r>
              <a:rPr lang="en-IE" dirty="0"/>
              <a:t>See https://docdb.cept.org/</a:t>
            </a:r>
          </a:p>
          <a:p>
            <a:endParaRPr lang="en-IE" dirty="0"/>
          </a:p>
          <a:p>
            <a:r>
              <a:rPr lang="en-IE" dirty="0"/>
              <a:t>Currently: Public consultation on draft revision of ECC/DEC/(06)04 and draft ECC/DEC/(22)03 </a:t>
            </a:r>
          </a:p>
          <a:p>
            <a:pPr lvl="1"/>
            <a:r>
              <a:rPr lang="en-IE" dirty="0"/>
              <a:t>(deadline 11 August)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715B1-BBC0-94A7-393C-1D0EA6F6D9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0C1E75-C056-17D7-BBC8-205337FB6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FE6EF-363B-04AB-E9D5-AD9A1CBCEC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51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FEE5C-9A20-3424-858F-E85113C9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European Commission and Parliament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F96EA-B6AC-C1BC-9714-BBF521760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European Parliament Directives</a:t>
            </a:r>
          </a:p>
          <a:p>
            <a:pPr lvl="1"/>
            <a:r>
              <a:rPr lang="en-IE" dirty="0"/>
              <a:t>Radio Equipment Directive (RED), EMC Directive (EMCD), Low Voltage Directive (LVD)</a:t>
            </a:r>
          </a:p>
          <a:p>
            <a:endParaRPr lang="en-IE" dirty="0"/>
          </a:p>
          <a:p>
            <a:r>
              <a:rPr lang="en-IE" dirty="0"/>
              <a:t>European Commission Decisions</a:t>
            </a:r>
          </a:p>
          <a:p>
            <a:pPr lvl="1"/>
            <a:r>
              <a:rPr lang="en-US" dirty="0"/>
              <a:t>Commission Implementing Decision (EU) 2019/785 on the </a:t>
            </a:r>
            <a:r>
              <a:rPr lang="en-US" dirty="0" err="1"/>
              <a:t>harmonisation</a:t>
            </a:r>
            <a:r>
              <a:rPr lang="en-US" dirty="0"/>
              <a:t> of radio spectrum for equipment using ultra-wideband technology</a:t>
            </a:r>
          </a:p>
          <a:p>
            <a:endParaRPr lang="en-IE" dirty="0"/>
          </a:p>
          <a:p>
            <a:r>
              <a:rPr lang="en-IE" dirty="0"/>
              <a:t>Mandates to CEPT/ECC and ETSI</a:t>
            </a:r>
          </a:p>
          <a:p>
            <a:pPr lvl="1"/>
            <a:r>
              <a:rPr lang="en-US" dirty="0"/>
              <a:t>Permanent Mandate to CEPT to identify the technical conditions relating to the </a:t>
            </a:r>
            <a:r>
              <a:rPr lang="en-US" dirty="0" err="1"/>
              <a:t>harmonised</a:t>
            </a:r>
            <a:r>
              <a:rPr lang="en-US" dirty="0"/>
              <a:t> introduction of radio applications based on Ultra-Wideband (UWB) technology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6B5A1-042E-FA38-16FF-4EFF664DE9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AF466E-2703-6F5E-66C7-E79D8DF0E0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F2801A-2DAC-3C1E-C4EB-C072F4EA95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15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0B11E6-1640-9A43-734E-945689D8E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ETSI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E41CE-FCDC-CE9C-2A0E-31D6215EB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European Telecommunications Standards Institute</a:t>
            </a:r>
          </a:p>
          <a:p>
            <a:endParaRPr lang="en-IE" dirty="0"/>
          </a:p>
          <a:p>
            <a:r>
              <a:rPr lang="en-IE" dirty="0"/>
              <a:t>European Standards Organization (ESO) responsible for Information and Communication Technologies</a:t>
            </a:r>
          </a:p>
          <a:p>
            <a:endParaRPr lang="en-IE" dirty="0"/>
          </a:p>
          <a:p>
            <a:r>
              <a:rPr lang="en-IE" dirty="0"/>
              <a:t>Provides European Standards (ENs) to support EU legislation and policies</a:t>
            </a:r>
          </a:p>
          <a:p>
            <a:r>
              <a:rPr lang="en-IE" dirty="0"/>
              <a:t>	</a:t>
            </a:r>
          </a:p>
          <a:p>
            <a:r>
              <a:rPr lang="en-IE" dirty="0"/>
              <a:t>Harmonised Standards - presumption of conformity if listed in OJEU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213D2-2719-ABFA-3C06-0AAFFC9E5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AC8315-D7F6-951F-5FE8-BDCAF283BD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9774F7-B05F-7BC7-3E39-FCAA96A23A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59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981DDEF-58BE-5D37-F020-EDC8F9F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ETSI TC ERM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15CFC-32B7-00E1-118A-DD577A9A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Technical Committee EMC and Radio spectrum Matters</a:t>
            </a:r>
          </a:p>
          <a:p>
            <a:r>
              <a:rPr lang="en-IE" dirty="0"/>
              <a:t>	Standards for radio products and EMC</a:t>
            </a:r>
          </a:p>
          <a:p>
            <a:r>
              <a:rPr lang="en-IE" dirty="0"/>
              <a:t>	Coordination on radio spectrum matters</a:t>
            </a:r>
          </a:p>
          <a:p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CD0D8-58B7-7AF7-E39B-A56260970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345088-B95F-496C-A7FA-068D7C3CEF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CA7A4D-E37F-A7B6-3DA2-4AF0FD815B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64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41C86-181C-B7F9-E258-6D542F81B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ETSI TC ERM Organigram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4B4557-5F02-2B58-11DA-07A33F280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209" y="1981200"/>
            <a:ext cx="8793995" cy="41132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CC41E-AA1A-7528-E7CB-38FAC3B72A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BAD4A-C2A4-D412-E0F2-98E678E332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Dries Neirynck (Ultra Radio Ltd)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638D92-A0B8-6909-5DC4-D912B76A6A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07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68319</TotalTime>
  <Words>728</Words>
  <Application>Microsoft Office PowerPoint</Application>
  <PresentationFormat>Widescreen</PresentationFormat>
  <Paragraphs>131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Office Theme</vt:lpstr>
      <vt:lpstr>Microsoft Word 97 - 2003 Document</vt:lpstr>
      <vt:lpstr>IEEE 802.18 RR-TAG Recent liaison from ETSI TC ERM related to the worldwide UWB regulation</vt:lpstr>
      <vt:lpstr>European Regulatory Framework</vt:lpstr>
      <vt:lpstr>National administrations</vt:lpstr>
      <vt:lpstr>CEPT &amp; ECC</vt:lpstr>
      <vt:lpstr>UWB in CEPT</vt:lpstr>
      <vt:lpstr>European Commission and Parliament</vt:lpstr>
      <vt:lpstr>ETSI</vt:lpstr>
      <vt:lpstr>ETSI TC ERM</vt:lpstr>
      <vt:lpstr>ETSI TC ERM Organigram</vt:lpstr>
      <vt:lpstr>ETSI TC ERM TGUWB</vt:lpstr>
      <vt:lpstr>PowerPoint Presentation</vt:lpstr>
      <vt:lpstr>PowerPoint Presentation</vt:lpstr>
      <vt:lpstr>UWB Alliance growth projection</vt:lpstr>
      <vt:lpstr>TR 103 181-3 revision</vt:lpstr>
      <vt:lpstr>Liaison Statement Extract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22/0069r1</dc:title>
  <dc:creator/>
  <cp:keywords>7 July 2022</cp:keywords>
  <cp:lastModifiedBy>Dries Neirynck</cp:lastModifiedBy>
  <cp:revision>4693</cp:revision>
  <cp:lastPrinted>1601-01-01T00:00:00Z</cp:lastPrinted>
  <dcterms:created xsi:type="dcterms:W3CDTF">2016-03-03T14:54:45Z</dcterms:created>
  <dcterms:modified xsi:type="dcterms:W3CDTF">2022-07-09T08:58:00Z</dcterms:modified>
  <cp:category>IEEE 802.18 RR-TAG agenda</cp:category>
</cp:coreProperties>
</file>