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5" r:id="rId13"/>
    <p:sldId id="886" r:id="rId14"/>
    <p:sldId id="887" r:id="rId15"/>
    <p:sldId id="888" r:id="rId16"/>
    <p:sldId id="882" r:id="rId17"/>
    <p:sldId id="869" r:id="rId18"/>
    <p:sldId id="878" r:id="rId19"/>
    <p:sldId id="868" r:id="rId20"/>
    <p:sldId id="871" r:id="rId21"/>
    <p:sldId id="873" r:id="rId22"/>
    <p:sldId id="880" r:id="rId23"/>
    <p:sldId id="881" r:id="rId24"/>
    <p:sldId id="856" r:id="rId25"/>
    <p:sldId id="8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44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86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09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4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802.18-22/0069r1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70-00-0000-teleconference-minutes-30-june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4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62&amp;is_group=0000&amp;is_year=202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2-0000-teleconference-call-in-info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&amp;pli=1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2/spectrum-sharing-upper-6-ghz-band" TargetMode="External"/><Relationship Id="rId5" Type="http://schemas.openxmlformats.org/officeDocument/2006/relationships/hyperlink" Target="https://portal.etsi.org/Meetings.aspx#/meeting?MtgId=44276" TargetMode="External"/><Relationship Id="rId4" Type="http://schemas.openxmlformats.org/officeDocument/2006/relationships/hyperlink" Target="https://portal.etsi.org/Meetings.aspx#/meeting?MtgId=44275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7/july-2022-open-commission-mee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federalregister.gov/documents/2022/06/28/2022-13793/the-federal-communications-commission-seeks-comment-on-a-request-for-nationwide-waiver-of" TargetMode="External"/><Relationship Id="rId4" Type="http://schemas.openxmlformats.org/officeDocument/2006/relationships/hyperlink" Target=".%20https:/www.fcc.gov/news-events/events/open-commission-meeting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ocuments?is_dcn=62&amp;is_group=0000&amp;is_year=2022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2-0000-teleconference-call-in-info.ppt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&amp;pli=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7 July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Jay Holcomb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30 June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18-22/0070r0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Andy Scott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18-22/0035r24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in July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July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Commission: Call for evidence 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2023 – EU position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deadline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14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USA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FCC ET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Docket No. 22-137: Promoting Efficient Use of Spectrum through Improved Receiver Interference Immunity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Performance (Reply comments)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 consultation on the radio frequency allocation regulation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Commission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RSPG: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Public Consultation on the Draft RSPG Opinion on ITU-R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2023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Follow-up on the IEEE SA Position Statement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Background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I</a:t>
            </a:r>
            <a:r>
              <a:rPr lang="en-US" sz="1600" dirty="0" smtClean="0">
                <a:latin typeface="+mj-lt"/>
              </a:rPr>
              <a:t>n </a:t>
            </a:r>
            <a:r>
              <a:rPr lang="en-US" sz="1600" dirty="0">
                <a:latin typeface="+mj-lt"/>
              </a:rPr>
              <a:t>2018 </a:t>
            </a:r>
            <a:r>
              <a:rPr lang="en-US" sz="1600" dirty="0" smtClean="0">
                <a:latin typeface="+mj-lt"/>
              </a:rPr>
              <a:t>IEEE SA </a:t>
            </a:r>
            <a:r>
              <a:rPr lang="en-US" sz="1600" dirty="0">
                <a:latin typeface="+mj-lt"/>
              </a:rPr>
              <a:t>developed (and was approved by the </a:t>
            </a:r>
            <a:r>
              <a:rPr lang="en-US" sz="1600" dirty="0" smtClean="0">
                <a:latin typeface="+mj-lt"/>
              </a:rPr>
              <a:t>Board of Governor (</a:t>
            </a:r>
            <a:r>
              <a:rPr lang="en-US" sz="1600" dirty="0" err="1" smtClean="0">
                <a:latin typeface="+mj-lt"/>
              </a:rPr>
              <a:t>BoG</a:t>
            </a:r>
            <a:r>
              <a:rPr lang="en-US" sz="1600" dirty="0" smtClean="0">
                <a:latin typeface="+mj-lt"/>
              </a:rPr>
              <a:t>)) </a:t>
            </a:r>
            <a:r>
              <a:rPr lang="en-US" sz="1600" dirty="0">
                <a:latin typeface="+mj-lt"/>
              </a:rPr>
              <a:t>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</a:t>
            </a:r>
            <a:r>
              <a:rPr lang="en-US" sz="1600" dirty="0" smtClean="0">
                <a:latin typeface="+mj-lt"/>
                <a:hlinkClick r:id="rId3"/>
              </a:rPr>
              <a:t>Management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 smtClean="0">
                <a:latin typeface="+mj-lt"/>
                <a:hlinkClick r:id="rId4"/>
              </a:rPr>
              <a:t>IEEE </a:t>
            </a:r>
            <a:r>
              <a:rPr lang="en-US" sz="1600" dirty="0">
                <a:latin typeface="+mj-lt"/>
                <a:hlinkClick r:id="rId4"/>
              </a:rPr>
              <a:t>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</a:t>
            </a:r>
            <a:r>
              <a:rPr lang="en-US" sz="1600" dirty="0" smtClean="0">
                <a:latin typeface="+mj-lt"/>
              </a:rPr>
              <a:t>IEEE SA is </a:t>
            </a:r>
            <a:r>
              <a:rPr lang="en-US" sz="1600" dirty="0">
                <a:latin typeface="+mj-lt"/>
              </a:rPr>
              <a:t>at this point with the Intelligent Spectrum Allocation and Management statement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SA is reaching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out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802 and see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if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we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think that statement should be renewed and/or updated (there are some dated items in the statement) or archived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altLang="en-US" sz="1600" dirty="0"/>
              <a:t>Based on the discussion in IEEE 802.18 and then IEEE 802 (in its 7 June 2022 teleconference), IEEE 802 has replied to IEEE SA to revise the position </a:t>
            </a:r>
            <a:r>
              <a:rPr lang="en-US" altLang="en-US" sz="1600" dirty="0" smtClean="0"/>
              <a:t>statement </a:t>
            </a:r>
            <a:r>
              <a:rPr lang="en-US" sz="1600" dirty="0"/>
              <a:t>on </a:t>
            </a:r>
            <a:r>
              <a:rPr lang="en-US" sz="1600" dirty="0">
                <a:hlinkClick r:id="rId3"/>
              </a:rPr>
              <a:t>Intelligent Spectrum Allocation and Management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50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Follow-up on the IEEE SA Position Statement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83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Held a call with the Public Affairs Team on 27 June 2022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Next step:  Report to the IEEE 802 EC on 11 July 2022 and ask for EC’s decision on the option.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7" name="Google Shape;91;g134d7ee4781_0_1"/>
          <p:cNvGraphicFramePr/>
          <p:nvPr>
            <p:extLst>
              <p:ext uri="{D42A27DB-BD31-4B8C-83A1-F6EECF244321}">
                <p14:modId xmlns:p14="http://schemas.microsoft.com/office/powerpoint/2010/main" val="3801204248"/>
              </p:ext>
            </p:extLst>
          </p:nvPr>
        </p:nvGraphicFramePr>
        <p:xfrm>
          <a:off x="1219200" y="2583938"/>
          <a:ext cx="10170584" cy="342652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30749"/>
                <a:gridCol w="1409784"/>
                <a:gridCol w="1409784"/>
                <a:gridCol w="2920267"/>
              </a:tblGrid>
              <a:tr h="2583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/>
                        <a:t>Step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 smtClean="0"/>
                        <a:t>Option 1 Date(s</a:t>
                      </a:r>
                      <a:r>
                        <a:rPr lang="en-US" sz="1400" b="1" u="none" strike="noStrike" cap="none" dirty="0"/>
                        <a:t>)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u="none" strike="noStrike" cap="none" dirty="0" smtClean="0"/>
                        <a:t>Option 2 Date(s)</a:t>
                      </a:r>
                      <a:endParaRPr lang="en-US" sz="1400" b="1" i="0" u="none" strike="noStrike" cap="none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Responsible Party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</a:tr>
              <a:tr h="37494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802 input (approved via the 802 EC process)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7/25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9/23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802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Reach out to other stakeholders for input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7/26 – 8/12 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9/26 </a:t>
                      </a:r>
                      <a:r>
                        <a:rPr lang="en-US" sz="1400" u="none" strike="noStrike" cap="none" dirty="0" smtClean="0"/>
                        <a:t>–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10/10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Public Affairs Team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Consolidate/edit and recirculate back to 802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smtClean="0"/>
                        <a:t>8/15 – 8/19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10/12 </a:t>
                      </a:r>
                      <a:r>
                        <a:rPr lang="en-US" sz="1400" u="none" strike="noStrike" cap="none" dirty="0" smtClean="0"/>
                        <a:t>– 10/21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All inputs considered/final draft prepared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8/22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10/24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Send to SPCC for their </a:t>
                      </a:r>
                      <a:r>
                        <a:rPr lang="en-US" sz="1400" u="none" strike="noStrike" cap="none" dirty="0" smtClean="0"/>
                        <a:t>meeting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8/26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11/3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SPCC reviews/makes recommendation for approved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9/8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11/10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SPCC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Submit draft and motion to BoG for agenda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9/21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11/22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50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BoG reviews/approved to move forth to GPPC for information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smtClean="0"/>
                        <a:t>9/28</a:t>
                      </a:r>
                      <a:r>
                        <a:rPr lang="en-US" sz="1400" u="none" strike="noStrike" cap="none" baseline="0" dirty="0" smtClean="0"/>
                        <a:t> </a:t>
                      </a:r>
                      <a:r>
                        <a:rPr lang="en-US" sz="1400" u="none" strike="noStrike" cap="none" dirty="0" smtClean="0"/>
                        <a:t>– 9/29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/>
                        <a:t>12/5 </a:t>
                      </a:r>
                      <a:r>
                        <a:rPr lang="en-US" sz="1400" u="none" strike="noStrike" cap="none" dirty="0" smtClean="0"/>
                        <a:t>– 12/</a:t>
                      </a:r>
                      <a:r>
                        <a:rPr lang="en-US" sz="1400" dirty="0" smtClean="0"/>
                        <a:t>6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err="1"/>
                        <a:t>BoG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52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July Plenary:  at a glance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Draft agenda posted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18-22/0062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Two meeting slots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Tuesday AM2 (1030 ET to 1230 ET), 12 July 2022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Thursday AM1 (0800 ET to 1000 ET), 14 July 2022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Tentative agenda items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Summary of work done in the past 2 months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Status of ongoing consultations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Introduction </a:t>
            </a:r>
            <a:r>
              <a:rPr lang="en-US" sz="1600" spc="-5" dirty="0">
                <a:cs typeface="Arial"/>
              </a:rPr>
              <a:t>to ETSI TC ERM and the liaison related to </a:t>
            </a:r>
            <a:r>
              <a:rPr lang="en-US" sz="1600" spc="-5" dirty="0" smtClean="0">
                <a:cs typeface="Arial"/>
              </a:rPr>
              <a:t>UWB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Review and consider approval of a draft comment to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European Commission: Call for evidence on World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 Conference 2023 – EU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position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Call for inputs to revise / Discuss the IEEE SA policy statement on </a:t>
            </a:r>
            <a:r>
              <a:rPr lang="en-US" sz="1600" dirty="0"/>
              <a:t>Intelligent Spectrum Allocation and </a:t>
            </a:r>
            <a:r>
              <a:rPr lang="en-US" sz="1600" dirty="0" smtClean="0"/>
              <a:t>Management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General discussion items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July Plenary:  at a glance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Meeting logistics:  Mixed-mode meeting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In person:  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latin typeface="+mj-lt"/>
                <a:cs typeface="Arial"/>
              </a:rPr>
              <a:t>The meeting room is Salon 2 at level </a:t>
            </a:r>
            <a:r>
              <a:rPr lang="en-US" sz="1400" spc="-5" dirty="0" smtClean="0">
                <a:latin typeface="+mj-lt"/>
                <a:cs typeface="Arial"/>
              </a:rPr>
              <a:t>L2, </a:t>
            </a:r>
            <a:r>
              <a:rPr lang="en-US" sz="1400" dirty="0"/>
              <a:t>Le Centre Sheraton Montreal </a:t>
            </a:r>
            <a:r>
              <a:rPr lang="en-US" sz="1400" dirty="0" smtClean="0"/>
              <a:t>Hotel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/>
              </a:rPr>
              <a:t>Must </a:t>
            </a:r>
            <a:r>
              <a:rPr lang="en-US" sz="1400" spc="-5" dirty="0" smtClean="0">
                <a:latin typeface="+mj-lt"/>
                <a:cs typeface="Arial"/>
              </a:rPr>
              <a:t>join the meeting via </a:t>
            </a:r>
            <a:r>
              <a:rPr lang="en-US" sz="1400" spc="-5" dirty="0" err="1" smtClean="0">
                <a:latin typeface="+mj-lt"/>
                <a:cs typeface="Arial"/>
              </a:rPr>
              <a:t>Webex</a:t>
            </a:r>
            <a:r>
              <a:rPr lang="en-US" sz="1400" spc="-5" dirty="0" smtClean="0">
                <a:latin typeface="+mj-lt"/>
                <a:cs typeface="Arial"/>
              </a:rPr>
              <a:t> for queue and voting management (see below) </a:t>
            </a: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/>
              </a:rPr>
              <a:t>with audio and video disabled</a:t>
            </a:r>
            <a:r>
              <a:rPr lang="en-US" sz="1400" spc="-5" dirty="0" smtClean="0">
                <a:latin typeface="+mj-lt"/>
                <a:cs typeface="Arial"/>
              </a:rPr>
              <a:t>.</a:t>
            </a:r>
            <a:endParaRPr lang="en-US" sz="12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Remote: 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latin typeface="+mj-lt"/>
                <a:cs typeface="Arial"/>
              </a:rPr>
              <a:t>Join the meeting via </a:t>
            </a:r>
            <a:r>
              <a:rPr lang="en-US" sz="1400" spc="-5" dirty="0" err="1" smtClean="0">
                <a:latin typeface="+mj-lt"/>
                <a:cs typeface="Arial"/>
              </a:rPr>
              <a:t>Webex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r>
              <a:rPr lang="en-US" sz="1400" b="1" spc="-5" dirty="0" smtClean="0">
                <a:solidFill>
                  <a:srgbClr val="FF0000"/>
                </a:solidFill>
                <a:latin typeface="+mj-lt"/>
                <a:cs typeface="Arial"/>
              </a:rPr>
              <a:t>with video disabled</a:t>
            </a:r>
            <a:r>
              <a:rPr lang="en-US" sz="1400" spc="-5" dirty="0" smtClean="0">
                <a:latin typeface="+mj-lt"/>
                <a:cs typeface="Arial"/>
              </a:rPr>
              <a:t>.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Call-in 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info </a:t>
            </a:r>
            <a:endParaRPr lang="en-US" sz="16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18-16/0038r22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 or </a:t>
            </a: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Queue and voting management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Regardless of your participation type,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when you want to be on the queue for comment, </a:t>
            </a:r>
            <a:r>
              <a:rPr lang="en-US" sz="1400" spc="-5" dirty="0">
                <a:cs typeface="Arial"/>
              </a:rPr>
              <a:t>please type “Q” or “q” in the </a:t>
            </a:r>
            <a:r>
              <a:rPr lang="en-US" sz="1400" spc="-5" dirty="0" err="1" smtClean="0">
                <a:cs typeface="Arial"/>
              </a:rPr>
              <a:t>Webex</a:t>
            </a:r>
            <a:r>
              <a:rPr lang="en-US" sz="1400" spc="-5" dirty="0" smtClean="0">
                <a:cs typeface="Arial"/>
              </a:rPr>
              <a:t> chat window 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please cast your vote for any straw poll or motion using </a:t>
            </a:r>
            <a:r>
              <a:rPr lang="en-US" sz="1400" spc="-5" dirty="0" err="1" smtClean="0">
                <a:cs typeface="Arial"/>
              </a:rPr>
              <a:t>Webex</a:t>
            </a:r>
            <a:endParaRPr lang="en-US" sz="14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61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5720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</a:t>
            </a: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#114b, TR 103 </a:t>
            </a:r>
            <a:r>
              <a:rPr lang="en-US" sz="1400" kern="1200" dirty="0" smtClean="0">
                <a:latin typeface="+mj-lt"/>
                <a:hlinkClick r:id="rId3"/>
              </a:rPr>
              <a:t>721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2022-07-19T09:00+02:00 until </a:t>
            </a:r>
            <a:r>
              <a:rPr lang="en-US" sz="1400" kern="1200" dirty="0" smtClean="0">
                <a:latin typeface="+mj-lt"/>
              </a:rPr>
              <a:t>2022-07-19T12:15+02:00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5"/>
              </a:rPr>
              <a:t>Ad </a:t>
            </a:r>
            <a:r>
              <a:rPr lang="en-US" sz="1400" kern="1200" dirty="0">
                <a:latin typeface="+mj-lt"/>
                <a:hlinkClick r:id="rId5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5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A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6"/>
              </a:rPr>
              <a:t>decision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on its proposal</a:t>
            </a:r>
            <a:r>
              <a:rPr lang="en-US" sz="1600" dirty="0"/>
              <a:t> to add the band, 6425 to 7125 MHz</a:t>
            </a:r>
            <a:r>
              <a:rPr lang="en-US" sz="1600" dirty="0" smtClean="0"/>
              <a:t>, to </a:t>
            </a:r>
            <a:r>
              <a:rPr lang="en-US" sz="1600" dirty="0"/>
              <a:t>the Shared Access licensing </a:t>
            </a:r>
            <a:r>
              <a:rPr lang="en-US" sz="1600" dirty="0" smtClean="0"/>
              <a:t>framework is published on 30 June 2022.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July 2022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14 July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“The Wireless </a:t>
            </a:r>
            <a:r>
              <a:rPr lang="en-US" sz="1600" dirty="0"/>
              <a:t>Telecommunications Bureau (WTB) and Public Safety and Homeland Security Bureau (PSHSB) issue </a:t>
            </a:r>
            <a:r>
              <a:rPr lang="en-US" sz="1600" dirty="0" smtClean="0"/>
              <a:t>a </a:t>
            </a:r>
            <a:r>
              <a:rPr lang="en-US" sz="1600" dirty="0" smtClean="0">
                <a:hlinkClick r:id="rId5"/>
              </a:rPr>
              <a:t>Public Notice</a:t>
            </a:r>
            <a:r>
              <a:rPr lang="en-US" sz="1600" dirty="0" smtClean="0"/>
              <a:t> seeking </a:t>
            </a:r>
            <a:r>
              <a:rPr lang="en-US" sz="1600" dirty="0"/>
              <a:t>comment on a joint filing by certain automakers, state departments of transportation, and equipment manufacturers requesting a waiver of the </a:t>
            </a:r>
            <a:r>
              <a:rPr lang="en-US" sz="1600" dirty="0" smtClean="0"/>
              <a:t>Commission’s </a:t>
            </a:r>
            <a:r>
              <a:rPr lang="en-US" sz="1600" dirty="0"/>
              <a:t>rules governing intelligent transportation system (ITS) operations to permit them to deploy Cellular Vehicle-to-Everything (C-V2X) technology immediately in the upper 30 megahertz (5.895-5.925 GHz) portion of the 5.850-5.925 GHz Band (5.9 GHz Band). Importantly, the waiver seeks authority to deploy C-V2X technology before the Commission renders its final decision on the rules for the technical and logistical parameters of C-V2X that will ultimately govern ITS operations in the band</a:t>
            </a:r>
            <a:r>
              <a:rPr lang="en-US" sz="1600" dirty="0" smtClean="0"/>
              <a:t>.” </a:t>
            </a:r>
            <a:r>
              <a:rPr lang="en-US" sz="1600" i="1" dirty="0" smtClean="0"/>
              <a:t>[quoted from the Public Notice.]</a:t>
            </a:r>
            <a:r>
              <a:rPr lang="en-US" sz="1600" dirty="0" smtClean="0"/>
              <a:t>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Draft agenda posted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18-22/0062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13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9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spcBef>
                <a:spcPts val="5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Two </a:t>
            </a:r>
            <a:r>
              <a:rPr lang="en-US" sz="1400" spc="-5" dirty="0">
                <a:cs typeface="Arial"/>
              </a:rPr>
              <a:t>meeting </a:t>
            </a:r>
            <a:r>
              <a:rPr lang="en-US" sz="1400" spc="-5" dirty="0" smtClean="0">
                <a:cs typeface="Arial"/>
              </a:rPr>
              <a:t>slots:  </a:t>
            </a:r>
            <a:r>
              <a:rPr lang="en-US" sz="1400" spc="-5" dirty="0">
                <a:cs typeface="Arial"/>
              </a:rPr>
              <a:t>Tuesday AM2 </a:t>
            </a:r>
            <a:r>
              <a:rPr lang="en-US" sz="1400" spc="-5" dirty="0" smtClean="0">
                <a:cs typeface="Arial"/>
              </a:rPr>
              <a:t>(1030 ET to 1230 ET) and </a:t>
            </a:r>
            <a:r>
              <a:rPr lang="en-US" sz="1400" spc="-5" dirty="0">
                <a:cs typeface="Arial"/>
              </a:rPr>
              <a:t>Thursday </a:t>
            </a:r>
            <a:r>
              <a:rPr lang="en-US" sz="1400" spc="-5" dirty="0" smtClean="0">
                <a:cs typeface="Arial"/>
              </a:rPr>
              <a:t>AM1 (0800 ET to 1000 ET)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21 July 2022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Next 802.18/802.19 IEEE 802 Wireless Standards Frequency Table ad-hoc teleconference: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15:00 ET to 15:55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Tuesday, 26 July 2022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Call-in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info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for plenary and teleconference calls is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available at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18-16/0038r22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or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endParaRPr lang="en-US" sz="1400" b="1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15:57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July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Follow-up on the IEEE SA policy statement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July Plenary:  Agenda at a glance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68097</TotalTime>
  <Words>2610</Words>
  <Application>Microsoft Office PowerPoint</Application>
  <PresentationFormat>Widescreen</PresentationFormat>
  <Paragraphs>466</Paragraphs>
  <Slides>25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Follow-up on the IEEE SA Position Statement (1)</vt:lpstr>
      <vt:lpstr>Follow-up on the IEEE SA Position Statement (2)</vt:lpstr>
      <vt:lpstr>July Plenary:  at a glance (1)</vt:lpstr>
      <vt:lpstr>July Plenary:  at a glance (2)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22/0069r1</dc:title>
  <dc:creator/>
  <cp:keywords>7 July 2022</cp:keywords>
  <cp:lastModifiedBy>Edward Au</cp:lastModifiedBy>
  <cp:revision>4689</cp:revision>
  <cp:lastPrinted>1601-01-01T00:00:00Z</cp:lastPrinted>
  <dcterms:created xsi:type="dcterms:W3CDTF">2016-03-03T14:54:45Z</dcterms:created>
  <dcterms:modified xsi:type="dcterms:W3CDTF">2022-07-07T19:58:28Z</dcterms:modified>
  <cp:category>IEEE 802.18 RR-TAG agenda</cp:category>
</cp:coreProperties>
</file>