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885" r:id="rId13"/>
    <p:sldId id="886" r:id="rId14"/>
    <p:sldId id="882" r:id="rId15"/>
    <p:sldId id="869" r:id="rId16"/>
    <p:sldId id="878" r:id="rId17"/>
    <p:sldId id="868" r:id="rId18"/>
    <p:sldId id="871" r:id="rId19"/>
    <p:sldId id="873" r:id="rId20"/>
    <p:sldId id="880" r:id="rId21"/>
    <p:sldId id="881" r:id="rId22"/>
    <p:sldId id="856" r:id="rId23"/>
    <p:sldId id="864" r:id="rId2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16" autoAdjust="0"/>
    <p:restoredTop sz="95405" autoAdjust="0"/>
  </p:normalViewPr>
  <p:slideViewPr>
    <p:cSldViewPr>
      <p:cViewPr varScale="1">
        <p:scale>
          <a:sx n="86" d="100"/>
          <a:sy n="86" d="100"/>
        </p:scale>
        <p:origin x="797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1446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605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643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316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8304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9187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6825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3533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845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802.18-22/0068r2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67-00-0000-teleconference-minutes-16-june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5-21-0000-status-of-ongoing-consultations-and-tag-documents-for-approval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globalpolicy.ieee.org/wp-content/uploads/2018/09/IEEE18014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www.ieee.org/content/dam/ieee-org/ieee/web/org/about/whatis/global_public_policy_opsman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etsi.org/Meetings.aspx#/meeting?MtgId=44274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portal.etsi.org/Meetings.aspx#/meeting?MtgId=44276" TargetMode="External"/><Relationship Id="rId4" Type="http://schemas.openxmlformats.org/officeDocument/2006/relationships/hyperlink" Target="https://portal.etsi.org/Meetings.aspx#/meeting?MtgId=44275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2/07/july-2022-open-commission-meetin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.%20https:/www.fcc.gov/news-events/events/open-commission-meetings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t.int/2022-APG23-4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www.apt.int/sites/default/files/2022/04/CALENDAR_OF_APT_ACTIVITIES_FOR_THE_YEAR_2022-v1.6b.pdf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Z1zqo0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.18/dcn/22/18-22-0062-00-0000-rr-tag-2022-july-plenary-agenda.ppt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riott.com/event-reservations/reservation-link.mi?id=1634749149346&amp;key=GRP&amp;app=resvlink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vDkQV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lton.com/en/attend-my-event/ieee802wireless2022earlybird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6/18-16-0038-22-0000-teleconference-call-in-info.ppt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calendar.google.com/calendar/u/0/embed?src=c2gedttabtbj4bps23j4847004@group.calendar.google.com&amp;ctz=America/New_York&amp;pli=1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30 June 2022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124200" y="434101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407336"/>
              </p:ext>
            </p:extLst>
          </p:nvPr>
        </p:nvGraphicFramePr>
        <p:xfrm>
          <a:off x="3105150" y="4724400"/>
          <a:ext cx="8772525" cy="296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5" name="Document" r:id="rId4" imgW="8255656" imgH="2794721" progId="Word.Document.8">
                  <p:embed/>
                </p:oleObj>
              </mc:Choice>
              <mc:Fallback>
                <p:oleObj name="Document" r:id="rId4" imgW="8255656" imgH="279472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5150" y="4724400"/>
                        <a:ext cx="8772525" cy="296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Stuart Kerry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Hassan </a:t>
            </a:r>
            <a:r>
              <a:rPr lang="en-US" sz="1600" spc="-5" dirty="0" err="1" smtClean="0">
                <a:latin typeface="+mj-lt"/>
                <a:cs typeface="Arial"/>
              </a:rPr>
              <a:t>Yaghoobi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 None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Approved with unanimous consent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>
                <a:latin typeface="+mj-lt"/>
                <a:cs typeface="Arial"/>
              </a:rPr>
              <a:t>#2:  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16 June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latin typeface="+mj-lt"/>
                <a:cs typeface="Arial"/>
                <a:hlinkClick r:id="rId3"/>
              </a:rPr>
              <a:t>18-22/0067r0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Al </a:t>
            </a:r>
            <a:r>
              <a:rPr lang="en-US" sz="1600" spc="-5" dirty="0" err="1" smtClean="0">
                <a:latin typeface="+mj-lt"/>
                <a:cs typeface="Arial"/>
              </a:rPr>
              <a:t>Petrick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Ben Rolfe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Approved with unanimous consent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18-22/0035r21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 in June and July</a:t>
            </a:r>
            <a:r>
              <a:rPr lang="en-US" sz="1800" spc="-5" dirty="0" smtClean="0">
                <a:cs typeface="Arial"/>
              </a:rPr>
              <a:t>: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30 June 2022: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Canada RABC consultation on ISED Radio Standards Specifications, RSS-248, issue 2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Canada RABC consultation on ISED Database Specifications, DSB-06, issue 1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Canada RABC consultation on ISED </a:t>
            </a:r>
            <a:r>
              <a:rPr lang="en-US" sz="1400" dirty="0"/>
              <a:t>Application Procedures, CPC-4-1-01, issue </a:t>
            </a:r>
            <a:r>
              <a:rPr lang="en-US" sz="1400" dirty="0" smtClean="0"/>
              <a:t>2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14 July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USA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FCC ET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Docket No. 22-137: Promoting Efficient Use of Spectrum through Improved Receiver Interference Immunity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Performance (Reply comments)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China MIIT consultation on the radio frequency allocation regulation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28 July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European Commission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RSPG: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Public Consultation on the Draft RSPG Opinion on ITU-R World </a:t>
            </a:r>
            <a:r>
              <a:rPr lang="en-US" sz="1400" spc="-5" dirty="0" err="1">
                <a:solidFill>
                  <a:schemeClr val="tx1"/>
                </a:solidFill>
                <a:cs typeface="Arial"/>
              </a:rPr>
              <a:t>Radiocommunication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Conference 2023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Follow-up on the IEEE SA Position Statement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7244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Background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latin typeface="+mj-lt"/>
              </a:rPr>
              <a:t>I</a:t>
            </a:r>
            <a:r>
              <a:rPr lang="en-US" sz="1600" dirty="0" smtClean="0">
                <a:latin typeface="+mj-lt"/>
              </a:rPr>
              <a:t>n </a:t>
            </a:r>
            <a:r>
              <a:rPr lang="en-US" sz="1600" dirty="0">
                <a:latin typeface="+mj-lt"/>
              </a:rPr>
              <a:t>2018 </a:t>
            </a:r>
            <a:r>
              <a:rPr lang="en-US" sz="1600" dirty="0" smtClean="0">
                <a:latin typeface="+mj-lt"/>
              </a:rPr>
              <a:t>IEEE SA </a:t>
            </a:r>
            <a:r>
              <a:rPr lang="en-US" sz="1600" dirty="0">
                <a:latin typeface="+mj-lt"/>
              </a:rPr>
              <a:t>developed (and was approved by the </a:t>
            </a:r>
            <a:r>
              <a:rPr lang="en-US" sz="1600" dirty="0" smtClean="0">
                <a:latin typeface="+mj-lt"/>
              </a:rPr>
              <a:t>Board of Governor (</a:t>
            </a:r>
            <a:r>
              <a:rPr lang="en-US" sz="1600" dirty="0" err="1" smtClean="0">
                <a:latin typeface="+mj-lt"/>
              </a:rPr>
              <a:t>BoG</a:t>
            </a:r>
            <a:r>
              <a:rPr lang="en-US" sz="1600" dirty="0" smtClean="0">
                <a:latin typeface="+mj-lt"/>
              </a:rPr>
              <a:t>)) </a:t>
            </a:r>
            <a:r>
              <a:rPr lang="en-US" sz="1600" dirty="0">
                <a:latin typeface="+mj-lt"/>
              </a:rPr>
              <a:t>an IEEE SA (OU) Policy Position statement on </a:t>
            </a:r>
            <a:r>
              <a:rPr lang="en-US" sz="1600" dirty="0">
                <a:latin typeface="+mj-lt"/>
                <a:hlinkClick r:id="rId3"/>
              </a:rPr>
              <a:t>Intelligent Spectrum Allocation and </a:t>
            </a:r>
            <a:r>
              <a:rPr lang="en-US" sz="1600" dirty="0" smtClean="0">
                <a:latin typeface="+mj-lt"/>
                <a:hlinkClick r:id="rId3"/>
              </a:rPr>
              <a:t>Management</a:t>
            </a:r>
            <a:r>
              <a:rPr lang="en-US" sz="1600" dirty="0" smtClean="0">
                <a:latin typeface="+mj-lt"/>
              </a:rPr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latin typeface="+mj-lt"/>
              </a:rPr>
              <a:t>Per the </a:t>
            </a:r>
            <a:r>
              <a:rPr lang="en-US" sz="1600" dirty="0" smtClean="0">
                <a:latin typeface="+mj-lt"/>
                <a:hlinkClick r:id="rId4"/>
              </a:rPr>
              <a:t>IEEE </a:t>
            </a:r>
            <a:r>
              <a:rPr lang="en-US" sz="1600" dirty="0">
                <a:latin typeface="+mj-lt"/>
                <a:hlinkClick r:id="rId4"/>
              </a:rPr>
              <a:t>Global Public Policy Committee (GPPC) procedures/process</a:t>
            </a:r>
            <a:r>
              <a:rPr lang="en-US" sz="1600" dirty="0">
                <a:latin typeface="+mj-lt"/>
              </a:rPr>
              <a:t>, after three years public policy statements need to be reviewed for renewal, update or archival. </a:t>
            </a:r>
            <a:r>
              <a:rPr lang="en-US" sz="1600" dirty="0" smtClean="0">
                <a:latin typeface="+mj-lt"/>
              </a:rPr>
              <a:t>IEEE SA is </a:t>
            </a:r>
            <a:r>
              <a:rPr lang="en-US" sz="1600" dirty="0">
                <a:latin typeface="+mj-lt"/>
              </a:rPr>
              <a:t>at this point with the Intelligent Spectrum Allocation and Management statement</a:t>
            </a:r>
            <a:r>
              <a:rPr lang="en-US" sz="1600" dirty="0" smtClean="0">
                <a:latin typeface="+mj-lt"/>
              </a:rPr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IEEE SA is reaching </a:t>
            </a: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out to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IEEE 802 and see </a:t>
            </a: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if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we </a:t>
            </a: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think that statement should be renewed and/or updated (there are some dated items in the statement) or archived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altLang="en-US" sz="1600" dirty="0"/>
              <a:t>Based on the discussion in IEEE 802.18 and then IEEE 802 (in its 7 June 2022 teleconference), IEEE 802 has replied to IEEE SA to revise the position </a:t>
            </a:r>
            <a:r>
              <a:rPr lang="en-US" altLang="en-US" sz="1600" dirty="0" smtClean="0"/>
              <a:t>statement </a:t>
            </a:r>
            <a:r>
              <a:rPr lang="en-US" sz="1600" dirty="0"/>
              <a:t>on </a:t>
            </a:r>
            <a:r>
              <a:rPr lang="en-US" sz="1600" dirty="0">
                <a:hlinkClick r:id="rId3"/>
              </a:rPr>
              <a:t>Intelligent Spectrum Allocation and Management</a:t>
            </a:r>
            <a:r>
              <a:rPr lang="en-US" altLang="en-US" sz="1600" dirty="0" smtClean="0"/>
              <a:t>.</a:t>
            </a:r>
            <a:endParaRPr lang="en-US" altLang="en-US" sz="1600" dirty="0"/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50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Follow-up on the IEEE SA Position Statement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83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Held a call with the Public Affairs Team on 27 June 2022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Next step:  Report to the IEEE 802 EC on 11 July 2022 and ask for EC’s decision on the option.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7" name="Google Shape;91;g134d7ee4781_0_1"/>
          <p:cNvGraphicFramePr/>
          <p:nvPr>
            <p:extLst>
              <p:ext uri="{D42A27DB-BD31-4B8C-83A1-F6EECF244321}">
                <p14:modId xmlns:p14="http://schemas.microsoft.com/office/powerpoint/2010/main" val="3801204248"/>
              </p:ext>
            </p:extLst>
          </p:nvPr>
        </p:nvGraphicFramePr>
        <p:xfrm>
          <a:off x="1219200" y="2583938"/>
          <a:ext cx="10170584" cy="3426524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430749"/>
                <a:gridCol w="1409784"/>
                <a:gridCol w="1409784"/>
                <a:gridCol w="2920267"/>
              </a:tblGrid>
              <a:tr h="2583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 dirty="0"/>
                        <a:t>Step</a:t>
                      </a:r>
                      <a:endParaRPr sz="1400" b="1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9175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 dirty="0" smtClean="0"/>
                        <a:t>Option 1 Date(s</a:t>
                      </a:r>
                      <a:r>
                        <a:rPr lang="en-US" sz="1400" b="1" u="none" strike="noStrike" cap="none" dirty="0"/>
                        <a:t>)</a:t>
                      </a:r>
                      <a:endParaRPr sz="1400" b="1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9175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1" u="none" strike="noStrike" cap="none" dirty="0" smtClean="0"/>
                        <a:t>Option 2 Date(s)</a:t>
                      </a:r>
                      <a:endParaRPr lang="en-US" sz="1400" b="1" i="0" u="none" strike="noStrike" cap="none" dirty="0" smtClean="0">
                        <a:solidFill>
                          <a:srgbClr val="000000"/>
                        </a:solidFill>
                      </a:endParaRPr>
                    </a:p>
                  </a:txBody>
                  <a:tcPr marL="9175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/>
                        <a:t>Responsible Party</a:t>
                      </a:r>
                      <a:endParaRPr sz="1400" b="1" i="0" u="none" strike="noStrike" cap="none">
                        <a:solidFill>
                          <a:srgbClr val="000000"/>
                        </a:solidFill>
                      </a:endParaRPr>
                    </a:p>
                  </a:txBody>
                  <a:tcPr marL="9175" marR="9175" marT="9175" marB="0" anchor="ctr"/>
                </a:tc>
              </a:tr>
              <a:tr h="37494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802 input (approved via the 802 EC process)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7/25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9/23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802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Reach out to other stakeholders for input</a:t>
                      </a:r>
                      <a:endParaRPr sz="1400" i="0" u="none" strike="noStrike" cap="none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7/26 – 8/12 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</a:rPr>
                        <a:t>9/26 </a:t>
                      </a:r>
                      <a:r>
                        <a:rPr lang="en-US" sz="1400" u="none" strike="noStrike" cap="none" dirty="0" smtClean="0"/>
                        <a:t>– 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</a:rPr>
                        <a:t>10/10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Public Affairs Team</a:t>
                      </a:r>
                      <a:endParaRPr sz="1400" i="0" u="none" strike="noStrike" cap="none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Consolidate/edit and recirculate back to 802</a:t>
                      </a:r>
                      <a:endParaRPr sz="1400" i="0" u="none" strike="noStrike" cap="none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 smtClean="0"/>
                        <a:t>8/15 – 8/19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</a:rPr>
                        <a:t>10/12 </a:t>
                      </a:r>
                      <a:r>
                        <a:rPr lang="en-US" sz="1400" u="none" strike="noStrike" cap="none" dirty="0" smtClean="0"/>
                        <a:t>– 10/21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Public Affairs Team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All inputs considered/final draft prepared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8/22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10/24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Public Affairs Team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Send to SPCC for their </a:t>
                      </a:r>
                      <a:r>
                        <a:rPr lang="en-US" sz="1400" u="none" strike="noStrike" cap="none" dirty="0" smtClean="0"/>
                        <a:t>meeting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8/26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11/3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Public Affairs Team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SPCC reviews/makes recommendation for approved</a:t>
                      </a:r>
                      <a:endParaRPr sz="1400" i="0" u="none" strike="noStrike" cap="none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9/8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11/10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SPCC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Submit draft and motion to BoG for agenda</a:t>
                      </a:r>
                      <a:endParaRPr sz="1400" i="0" u="none" strike="noStrike" cap="none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9/21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11/22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Public Affairs Team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</a:tr>
              <a:tr h="507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BoG reviews/approved to move forth to GPPC for information</a:t>
                      </a:r>
                      <a:endParaRPr sz="1400" i="0" u="none" strike="noStrike" cap="none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 smtClean="0"/>
                        <a:t>9/28</a:t>
                      </a:r>
                      <a:r>
                        <a:rPr lang="en-US" sz="1400" u="none" strike="noStrike" cap="none" baseline="0" dirty="0" smtClean="0"/>
                        <a:t> </a:t>
                      </a:r>
                      <a:r>
                        <a:rPr lang="en-US" sz="1400" u="none" strike="noStrike" cap="none" dirty="0" smtClean="0"/>
                        <a:t>– 9/29</a:t>
                      </a:r>
                      <a:endParaRPr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 smtClean="0"/>
                        <a:t>12/5 </a:t>
                      </a:r>
                      <a:r>
                        <a:rPr lang="en-US" sz="1400" u="none" strike="noStrike" cap="none" dirty="0" smtClean="0"/>
                        <a:t>– 12/</a:t>
                      </a:r>
                      <a:r>
                        <a:rPr lang="en-US" sz="1400" dirty="0" smtClean="0"/>
                        <a:t>6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 err="1"/>
                        <a:t>BoG</a:t>
                      </a:r>
                      <a:endParaRPr sz="1400" i="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82500" marR="9175" marT="917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652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5720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BRAN</a:t>
            </a:r>
          </a:p>
          <a:p>
            <a:pPr marL="1487488" marR="117475" lvl="3" indent="-230188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1200" dirty="0" smtClean="0">
                <a:latin typeface="+mj-lt"/>
                <a:hlinkClick r:id="rId3"/>
              </a:rPr>
              <a:t>Ad </a:t>
            </a:r>
            <a:r>
              <a:rPr lang="en-US" sz="1400" kern="1200" dirty="0">
                <a:latin typeface="+mj-lt"/>
                <a:hlinkClick r:id="rId3"/>
              </a:rPr>
              <a:t>hoc meeting #114b, TR 103 </a:t>
            </a:r>
            <a:r>
              <a:rPr lang="en-US" sz="1400" kern="1200" dirty="0" smtClean="0">
                <a:latin typeface="+mj-lt"/>
                <a:hlinkClick r:id="rId3"/>
              </a:rPr>
              <a:t>721</a:t>
            </a:r>
            <a:r>
              <a:rPr lang="en-US" sz="1400" dirty="0">
                <a:latin typeface="+mj-lt"/>
              </a:rPr>
              <a:t/>
            </a:r>
            <a:br>
              <a:rPr lang="en-US" sz="1400" dirty="0">
                <a:latin typeface="+mj-lt"/>
              </a:rPr>
            </a:br>
            <a:r>
              <a:rPr lang="en-US" sz="1400" kern="1200" dirty="0">
                <a:latin typeface="+mj-lt"/>
              </a:rPr>
              <a:t>2022-07-19T09:00+02:00 until </a:t>
            </a:r>
            <a:r>
              <a:rPr lang="en-US" sz="1400" kern="1200" dirty="0" smtClean="0">
                <a:latin typeface="+mj-lt"/>
              </a:rPr>
              <a:t>2022-07-19T12:15+02:00</a:t>
            </a:r>
            <a:endParaRPr lang="en-US" sz="1400" dirty="0" smtClean="0">
              <a:latin typeface="+mj-lt"/>
            </a:endParaRPr>
          </a:p>
          <a:p>
            <a:pPr marL="1487488" marR="117475" lvl="3" indent="-230188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1200" dirty="0" smtClean="0">
                <a:latin typeface="+mj-lt"/>
                <a:hlinkClick r:id="rId4"/>
              </a:rPr>
              <a:t>Ad </a:t>
            </a:r>
            <a:r>
              <a:rPr lang="en-US" sz="1400" kern="1200" dirty="0">
                <a:latin typeface="+mj-lt"/>
                <a:hlinkClick r:id="rId4"/>
              </a:rPr>
              <a:t>hoc meeting #114c, EN 301 </a:t>
            </a:r>
            <a:r>
              <a:rPr lang="en-US" sz="1400" kern="1200" dirty="0" smtClean="0">
                <a:latin typeface="+mj-lt"/>
                <a:hlinkClick r:id="rId4"/>
              </a:rPr>
              <a:t>893</a:t>
            </a:r>
            <a:r>
              <a:rPr lang="en-US" sz="1400" dirty="0">
                <a:latin typeface="+mj-lt"/>
              </a:rPr>
              <a:t/>
            </a:r>
            <a:br>
              <a:rPr lang="en-US" sz="1400" dirty="0">
                <a:latin typeface="+mj-lt"/>
              </a:rPr>
            </a:br>
            <a:r>
              <a:rPr lang="en-US" sz="1400" kern="1200" dirty="0">
                <a:latin typeface="+mj-lt"/>
              </a:rPr>
              <a:t>2022-08-30T08:00+02:00 until </a:t>
            </a:r>
            <a:r>
              <a:rPr lang="en-US" sz="1400" kern="1200" dirty="0" smtClean="0">
                <a:latin typeface="+mj-lt"/>
              </a:rPr>
              <a:t>2022-08-30T12:30+02:00</a:t>
            </a:r>
            <a:endParaRPr lang="en-US" sz="1400" dirty="0" smtClean="0">
              <a:latin typeface="+mj-lt"/>
            </a:endParaRPr>
          </a:p>
          <a:p>
            <a:pPr marL="1487488" marR="117475" lvl="3" indent="-230188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1200" dirty="0" smtClean="0">
                <a:latin typeface="+mj-lt"/>
                <a:hlinkClick r:id="rId5"/>
              </a:rPr>
              <a:t>Ad </a:t>
            </a:r>
            <a:r>
              <a:rPr lang="en-US" sz="1400" kern="1200" dirty="0">
                <a:latin typeface="+mj-lt"/>
                <a:hlinkClick r:id="rId5"/>
              </a:rPr>
              <a:t>hoc meeting #114d, EN 301 </a:t>
            </a:r>
            <a:r>
              <a:rPr lang="en-US" sz="1400" kern="1200" dirty="0" smtClean="0">
                <a:latin typeface="+mj-lt"/>
                <a:hlinkClick r:id="rId5"/>
              </a:rPr>
              <a:t>893</a:t>
            </a:r>
            <a:r>
              <a:rPr lang="en-US" sz="1400" dirty="0">
                <a:latin typeface="+mj-lt"/>
              </a:rPr>
              <a:t/>
            </a:r>
            <a:br>
              <a:rPr lang="en-US" sz="1400" dirty="0">
                <a:latin typeface="+mj-lt"/>
              </a:rPr>
            </a:br>
            <a:r>
              <a:rPr lang="en-US" sz="1400" kern="1200" dirty="0">
                <a:latin typeface="+mj-lt"/>
              </a:rPr>
              <a:t>2022-09-01T16:00+02:00 until </a:t>
            </a:r>
            <a:r>
              <a:rPr lang="en-US" sz="1400" kern="1200" dirty="0" smtClean="0">
                <a:latin typeface="+mj-lt"/>
              </a:rPr>
              <a:t>2022-09-01T20:30+02:00</a:t>
            </a:r>
            <a:endParaRPr lang="en-US" sz="14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SE45 meeting this week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Americas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July 2022 Open Commission Meeting is </a:t>
            </a:r>
            <a:r>
              <a:rPr lang="en-US" sz="1600" dirty="0" smtClean="0">
                <a:hlinkClick r:id="rId3"/>
              </a:rPr>
              <a:t>scheduled</a:t>
            </a:r>
            <a:r>
              <a:rPr lang="en-US" sz="1600" dirty="0" smtClean="0"/>
              <a:t> at 10:30am ET on 14 July 2022.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schedule of the open meeting is available </a:t>
            </a:r>
            <a:r>
              <a:rPr lang="en-US" sz="1600" dirty="0" smtClean="0">
                <a:hlinkClick r:id="rId4"/>
              </a:rPr>
              <a:t>here</a:t>
            </a:r>
            <a:r>
              <a:rPr lang="en-US" sz="1600" dirty="0" smtClean="0"/>
              <a:t>.  Note that after the opening meeting on 5 August 2022, the September meeting is scheduled on 29 September 2022.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countries/regions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Pacific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APT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Future meetings of interest: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The </a:t>
            </a:r>
            <a:r>
              <a:rPr lang="en-US" sz="1400" dirty="0"/>
              <a:t>4th Meeting of the APT Conference Preparatory Group for WRC-23 (APG23-4) </a:t>
            </a:r>
            <a:r>
              <a:rPr lang="en-US" sz="1400" dirty="0" smtClean="0"/>
              <a:t>is </a:t>
            </a:r>
            <a:r>
              <a:rPr lang="en-US" sz="1400" dirty="0" smtClean="0">
                <a:hlinkClick r:id="rId3"/>
              </a:rPr>
              <a:t>scheduled</a:t>
            </a:r>
            <a:r>
              <a:rPr lang="en-US" sz="1400" dirty="0" smtClean="0"/>
              <a:t> as a hybrid event from 15 to 20 August 2022, in Bangkok, Thailand.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The 30th Meeting of APT Wireless Group (AWG-30</a:t>
            </a:r>
            <a:r>
              <a:rPr lang="en-US" sz="1400" dirty="0" smtClean="0"/>
              <a:t>) is </a:t>
            </a:r>
            <a:r>
              <a:rPr lang="en-US" sz="1400" dirty="0" smtClean="0">
                <a:hlinkClick r:id="rId4"/>
              </a:rPr>
              <a:t>scheduled</a:t>
            </a:r>
            <a:r>
              <a:rPr lang="en-US" sz="1400" dirty="0" smtClean="0"/>
              <a:t> as a hybrid event from 5 to 9 September 2022, in Bangkok, Thailand.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3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 </a:t>
            </a:r>
            <a:r>
              <a:rPr lang="en-US" sz="1800" spc="-5" smtClean="0">
                <a:solidFill>
                  <a:schemeClr val="tx1"/>
                </a:solidFill>
                <a:latin typeface="+mj-lt"/>
                <a:cs typeface="Arial"/>
              </a:rPr>
              <a:t>and 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July 2022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20 April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</a:t>
            </a: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cvent.me/Z1zqo0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Draft agenda posted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18-22/0062r0</a:t>
            </a:r>
            <a:endParaRPr lang="en-US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23 May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US$500.00 </a:t>
            </a:r>
            <a:r>
              <a:rPr lang="en-US" sz="12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Friday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US$700.00 </a:t>
            </a:r>
            <a:r>
              <a:rPr lang="en-US" sz="12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Friday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US$900.00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 May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20 May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6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July 2022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28 March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www.marriott.com/event-reservations/reservation-link.mi?id=1634749149346&amp;key=GRP&amp;app=resvlink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Hotel rates: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Bird Rate: $250.00 Canadian per night until 5:00 PM Eastern Time Friday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29 April 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Rate: $275.00 Canadian per night until 5:00 PM Eastern Time Friday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17 June 2022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covers all guest sleeping room costs, including internet access and service fees, but is exclusive of applicable sales/room tax, currently 3.5% (lodging tax), 5% (GST) and 9.975% (PST).</a:t>
            </a:r>
            <a:endParaRPr lang="en-GB" sz="1400" strike="sngStrike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65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2022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 / Self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(Sky UK Group)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Membership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44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3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  <a:hlinkClick r:id="rId3"/>
              </a:rPr>
              <a:t>802.18 Voters list</a:t>
            </a:r>
            <a:endParaRPr lang="en-US" altLang="en-US" sz="1800" b="1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hlinkClick r:id="rId3"/>
              </a:rPr>
              <a:t>https://cvent.me/PvDkQV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It is an credited 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A</a:t>
            </a:r>
            <a:r>
              <a:rPr lang="en-US" sz="1400" dirty="0" smtClean="0"/>
              <a:t>ttendance </a:t>
            </a:r>
            <a:r>
              <a:rPr lang="en-US" sz="1400" dirty="0"/>
              <a:t>at the session will count towards voting </a:t>
            </a:r>
            <a:r>
              <a:rPr lang="en-US" sz="1400" dirty="0" smtClean="0"/>
              <a:t>rights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Thursday, 30 June 2022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US$950.00 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15 August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US$1200.00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15 August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US$1450.00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2022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30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63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kern="1200" dirty="0" smtClean="0">
                <a:latin typeface="Times New Roman" pitchFamily="16" charset="0"/>
                <a:hlinkClick r:id="rId3"/>
              </a:rPr>
              <a:t>https</a:t>
            </a:r>
            <a:r>
              <a:rPr lang="en-US" sz="1600" kern="1200" dirty="0">
                <a:latin typeface="Times New Roman" pitchFamily="16" charset="0"/>
                <a:hlinkClick r:id="rId3"/>
              </a:rPr>
              <a:t>://www.hilton.com/en/attend-my-event/ieee802wireless2022earlybird</a:t>
            </a:r>
            <a:r>
              <a:rPr lang="en-US" sz="1600" kern="1200" dirty="0" smtClean="0">
                <a:latin typeface="Times New Roman" pitchFamily="16" charset="0"/>
                <a:hlinkClick r:id="rId3"/>
              </a:rPr>
              <a:t>/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strike="sngStrike" dirty="0" smtClean="0">
                <a:solidFill>
                  <a:schemeClr val="tx1"/>
                </a:solidFill>
              </a:rPr>
              <a:t>Early </a:t>
            </a:r>
            <a:r>
              <a:rPr lang="en-US" sz="1400" b="1" strike="sngStrike" dirty="0">
                <a:solidFill>
                  <a:schemeClr val="tx1"/>
                </a:solidFill>
              </a:rPr>
              <a:t>Bird: When the Early Bird Guest Room Block is sold out or 5:00 PM Hawaii Time </a:t>
            </a:r>
            <a:r>
              <a:rPr lang="en-US" sz="1400" b="1" strike="sngStrike" dirty="0" smtClean="0">
                <a:solidFill>
                  <a:schemeClr val="tx1"/>
                </a:solidFill>
              </a:rPr>
              <a:t>13 June 2022</a:t>
            </a:r>
            <a:r>
              <a:rPr lang="en-US" sz="1400" b="1" strike="sngStrike" dirty="0">
                <a:solidFill>
                  <a:schemeClr val="tx1"/>
                </a:solidFill>
              </a:rPr>
              <a:t> whichever comes </a:t>
            </a:r>
            <a:r>
              <a:rPr lang="en-US" sz="1400" b="1" strike="sngStrike" dirty="0" smtClean="0">
                <a:solidFill>
                  <a:schemeClr val="tx1"/>
                </a:solidFill>
              </a:rPr>
              <a:t>first.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Standard</a:t>
            </a:r>
            <a:r>
              <a:rPr lang="en-US" sz="1400" dirty="0"/>
              <a:t>: When the Standard Guest Room Block is sold out or 5:00 PM Hawaii Time </a:t>
            </a:r>
            <a:r>
              <a:rPr lang="en-US" sz="1400" dirty="0" smtClean="0"/>
              <a:t>15 August</a:t>
            </a:r>
            <a:r>
              <a:rPr lang="en-US" sz="1400" dirty="0"/>
              <a:t> 2022 whichever comes first.</a:t>
            </a:r>
            <a:endParaRPr lang="en-GB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080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Anything?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13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 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12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interim/plenary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2022 July Plenary from 10 July 2022 to 15 July 2022</a:t>
            </a:r>
          </a:p>
          <a:p>
            <a:pPr marL="1030288" marR="117475" lvl="2" indent="-230188" algn="just">
              <a:spcBef>
                <a:spcPts val="5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cs typeface="Arial"/>
              </a:rPr>
              <a:t>Two </a:t>
            </a:r>
            <a:r>
              <a:rPr lang="en-US" sz="1400" spc="-5" dirty="0">
                <a:cs typeface="Arial"/>
              </a:rPr>
              <a:t>meeting </a:t>
            </a:r>
            <a:r>
              <a:rPr lang="en-US" sz="1400" spc="-5" dirty="0" smtClean="0">
                <a:cs typeface="Arial"/>
              </a:rPr>
              <a:t>slots:  </a:t>
            </a:r>
            <a:r>
              <a:rPr lang="en-US" sz="1400" spc="-5" dirty="0">
                <a:cs typeface="Arial"/>
              </a:rPr>
              <a:t>Tuesday AM2 </a:t>
            </a:r>
            <a:r>
              <a:rPr lang="en-US" sz="1400" spc="-5" dirty="0" smtClean="0">
                <a:cs typeface="Arial"/>
              </a:rPr>
              <a:t>(1030 ET to 1230 ET) and </a:t>
            </a:r>
            <a:r>
              <a:rPr lang="en-US" sz="1400" spc="-5" dirty="0">
                <a:cs typeface="Arial"/>
              </a:rPr>
              <a:t>Thursday </a:t>
            </a:r>
            <a:r>
              <a:rPr lang="en-US" sz="1400" spc="-5" dirty="0" smtClean="0">
                <a:cs typeface="Arial"/>
              </a:rPr>
              <a:t>AM1 (0800 ET to 1000 ET)</a:t>
            </a:r>
            <a:endParaRPr lang="en-US" sz="14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weekly teleconference: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15:00 ET to 15:55 ET, Thursday,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7 July 2022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Next 802.18/802.19 IEEE 802 Wireless Standards Frequency Table ad-hoc teleconference: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15:00 ET to 15:55 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Tuesday, 26 July 2022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Call-in </a:t>
            </a:r>
            <a:r>
              <a:rPr 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info </a:t>
            </a:r>
            <a:r>
              <a:rPr 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for plenary and teleconference calls is </a:t>
            </a:r>
            <a:r>
              <a:rPr 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available at </a:t>
            </a:r>
            <a:r>
              <a:rPr lang="en-US" sz="1800" dirty="0">
                <a:solidFill>
                  <a:schemeClr val="tx1"/>
                </a:solidFill>
                <a:cs typeface="Arial" panose="020B0604020202020204" pitchFamily="34" charset="0"/>
                <a:hlinkClick r:id="rId3"/>
              </a:rPr>
              <a:t>18-16/0038r22</a:t>
            </a:r>
            <a:r>
              <a:rPr 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or </a:t>
            </a:r>
            <a:r>
              <a:rPr lang="en-US" sz="18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r>
              <a:rPr 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.</a:t>
            </a:r>
            <a:endParaRPr lang="en-US" sz="1400" b="1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No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r>
              <a:rPr lang="en-US" sz="1600" spc="-5" dirty="0">
                <a:cs typeface="Arial"/>
              </a:rPr>
              <a:t>15:43 ET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2022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</a:t>
            </a:r>
            <a:r>
              <a:rPr lang="en-US" sz="1600" i="1" spc="-5" dirty="0" smtClean="0">
                <a:latin typeface="+mj-lt"/>
                <a:cs typeface="Arial"/>
              </a:rPr>
              <a:t>external </a:t>
            </a:r>
            <a:r>
              <a:rPr lang="en-US" sz="1600" i="1" spc="-5" dirty="0">
                <a:latin typeface="+mj-lt"/>
                <a:cs typeface="Arial"/>
              </a:rPr>
              <a:t>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</a:t>
            </a:r>
            <a:r>
              <a:rPr lang="en-US" sz="1600" i="1" spc="-5" dirty="0" smtClean="0">
                <a:latin typeface="+mj-lt"/>
                <a:cs typeface="Arial"/>
              </a:rPr>
              <a:t>their </a:t>
            </a:r>
            <a:r>
              <a:rPr lang="en-US" sz="1600" i="1" spc="-5" dirty="0">
                <a:latin typeface="+mj-lt"/>
                <a:cs typeface="Arial"/>
              </a:rPr>
              <a:t>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7228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Follow-up on the IEEE SA policy statement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General </a:t>
            </a:r>
            <a:r>
              <a:rPr lang="en-US" sz="1800" spc="-5" dirty="0">
                <a:latin typeface="+mj-lt"/>
                <a:cs typeface="Arial"/>
              </a:rPr>
              <a:t>discussion </a:t>
            </a:r>
            <a:r>
              <a:rPr lang="en-US" sz="1800" spc="-5" dirty="0" smtClean="0">
                <a:latin typeface="+mj-lt"/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</a:t>
            </a:r>
            <a:r>
              <a:rPr lang="en-US" sz="1800" spc="-5" dirty="0">
                <a:cs typeface="Arial"/>
              </a:rPr>
              <a:t>:  Meeting and hotel reservation for the 2022 July Plenary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Reminder:  Meeting and hotel reservation for the 2022 September Interim 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67871</TotalTime>
  <Words>2229</Words>
  <Application>Microsoft Office PowerPoint</Application>
  <PresentationFormat>Widescreen</PresentationFormat>
  <Paragraphs>413</Paragraphs>
  <Slides>23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Follow-up on the IEEE SA Position Statement (1)</vt:lpstr>
      <vt:lpstr>Follow-up on the IEEE SA Position Statement (2)</vt:lpstr>
      <vt:lpstr>General discussion items (1)</vt:lpstr>
      <vt:lpstr>General discussion items (2)</vt:lpstr>
      <vt:lpstr>General discussion items (3)</vt:lpstr>
      <vt:lpstr>General discussion items (4)</vt:lpstr>
      <vt:lpstr>Meeting and hotel reservation for the July 2022 Plenary (1)</vt:lpstr>
      <vt:lpstr>Meeting and hotel reservation for the July 2022 Plenary (2)</vt:lpstr>
      <vt:lpstr>Meeting and hotel reservation for the 2022 September Interim (1)</vt:lpstr>
      <vt:lpstr>Meeting and hotel reservation for the 2022 September Interim (2)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22/0068r2</dc:title>
  <dc:creator/>
  <cp:keywords>30 June 2022</cp:keywords>
  <cp:lastModifiedBy>Edward Au</cp:lastModifiedBy>
  <cp:revision>4665</cp:revision>
  <cp:lastPrinted>1601-01-01T00:00:00Z</cp:lastPrinted>
  <dcterms:created xsi:type="dcterms:W3CDTF">2016-03-03T14:54:45Z</dcterms:created>
  <dcterms:modified xsi:type="dcterms:W3CDTF">2022-06-30T19:43:50Z</dcterms:modified>
  <cp:category>IEEE 802.18 RR-TAG agenda</cp:category>
</cp:coreProperties>
</file>