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2"/>
  </p:notesMasterIdLst>
  <p:handoutMasterIdLst>
    <p:handoutMasterId r:id="rId43"/>
  </p:handoutMasterIdLst>
  <p:sldIdLst>
    <p:sldId id="256" r:id="rId2"/>
    <p:sldId id="892" r:id="rId3"/>
    <p:sldId id="863" r:id="rId4"/>
    <p:sldId id="857" r:id="rId5"/>
    <p:sldId id="329" r:id="rId6"/>
    <p:sldId id="604" r:id="rId7"/>
    <p:sldId id="624" r:id="rId8"/>
    <p:sldId id="605" r:id="rId9"/>
    <p:sldId id="843" r:id="rId10"/>
    <p:sldId id="923" r:id="rId11"/>
    <p:sldId id="914" r:id="rId12"/>
    <p:sldId id="866" r:id="rId13"/>
    <p:sldId id="845" r:id="rId14"/>
    <p:sldId id="878" r:id="rId15"/>
    <p:sldId id="917" r:id="rId16"/>
    <p:sldId id="918" r:id="rId17"/>
    <p:sldId id="916" r:id="rId18"/>
    <p:sldId id="856" r:id="rId19"/>
    <p:sldId id="864" r:id="rId20"/>
    <p:sldId id="879" r:id="rId21"/>
    <p:sldId id="880" r:id="rId22"/>
    <p:sldId id="931" r:id="rId23"/>
    <p:sldId id="919" r:id="rId24"/>
    <p:sldId id="920" r:id="rId25"/>
    <p:sldId id="921" r:id="rId26"/>
    <p:sldId id="922" r:id="rId27"/>
    <p:sldId id="924" r:id="rId28"/>
    <p:sldId id="925" r:id="rId29"/>
    <p:sldId id="926" r:id="rId30"/>
    <p:sldId id="908" r:id="rId31"/>
    <p:sldId id="909" r:id="rId32"/>
    <p:sldId id="911" r:id="rId33"/>
    <p:sldId id="927" r:id="rId34"/>
    <p:sldId id="928" r:id="rId35"/>
    <p:sldId id="900" r:id="rId36"/>
    <p:sldId id="901" r:id="rId37"/>
    <p:sldId id="929" r:id="rId38"/>
    <p:sldId id="930" r:id="rId39"/>
    <p:sldId id="887" r:id="rId40"/>
    <p:sldId id="888" r:id="rId4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216" autoAdjust="0"/>
    <p:restoredTop sz="95405" autoAdjust="0"/>
  </p:normalViewPr>
  <p:slideViewPr>
    <p:cSldViewPr>
      <p:cViewPr varScale="1">
        <p:scale>
          <a:sx n="86" d="100"/>
          <a:sy n="86" d="100"/>
        </p:scale>
        <p:origin x="797"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5933"/>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7/14/2022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699934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5426848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0586120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4032812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164627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5953442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0958470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9506392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7323329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0354973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71218113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71841875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285804628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284835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5259333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31</a:t>
            </a:fld>
            <a:endParaRPr lang="en-US" dirty="0"/>
          </a:p>
        </p:txBody>
      </p:sp>
    </p:spTree>
    <p:extLst>
      <p:ext uri="{BB962C8B-B14F-4D97-AF65-F5344CB8AC3E}">
        <p14:creationId xmlns:p14="http://schemas.microsoft.com/office/powerpoint/2010/main" val="13763762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2916476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69400633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33</a:t>
            </a:fld>
            <a:endParaRPr lang="en-US" dirty="0"/>
          </a:p>
        </p:txBody>
      </p:sp>
    </p:spTree>
    <p:extLst>
      <p:ext uri="{BB962C8B-B14F-4D97-AF65-F5344CB8AC3E}">
        <p14:creationId xmlns:p14="http://schemas.microsoft.com/office/powerpoint/2010/main" val="330818570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34</a:t>
            </a:fld>
            <a:endParaRPr lang="en-US" dirty="0"/>
          </a:p>
        </p:txBody>
      </p:sp>
    </p:spTree>
    <p:extLst>
      <p:ext uri="{BB962C8B-B14F-4D97-AF65-F5344CB8AC3E}">
        <p14:creationId xmlns:p14="http://schemas.microsoft.com/office/powerpoint/2010/main" val="26573342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61654381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21396987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66088030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16876128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8011488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July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802.18-22/0062r5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2.png"/><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6/18-16-0038-22-0000-teleconference-call-in-info.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22/18-22-0055-01-0000-rr-tag-may-2022-wireless-interim-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ocuments?is_dcn=63&amp;is_year=2022"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ec.europa.eu/info/law/better-regulation/have-your-say/initiatives/13445-World-Radiocommunication-Conference-2023-EU-position_en"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73&amp;is_year=2022"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ocuments?is_dcn=73&amp;is_year=2022"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8/documents?is_dcn=72&amp;is_year=2022"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16/18-16-0038-22-0000-teleconference-call-in-info.pptx"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eb.cvent.com/event/5ab3e363-ef4b-45fe-b35d-cd88bf622491/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22/18-22-0035-25-0000-status-of-ongoing-consultations-and-tag-documents-for-approval.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hyperlink" Target="https://portal.etsi.org/Meetings.aspx#/meeting?MtgId=44274" TargetMode="External"/><Relationship Id="rId7"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hyperlink" Target="https://www.ofcom.org.uk/consultations-and-statements/category-2/spectrum-sharing-upper-6-ghz-band" TargetMode="External"/><Relationship Id="rId5" Type="http://schemas.openxmlformats.org/officeDocument/2006/relationships/hyperlink" Target="https://portal.etsi.org/Meetings.aspx#/meeting?MtgId=44276" TargetMode="External"/><Relationship Id="rId4" Type="http://schemas.openxmlformats.org/officeDocument/2006/relationships/hyperlink" Target="https://portal.etsi.org/Meetings.aspx#/meeting?MtgId=44275"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fcc.gov/news-events/events/2022/07/july-2022-open-commission-meeting" TargetMode="External"/><Relationship Id="rId7"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www.fcc.gov/ecfs/search/search-filings/results?proceedings_name=22-248" TargetMode="External"/><Relationship Id="rId5" Type="http://schemas.openxmlformats.org/officeDocument/2006/relationships/hyperlink" Target="https://mail.google.com/mail/u/0/%E2%80%8Bhttps:/docs.fcc.gov/public/attachments/DA-22-700A1.pdf" TargetMode="External"/><Relationship Id="rId4" Type="http://schemas.openxmlformats.org/officeDocument/2006/relationships/hyperlink" Target=".%20https:/www.fcc.gov/news-events/events/open-commission-meetings"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apt.int/2022-APG23-4" TargetMode="External"/><Relationship Id="rId7"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 Id="rId6" Type="http://schemas.openxmlformats.org/officeDocument/2006/relationships/hyperlink" Target="https://www.mcmc.gov.my/skmmgovmy/media/General/pdf2/7th-Public-Notice-English.pdf" TargetMode="External"/><Relationship Id="rId5" Type="http://schemas.openxmlformats.org/officeDocument/2006/relationships/hyperlink" Target="https://www.soumu.go.jp/menu_news/s-news/01tsushin09_02000129.html" TargetMode="External"/><Relationship Id="rId4" Type="http://schemas.openxmlformats.org/officeDocument/2006/relationships/hyperlink" Target="https://www.apt.int/sites/default/files/2022/04/CALENDAR_OF_APT_ACTIVITIES_FOR_THE_YEAR_2022-v1.6b.pdf"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ieee.org/content/dam/ieee-org/ieee/web/org/about/whatis/global_public_policy_opsman.pdf"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cn/21/ec-21-0207-23-0PNP-ieee-802-lmsc-working-group-policies-and-procedures.pdf"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cvent.me/PvDkQV"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hyperlink" Target="https://www.hilton.com/en/attend-my-event/ieee802wireless2022earlybird/"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2-0000-teleconference-call-in-info.pptx" TargetMode="External"/><Relationship Id="rId4" Type="http://schemas.openxmlformats.org/officeDocument/2006/relationships/hyperlink" Target="https://ieeesa.webex.com/ieeesa/j.php?MTID=m26c23a4b9ba5ccb1f68348f9562860c8" TargetMode="Externa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 Id="rId6" Type="http://schemas.openxmlformats.org/officeDocument/2006/relationships/hyperlink" Target="https://calendar.google.com/calendar/u/0/embed?src=c2gedttabtbj4bps23j4847004@group.calendar.google.com&amp;ctz=America/New_York" TargetMode="External"/><Relationship Id="rId5" Type="http://schemas.openxmlformats.org/officeDocument/2006/relationships/hyperlink" Target="https://mentor.ieee.org/802.18/dcn/16/18-16-0038-22-0000-teleconference-call-in-info.pptx" TargetMode="External"/><Relationship Id="rId4" Type="http://schemas.openxmlformats.org/officeDocument/2006/relationships/hyperlink" Target="https://ieeesa.webex.com/ieeesa/j.php?MTID=m0e5ca6cea1f0fdf0a4c719c129c4148b"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8/dcn/16/18-16-0038-22-0000-teleconference-call-in-info.pptx" TargetMode="External"/><Relationship Id="rId2" Type="http://schemas.openxmlformats.org/officeDocument/2006/relationships/notesSlide" Target="../notesSlides/notesSlide3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July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smtClean="0">
                <a:latin typeface="Times New Roman" charset="0"/>
              </a:rPr>
              <a:t>2022 July plenary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10–15 July 2022</a:t>
            </a:r>
            <a:endParaRPr lang="en-GB" sz="2000" b="0" dirty="0"/>
          </a:p>
        </p:txBody>
      </p:sp>
      <p:sp>
        <p:nvSpPr>
          <p:cNvPr id="3076" name="Rectangle 4"/>
          <p:cNvSpPr>
            <a:spLocks noChangeArrowheads="1"/>
          </p:cNvSpPr>
          <p:nvPr/>
        </p:nvSpPr>
        <p:spPr bwMode="auto">
          <a:xfrm>
            <a:off x="3124200" y="434101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9" name="Object 11"/>
          <p:cNvGraphicFramePr>
            <a:graphicFrameLocks noChangeAspect="1"/>
          </p:cNvGraphicFramePr>
          <p:nvPr>
            <p:extLst>
              <p:ext uri="{D42A27DB-BD31-4B8C-83A1-F6EECF244321}">
                <p14:modId xmlns:p14="http://schemas.microsoft.com/office/powerpoint/2010/main" val="354407336"/>
              </p:ext>
            </p:extLst>
          </p:nvPr>
        </p:nvGraphicFramePr>
        <p:xfrm>
          <a:off x="3105150" y="4724400"/>
          <a:ext cx="8772525" cy="2962275"/>
        </p:xfrm>
        <a:graphic>
          <a:graphicData uri="http://schemas.openxmlformats.org/presentationml/2006/ole">
            <mc:AlternateContent xmlns:mc="http://schemas.openxmlformats.org/markup-compatibility/2006">
              <mc:Choice xmlns:v="urn:schemas-microsoft-com:vml" Requires="v">
                <p:oleObj spid="_x0000_s2768" name="Document" r:id="rId4" imgW="8255656" imgH="2794721" progId="Word.Document.8">
                  <p:embed/>
                </p:oleObj>
              </mc:Choice>
              <mc:Fallback>
                <p:oleObj name="Document" r:id="rId4" imgW="8255656" imgH="2794721" progId="Word.Document.8">
                  <p:embed/>
                  <p:pic>
                    <p:nvPicPr>
                      <p:cNvPr id="0" name=""/>
                      <p:cNvPicPr>
                        <a:picLocks noChangeAspect="1" noChangeArrowheads="1"/>
                      </p:cNvPicPr>
                      <p:nvPr/>
                    </p:nvPicPr>
                    <p:blipFill>
                      <a:blip r:embed="rId5"/>
                      <a:srcRect/>
                      <a:stretch>
                        <a:fillRect/>
                      </a:stretch>
                    </p:blipFill>
                    <p:spPr bwMode="auto">
                      <a:xfrm>
                        <a:off x="3105150" y="4724400"/>
                        <a:ext cx="8772525" cy="2962275"/>
                      </a:xfrm>
                      <a:prstGeom prst="rect">
                        <a:avLst/>
                      </a:prstGeom>
                      <a:noFill/>
                      <a:ln>
                        <a:noFill/>
                      </a:ln>
                      <a:effectLst/>
                    </p:spPr>
                  </p:pic>
                </p:oleObj>
              </mc:Fallback>
            </mc:AlternateContent>
          </a:graphicData>
        </a:graphic>
      </p:graphicFrame>
      <p:pic>
        <p:nvPicPr>
          <p:cNvPr id="10" name="Picture 9"/>
          <p:cNvPicPr>
            <a:picLocks noChangeAspect="1"/>
          </p:cNvPicPr>
          <p:nvPr/>
        </p:nvPicPr>
        <p:blipFill>
          <a:blip r:embed="rId6"/>
          <a:stretch>
            <a:fillRect/>
          </a:stretch>
        </p:blipFill>
        <p:spPr>
          <a:xfrm>
            <a:off x="7162800" y="6452587"/>
            <a:ext cx="4334632" cy="329213"/>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Housekeeping reminder (2)</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Meeting logistics:  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room is Salon 2 at level L2, </a:t>
            </a:r>
            <a:r>
              <a:rPr lang="en-US" sz="1400" dirty="0"/>
              <a:t>Le Centre Sheraton Montreal </a:t>
            </a:r>
            <a:r>
              <a:rPr lang="en-US" sz="1400" dirty="0" smtClean="0"/>
              <a:t>Hotel</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b="1" spc="-5" dirty="0" smtClean="0">
                <a:solidFill>
                  <a:srgbClr val="FF0000"/>
                </a:solidFill>
                <a:latin typeface="+mj-lt"/>
                <a:cs typeface="Arial"/>
              </a:rPr>
              <a:t>Must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b="1"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b="1" spc="-5" dirty="0" smtClean="0">
                <a:solidFill>
                  <a:srgbClr val="FF0000"/>
                </a:solidFill>
                <a:latin typeface="+mj-lt"/>
                <a:cs typeface="Arial"/>
              </a:rPr>
              <a:t>with video disabled</a:t>
            </a:r>
            <a:r>
              <a:rPr lang="en-US" sz="1400" spc="-5" dirty="0" smtClean="0">
                <a:latin typeface="+mj-lt"/>
                <a:cs typeface="Arial"/>
              </a:rPr>
              <a:t>. </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r>
            <a:r>
              <a:rPr lang="en-US" sz="1400" dirty="0">
                <a:solidFill>
                  <a:schemeClr val="tx1"/>
                </a:solidFill>
                <a:cs typeface="Arial" panose="020B0604020202020204" pitchFamily="34" charset="0"/>
              </a:rPr>
              <a:t>at </a:t>
            </a:r>
            <a:r>
              <a:rPr lang="en-US" sz="1400" dirty="0">
                <a:solidFill>
                  <a:schemeClr val="tx1"/>
                </a:solidFill>
                <a:cs typeface="Arial" panose="020B0604020202020204" pitchFamily="34" charset="0"/>
                <a:hlinkClick r:id="rId3"/>
              </a:rPr>
              <a:t>18-16/0038r22</a:t>
            </a:r>
            <a:r>
              <a:rPr lang="en-US" sz="1400" dirty="0">
                <a:solidFill>
                  <a:schemeClr val="tx1"/>
                </a:solidFill>
                <a:cs typeface="Arial" panose="020B0604020202020204" pitchFamily="34" charset="0"/>
              </a:rPr>
              <a:t> or </a:t>
            </a:r>
            <a:r>
              <a:rPr lang="en-US" sz="1400" dirty="0">
                <a:solidFill>
                  <a:schemeClr val="tx1"/>
                </a:solidFill>
                <a:cs typeface="Arial" panose="020B0604020202020204" pitchFamily="34" charset="0"/>
                <a:hlinkClick r:id="rId4"/>
              </a:rPr>
              <a:t>Google 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cs typeface="Arial"/>
              </a:rPr>
              <a:t>when you want to be on the queue for comment, </a:t>
            </a:r>
            <a:r>
              <a:rPr lang="en-US" sz="1400" spc="-5" dirty="0">
                <a:cs typeface="Arial"/>
              </a:rPr>
              <a:t>please type “Q” or “q” in the </a:t>
            </a:r>
            <a:r>
              <a:rPr lang="en-US" sz="1400" spc="-5" dirty="0" err="1" smtClean="0">
                <a:cs typeface="Arial"/>
              </a:rPr>
              <a:t>Webex</a:t>
            </a:r>
            <a:r>
              <a:rPr lang="en-US" sz="1400" spc="-5" dirty="0" smtClean="0">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2022</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57955257"/>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11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12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13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14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a:t>
                      </a:r>
                      <a:r>
                        <a:rPr kumimoji="0" lang="en-US" altLang="en-US" sz="1800" b="1" i="0" u="none" strike="noStrike" cap="none" normalizeH="0" baseline="0" smtClean="0">
                          <a:ln>
                            <a:noFill/>
                          </a:ln>
                          <a:solidFill>
                            <a:srgbClr val="FFFFFF"/>
                          </a:solidFill>
                          <a:effectLst/>
                          <a:latin typeface="Times New Roman" panose="02020603050405020304" pitchFamily="18" charset="0"/>
                          <a:ea typeface="MS PGothic" panose="020B0600070205080204" pitchFamily="34" charset="-128"/>
                        </a:rPr>
                        <a:t>15 July</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t>Second meeting</a:t>
                      </a:r>
                    </a:p>
                    <a:p>
                      <a:pPr algn="ctr"/>
                      <a:r>
                        <a:rPr lang="en-US" sz="1400" dirty="0" smtClean="0"/>
                        <a:t>(Salon 2, Level L2)</a:t>
                      </a:r>
                      <a:endParaRPr lang="en-US" sz="14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First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(Salon 2, Level L2)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Tuesday AM2, 12 July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418013"/>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Char char="•"/>
              <a:tabLst>
                <a:tab pos="230188" algn="l"/>
              </a:tabLst>
            </a:pPr>
            <a:r>
              <a:rPr lang="en-US" sz="1800" spc="-5" dirty="0" smtClean="0">
                <a:latin typeface="+mj-lt"/>
                <a:cs typeface="Arial"/>
              </a:rPr>
              <a:t>Meeting at a glance</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meeting minutes of the 2022 May wireless interim</a:t>
            </a:r>
          </a:p>
          <a:p>
            <a:pPr marL="230188" marR="117475" indent="-230188" algn="just">
              <a:buChar char="•"/>
              <a:tabLst>
                <a:tab pos="230188" algn="l"/>
              </a:tabLst>
            </a:pPr>
            <a:r>
              <a:rPr lang="en-US" sz="1800" spc="-5" dirty="0" smtClean="0">
                <a:latin typeface="+mj-lt"/>
                <a:cs typeface="Arial"/>
              </a:rPr>
              <a:t>Progress since the 2022 May wireless interim</a:t>
            </a:r>
          </a:p>
          <a:p>
            <a:pPr marL="230188" marR="117475" indent="-230188" algn="just">
              <a:buFont typeface="Times New Roman" pitchFamily="16" charset="0"/>
              <a:buChar char="•"/>
              <a:tabLst>
                <a:tab pos="230188" algn="l"/>
              </a:tabLst>
            </a:pPr>
            <a:r>
              <a:rPr lang="en-US" sz="1800" i="1" spc="-5" dirty="0">
                <a:solidFill>
                  <a:srgbClr val="00B050"/>
                </a:solidFill>
                <a:cs typeface="Arial"/>
              </a:rPr>
              <a:t>Discussion &amp; Motion:  Response to </a:t>
            </a:r>
            <a:r>
              <a:rPr lang="en-US" sz="1800" i="1" spc="-5" dirty="0" smtClean="0">
                <a:solidFill>
                  <a:srgbClr val="00B050"/>
                </a:solidFill>
                <a:cs typeface="Arial"/>
              </a:rPr>
              <a:t>European Commission’s call for evidence: WRC-2023 – EU position</a:t>
            </a:r>
            <a:endParaRPr lang="en-US" sz="1800" spc="-5" dirty="0" smtClean="0">
              <a:latin typeface="+mj-lt"/>
              <a:cs typeface="Arial"/>
            </a:endParaRPr>
          </a:p>
          <a:p>
            <a:pPr marL="230188" marR="117475" indent="-230188" algn="just">
              <a:buChar char="•"/>
              <a:tabLst>
                <a:tab pos="230188" algn="l"/>
              </a:tabLst>
            </a:pPr>
            <a:r>
              <a:rPr lang="en-US" sz="1800" spc="-5" dirty="0" smtClean="0">
                <a:latin typeface="+mj-lt"/>
                <a:cs typeface="Arial"/>
              </a:rPr>
              <a:t>Introduction to ETSI TC ERM and the liaison related to UWB</a:t>
            </a: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Recess until Thursday AM1, 14 July 2022</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2022 May wireless interim session as </a:t>
            </a:r>
            <a:r>
              <a:rPr lang="en-US" sz="1800" spc="-5" dirty="0">
                <a:latin typeface="+mj-lt"/>
                <a:cs typeface="Arial"/>
              </a:rPr>
              <a:t>shown in the document </a:t>
            </a:r>
            <a:r>
              <a:rPr lang="en-US" sz="1800" spc="-5" dirty="0" smtClean="0">
                <a:latin typeface="+mj-lt"/>
                <a:cs typeface="Arial"/>
                <a:hlinkClick r:id="rId3"/>
              </a:rPr>
              <a:t>18-22/0055r1</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t>
            </a:r>
            <a:r>
              <a:rPr lang="en-US" sz="1600" spc="-5" dirty="0" err="1" smtClean="0">
                <a:latin typeface="+mj-lt"/>
                <a:cs typeface="Arial"/>
              </a:rPr>
              <a:t>Assaf</a:t>
            </a:r>
            <a:r>
              <a:rPr lang="en-US" sz="1600" spc="-5" dirty="0" smtClean="0">
                <a:latin typeface="+mj-lt"/>
                <a:cs typeface="Arial"/>
              </a:rPr>
              <a:t> Kasher</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Claudio da Silva</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Progress since the 2022 May wireless interim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Chair’s opening report:  </a:t>
            </a:r>
            <a:r>
              <a:rPr lang="en-US" sz="1800" spc="-5" dirty="0" smtClean="0">
                <a:solidFill>
                  <a:srgbClr val="FF0000"/>
                </a:solidFill>
                <a:latin typeface="+mj-lt"/>
                <a:cs typeface="Arial"/>
                <a:hlinkClick r:id="rId3"/>
              </a:rPr>
              <a:t>18-22/0063</a:t>
            </a:r>
            <a:endParaRPr lang="en-US" sz="18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974951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European Commission’s call for evidence (1</a:t>
            </a:r>
            <a:r>
              <a:rPr lang="en-US" sz="2800" dirty="0">
                <a:solidFill>
                  <a:srgbClr val="0070C0"/>
                </a:solidFill>
              </a:rPr>
              <a:t>)</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US" sz="1800" spc="-5" dirty="0">
                <a:latin typeface="+mj-lt"/>
                <a:cs typeface="Arial"/>
              </a:rPr>
              <a:t>Consultation:  </a:t>
            </a:r>
            <a:r>
              <a:rPr lang="en-US" sz="1800" spc="-5" dirty="0" smtClean="0">
                <a:latin typeface="+mj-lt"/>
                <a:cs typeface="Arial"/>
              </a:rPr>
              <a:t>Call for evidence:  World </a:t>
            </a:r>
            <a:r>
              <a:rPr lang="en-US" sz="1800" spc="-5" dirty="0" err="1" smtClean="0">
                <a:latin typeface="+mj-lt"/>
                <a:cs typeface="Arial"/>
              </a:rPr>
              <a:t>Radiocommunication</a:t>
            </a:r>
            <a:r>
              <a:rPr lang="en-US" sz="1800" spc="-5" dirty="0" smtClean="0">
                <a:latin typeface="+mj-lt"/>
                <a:cs typeface="Arial"/>
              </a:rPr>
              <a:t> Conference 2023 – EU position</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Publication date:  </a:t>
            </a:r>
            <a:r>
              <a:rPr lang="en-US" sz="1600" spc="-5" dirty="0" smtClean="0">
                <a:latin typeface="+mj-lt"/>
                <a:cs typeface="Arial"/>
              </a:rPr>
              <a:t>28 June 2022</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Closing date for response:  </a:t>
            </a:r>
            <a:r>
              <a:rPr lang="en-US" sz="1600" spc="-5" dirty="0" smtClean="0">
                <a:latin typeface="+mj-lt"/>
                <a:cs typeface="Arial"/>
              </a:rPr>
              <a:t>26 July 2022 </a:t>
            </a:r>
            <a:r>
              <a:rPr lang="en-US" sz="1600" spc="-5" dirty="0">
                <a:latin typeface="+mj-lt"/>
                <a:cs typeface="Arial"/>
              </a:rPr>
              <a:t>(</a:t>
            </a:r>
            <a:r>
              <a:rPr lang="en-US" sz="1600" spc="-5" dirty="0">
                <a:solidFill>
                  <a:srgbClr val="FF0000"/>
                </a:solidFill>
                <a:latin typeface="+mj-lt"/>
                <a:cs typeface="Arial"/>
              </a:rPr>
              <a:t>out of </a:t>
            </a:r>
            <a:r>
              <a:rPr lang="en-US" sz="1600" spc="-5" dirty="0" smtClean="0">
                <a:solidFill>
                  <a:srgbClr val="FF0000"/>
                </a:solidFill>
                <a:latin typeface="+mj-lt"/>
                <a:cs typeface="Arial"/>
              </a:rPr>
              <a:t>802.18 today to </a:t>
            </a:r>
            <a:r>
              <a:rPr lang="en-US" sz="1600" spc="-5" dirty="0">
                <a:solidFill>
                  <a:srgbClr val="FF0000"/>
                </a:solidFill>
                <a:latin typeface="+mj-lt"/>
                <a:cs typeface="Arial"/>
              </a:rPr>
              <a:t>allow for 10 day EC ballot</a:t>
            </a:r>
            <a:r>
              <a:rPr lang="en-US" sz="1600" spc="-5" dirty="0">
                <a:latin typeface="+mj-lt"/>
                <a:cs typeface="Arial"/>
              </a:rPr>
              <a:t>) </a:t>
            </a:r>
          </a:p>
          <a:p>
            <a:pPr marL="230188" marR="117475" indent="-230188" algn="just">
              <a:spcBef>
                <a:spcPts val="1800"/>
              </a:spcBef>
              <a:buChar char="•"/>
              <a:tabLst>
                <a:tab pos="230188" algn="l"/>
              </a:tabLst>
            </a:pPr>
            <a:r>
              <a:rPr lang="en-US" sz="1800" spc="-5" dirty="0">
                <a:latin typeface="+mj-lt"/>
                <a:cs typeface="Arial"/>
              </a:rPr>
              <a:t>For details, please visit</a:t>
            </a:r>
          </a:p>
          <a:p>
            <a:pPr marL="630238" marR="117475" lvl="1" indent="-230188" algn="just">
              <a:buChar char="•"/>
              <a:tabLst>
                <a:tab pos="230188" algn="l"/>
              </a:tabLst>
            </a:pPr>
            <a:r>
              <a:rPr lang="en-US" sz="1600" spc="-5" dirty="0" smtClean="0">
                <a:latin typeface="+mj-lt"/>
                <a:cs typeface="Arial"/>
                <a:hlinkClick r:id="rId3"/>
              </a:rPr>
              <a:t>https</a:t>
            </a:r>
            <a:r>
              <a:rPr lang="en-US" sz="1600" spc="-5" dirty="0">
                <a:latin typeface="+mj-lt"/>
                <a:cs typeface="Arial"/>
                <a:hlinkClick r:id="rId3"/>
              </a:rPr>
              <a:t>://</a:t>
            </a:r>
            <a:r>
              <a:rPr lang="en-US" sz="1600" spc="-5" dirty="0" smtClean="0">
                <a:latin typeface="+mj-lt"/>
                <a:cs typeface="Arial"/>
                <a:hlinkClick r:id="rId3"/>
              </a:rPr>
              <a:t>ec.europa.eu/info/law/better-regulation/have-your-say/initiatives/13445-World-Radiocommunication-Conference-2023-EU-position_en</a:t>
            </a:r>
            <a:r>
              <a:rPr lang="en-US" sz="1600" spc="-5" dirty="0" smtClean="0">
                <a:latin typeface="+mj-lt"/>
                <a:cs typeface="Arial"/>
              </a:rPr>
              <a:t> </a:t>
            </a:r>
            <a:endParaRPr lang="en-US" sz="1600" spc="-5" dirty="0">
              <a:latin typeface="+mj-lt"/>
              <a:cs typeface="Arial"/>
            </a:endParaRPr>
          </a:p>
          <a:p>
            <a:pPr marL="230188" marR="117475" indent="-230188" algn="just">
              <a:spcBef>
                <a:spcPts val="1800"/>
              </a:spcBef>
              <a:buChar char="•"/>
              <a:tabLst>
                <a:tab pos="230188" algn="l"/>
              </a:tabLst>
            </a:pPr>
            <a:r>
              <a:rPr lang="en-US" sz="1800" spc="-5" dirty="0">
                <a:latin typeface="+mj-lt"/>
                <a:cs typeface="Arial"/>
              </a:rPr>
              <a:t>Proposed IEEE 802 response</a:t>
            </a:r>
          </a:p>
          <a:p>
            <a:pPr marL="630238" marR="117475" lvl="1" indent="-230188" algn="just">
              <a:spcBef>
                <a:spcPts val="600"/>
              </a:spcBef>
              <a:buChar char="•"/>
              <a:tabLst>
                <a:tab pos="230188" algn="l"/>
              </a:tabLst>
            </a:pPr>
            <a:r>
              <a:rPr lang="en-US" sz="1600" spc="-5" dirty="0" smtClean="0">
                <a:solidFill>
                  <a:srgbClr val="3333CC"/>
                </a:solidFill>
                <a:latin typeface="+mj-lt"/>
                <a:cs typeface="Arial"/>
                <a:hlinkClick r:id="rId4"/>
              </a:rPr>
              <a:t>22/0073</a:t>
            </a:r>
            <a:endParaRPr lang="en-US" sz="1400" spc="-5" dirty="0">
              <a:latin typeface="+mj-lt"/>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34069632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European Commission’s call for evidence (2</a:t>
            </a:r>
            <a:r>
              <a:rPr lang="en-US" sz="2800" dirty="0">
                <a:solidFill>
                  <a:srgbClr val="0070C0"/>
                </a:solidFill>
              </a:rPr>
              <a:t>)</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document </a:t>
            </a:r>
            <a:r>
              <a:rPr lang="en-US" sz="1800" spc="-5" dirty="0" smtClean="0">
                <a:solidFill>
                  <a:srgbClr val="3333CC"/>
                </a:solidFill>
                <a:latin typeface="+mj-lt"/>
                <a:cs typeface="Arial"/>
                <a:hlinkClick r:id="rId3"/>
              </a:rPr>
              <a:t>22/0073r3</a:t>
            </a:r>
            <a:r>
              <a:rPr lang="en-US" sz="1800" spc="-5" dirty="0" smtClean="0">
                <a:latin typeface="+mj-lt"/>
                <a:cs typeface="Arial"/>
              </a:rPr>
              <a:t> </a:t>
            </a:r>
            <a:r>
              <a:rPr lang="en-US" sz="1800" spc="-5" dirty="0">
                <a:latin typeface="+mj-lt"/>
                <a:cs typeface="Arial"/>
              </a:rPr>
              <a:t>in response to </a:t>
            </a:r>
            <a:r>
              <a:rPr lang="en-US" sz="1800" spc="-5" dirty="0" smtClean="0">
                <a:latin typeface="+mj-lt"/>
                <a:cs typeface="Arial"/>
              </a:rPr>
              <a:t>European Commission’s call for evidence: World </a:t>
            </a:r>
            <a:r>
              <a:rPr lang="en-US" sz="1800" spc="-5" dirty="0" err="1" smtClean="0">
                <a:latin typeface="+mj-lt"/>
                <a:cs typeface="Arial"/>
              </a:rPr>
              <a:t>Radiocommunication</a:t>
            </a:r>
            <a:r>
              <a:rPr lang="en-US" sz="1800" spc="-5" dirty="0" smtClean="0">
                <a:latin typeface="+mj-lt"/>
                <a:cs typeface="Arial"/>
              </a:rPr>
              <a:t> Conference 2023 – EU position </a:t>
            </a:r>
            <a:r>
              <a:rPr lang="en-US" sz="1800" spc="-5" dirty="0">
                <a:latin typeface="+mj-lt"/>
                <a:cs typeface="Arial"/>
              </a:rPr>
              <a:t>for review and approval by the IEEE LMSC (802 EC) for submission to </a:t>
            </a:r>
            <a:r>
              <a:rPr lang="en-US" sz="1800" spc="-5" dirty="0" smtClean="0">
                <a:latin typeface="+mj-lt"/>
                <a:cs typeface="Arial"/>
              </a:rPr>
              <a:t>European Commission </a:t>
            </a:r>
            <a:r>
              <a:rPr lang="en-US" sz="1800" spc="-5" dirty="0">
                <a:latin typeface="+mj-lt"/>
                <a:cs typeface="Arial"/>
              </a:rPr>
              <a:t>by the response deadline.  The IEEE 802.18 Chair is authorized to make editorial changes as necessary</a:t>
            </a:r>
            <a:r>
              <a:rPr lang="en-US" sz="18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Claudio da Silva</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 </a:t>
            </a:r>
            <a:r>
              <a:rPr lang="en-US" sz="1600" spc="-5" dirty="0" smtClean="0">
                <a:latin typeface="+mj-lt"/>
                <a:cs typeface="Arial"/>
              </a:rPr>
              <a:t> 28</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  23</a:t>
            </a:r>
          </a:p>
          <a:p>
            <a:pPr marL="630238" marR="117475" lvl="1" indent="-230188" algn="just">
              <a:buFont typeface="Times New Roman" pitchFamily="16" charset="0"/>
              <a:buChar char="•"/>
              <a:tabLst>
                <a:tab pos="230188" algn="l"/>
              </a:tabLst>
            </a:pPr>
            <a:r>
              <a:rPr lang="en-US" sz="1600" spc="-5" dirty="0" smtClean="0">
                <a:latin typeface="+mj-lt"/>
                <a:cs typeface="Arial"/>
              </a:rPr>
              <a:t>Result:  Approved (Yes: </a:t>
            </a:r>
            <a:r>
              <a:rPr lang="en-US" sz="1600" spc="-5" dirty="0" smtClean="0">
                <a:cs typeface="Arial"/>
              </a:rPr>
              <a:t>15; No: 0; Abstain: 3; Do not vote: 5) </a:t>
            </a:r>
            <a:r>
              <a:rPr lang="en-US" sz="1600" spc="-5" smtClean="0">
                <a:cs typeface="Arial"/>
              </a:rPr>
              <a:t>(Note:  The </a:t>
            </a:r>
            <a:r>
              <a:rPr lang="en-US" sz="1600" spc="-5" dirty="0" smtClean="0">
                <a:cs typeface="Arial"/>
              </a:rPr>
              <a:t>Chair did not vote)</a:t>
            </a:r>
            <a:endParaRPr lang="en-US" sz="1600" spc="-5" dirty="0">
              <a:solidFill>
                <a:srgbClr val="FF0000"/>
              </a:solidFill>
              <a:cs typeface="Arial"/>
            </a:endParaRPr>
          </a:p>
          <a:p>
            <a:pPr marL="630238" marR="117475" lvl="1" indent="-230188" algn="just">
              <a:buChar char="•"/>
              <a:tabLst>
                <a:tab pos="230188" algn="l"/>
              </a:tabLst>
            </a:pP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39917113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An introduction to ETSI TC ERM and the liaison related to UWB</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Presented by Dries </a:t>
            </a:r>
            <a:r>
              <a:rPr lang="en-US" sz="1800" spc="-5" dirty="0" err="1" smtClean="0">
                <a:latin typeface="+mj-lt"/>
                <a:cs typeface="Arial"/>
              </a:rPr>
              <a:t>Neirynck</a:t>
            </a:r>
            <a:r>
              <a:rPr lang="en-US" sz="1800" spc="-5" dirty="0" smtClean="0">
                <a:latin typeface="+mj-lt"/>
                <a:cs typeface="Arial"/>
              </a:rPr>
              <a:t> (</a:t>
            </a:r>
            <a:r>
              <a:rPr lang="en-US" sz="1800" dirty="0" smtClean="0"/>
              <a:t>Rapporteur</a:t>
            </a:r>
            <a:r>
              <a:rPr lang="en-US" sz="1800" b="0" dirty="0" smtClean="0"/>
              <a:t>,</a:t>
            </a:r>
            <a:r>
              <a:rPr lang="en-US" sz="1800" b="0" dirty="0"/>
              <a:t> </a:t>
            </a:r>
            <a:r>
              <a:rPr lang="en-US" sz="1800" dirty="0" smtClean="0"/>
              <a:t>RTR/ERM-TGUWB-611)</a:t>
            </a: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hlinkClick r:id="rId3"/>
              </a:rPr>
              <a:t>22/0072r0</a:t>
            </a:r>
            <a:endParaRPr lang="en-US" sz="160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6328173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Recess until Thursday AM1, 14 July 2022</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28</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Voters:  23</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Next </a:t>
            </a:r>
            <a:r>
              <a:rPr lang="en-US" sz="1800" spc="-5" dirty="0" smtClean="0">
                <a:latin typeface="+mj-lt"/>
                <a:cs typeface="Arial"/>
              </a:rPr>
              <a:t>meeting slot:</a:t>
            </a:r>
            <a:endParaRPr lang="en-US" sz="18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Thursday AM1, 08:00 ET to 10:00 ET, 14 July 2022</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dirty="0">
                <a:latin typeface="+mj-lt"/>
                <a:cs typeface="Arial" panose="020B0604020202020204" pitchFamily="34" charset="0"/>
              </a:rPr>
              <a:t>Call in info is available at </a:t>
            </a:r>
            <a:r>
              <a:rPr lang="en-US" sz="1600" dirty="0" smtClean="0">
                <a:latin typeface="+mj-lt"/>
                <a:cs typeface="Arial" panose="020B0604020202020204" pitchFamily="34" charset="0"/>
                <a:hlinkClick r:id="rId3"/>
              </a:rPr>
              <a:t>22-16/0038r22</a:t>
            </a:r>
            <a:r>
              <a:rPr lang="en-US" sz="1600" dirty="0" smtClean="0">
                <a:latin typeface="+mj-lt"/>
                <a:cs typeface="Arial" panose="020B0604020202020204" pitchFamily="34" charset="0"/>
              </a:rPr>
              <a:t> </a:t>
            </a:r>
            <a:r>
              <a:rPr lang="en-US" sz="1600" dirty="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Calendar</a:t>
            </a:r>
            <a:endParaRPr lang="en-US" sz="1600" dirty="0">
              <a:latin typeface="+mj-lt"/>
              <a:cs typeface="Arial" panose="020B0604020202020204" pitchFamily="34" charset="0"/>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Recess:</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recess?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Recess at 12:06pm ET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July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a:t>
            </a:r>
            <a:r>
              <a:rPr lang="en-US" altLang="en-US" sz="1800" b="1" dirty="0">
                <a:solidFill>
                  <a:schemeClr val="tx1"/>
                </a:solidFill>
                <a:latin typeface="+mj-lt"/>
                <a:cs typeface="Arial" panose="020B0604020202020204" pitchFamily="34" charset="0"/>
              </a:rPr>
              <a:t>2022 </a:t>
            </a:r>
            <a:r>
              <a:rPr lang="en-US" altLang="en-US" sz="1800" b="1" dirty="0" smtClean="0">
                <a:solidFill>
                  <a:schemeClr val="tx1"/>
                </a:solidFill>
                <a:latin typeface="+mj-lt"/>
                <a:cs typeface="Arial" panose="020B0604020202020204" pitchFamily="34" charset="0"/>
              </a:rPr>
              <a:t>July </a:t>
            </a:r>
            <a:r>
              <a:rPr lang="en-US" altLang="en-US" sz="1800" b="1" dirty="0">
                <a:solidFill>
                  <a:schemeClr val="tx1"/>
                </a:solidFill>
                <a:latin typeface="+mj-lt"/>
                <a:cs typeface="Arial" panose="020B0604020202020204" pitchFamily="34" charset="0"/>
              </a:rPr>
              <a:t>IEEE 802 p</a:t>
            </a:r>
            <a:r>
              <a:rPr lang="en-US" altLang="en-US" sz="1800" b="1" dirty="0" smtClean="0">
                <a:solidFill>
                  <a:schemeClr val="tx1"/>
                </a:solidFill>
                <a:latin typeface="+mj-lt"/>
                <a:cs typeface="Arial" panose="020B0604020202020204" pitchFamily="34" charset="0"/>
              </a:rPr>
              <a:t>lenary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July 2022 to 15 July </a:t>
            </a:r>
            <a:r>
              <a:rPr lang="en-US" altLang="en-US" sz="1800" b="1" dirty="0">
                <a:solidFill>
                  <a:schemeClr val="tx1"/>
                </a:solidFill>
                <a:latin typeface="+mj-lt"/>
                <a:cs typeface="Arial" panose="020B0604020202020204" pitchFamily="34" charset="0"/>
              </a:rPr>
              <a:t>2022.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web.cvent.com/event/5ab3e363-ef4b-45fe-b35d-cd88bf622491/summary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Thursday AM1, 14 July 2022 Agenda</a:t>
            </a:r>
            <a:endParaRPr lang="en-US" sz="2800" dirty="0">
              <a:solidFill>
                <a:srgbClr val="0070C0"/>
              </a:solidFill>
            </a:endParaRP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p>
          <a:p>
            <a:pPr marL="230188" marR="117475" indent="-230188" algn="just">
              <a:buFont typeface="Times New Roman" pitchFamily="16" charset="0"/>
              <a:buChar char="•"/>
              <a:tabLst>
                <a:tab pos="230188" algn="l"/>
              </a:tabLst>
            </a:pPr>
            <a:r>
              <a:rPr lang="en-US" sz="1800" spc="-5" dirty="0">
                <a:cs typeface="Arial"/>
              </a:rPr>
              <a:t>Review and approve </a:t>
            </a:r>
            <a:r>
              <a:rPr lang="en-US" sz="1800" spc="-5" dirty="0" smtClean="0">
                <a:cs typeface="Arial"/>
              </a:rPr>
              <a:t>agenda</a:t>
            </a:r>
            <a:endParaRPr lang="en-US" sz="1800" spc="-5" dirty="0">
              <a:latin typeface="+mj-lt"/>
              <a:cs typeface="Arial"/>
            </a:endParaRPr>
          </a:p>
          <a:p>
            <a:pPr marL="230188" marR="117475" indent="-230188" algn="just">
              <a:buChar char="•"/>
              <a:tabLst>
                <a:tab pos="230188" algn="l"/>
              </a:tabLst>
            </a:pPr>
            <a:r>
              <a:rPr lang="en-US" sz="1800" spc="-5" dirty="0" smtClean="0">
                <a:latin typeface="+mj-lt"/>
                <a:cs typeface="Arial"/>
              </a:rPr>
              <a:t>Status </a:t>
            </a:r>
            <a:r>
              <a:rPr lang="en-US" sz="1800" spc="-5" dirty="0">
                <a:latin typeface="+mj-lt"/>
                <a:cs typeface="Arial"/>
              </a:rPr>
              <a:t>of ongoing consultations</a:t>
            </a:r>
          </a:p>
          <a:p>
            <a:pPr marL="230188" marR="117475" indent="-230188" algn="just">
              <a:buChar char="•"/>
              <a:tabLst>
                <a:tab pos="230188" algn="l"/>
              </a:tabLst>
            </a:pPr>
            <a:r>
              <a:rPr lang="en-US" sz="1800" spc="-5" dirty="0">
                <a:latin typeface="+mj-lt"/>
                <a:cs typeface="Arial"/>
              </a:rPr>
              <a:t>General discussion </a:t>
            </a:r>
            <a:r>
              <a:rPr lang="en-US" sz="1800" spc="-5" dirty="0" smtClean="0">
                <a:latin typeface="+mj-lt"/>
                <a:cs typeface="Arial"/>
              </a:rPr>
              <a:t>items</a:t>
            </a:r>
          </a:p>
          <a:p>
            <a:pPr marL="230188" marR="117475" indent="-230188" algn="just">
              <a:buChar char="•"/>
              <a:tabLst>
                <a:tab pos="230188" algn="l"/>
              </a:tabLst>
            </a:pPr>
            <a:r>
              <a:rPr lang="en-US" sz="1800" spc="-5" dirty="0" smtClean="0">
                <a:latin typeface="+mj-lt"/>
                <a:cs typeface="Arial"/>
              </a:rPr>
              <a:t>Follow-up on the IEEE SA policy statement</a:t>
            </a:r>
          </a:p>
          <a:p>
            <a:pPr marL="230188" marR="117475" indent="-230188" algn="just">
              <a:buFont typeface="Times New Roman" pitchFamily="16" charset="0"/>
              <a:buChar char="•"/>
              <a:tabLst>
                <a:tab pos="230188" algn="l"/>
              </a:tabLst>
            </a:pPr>
            <a:r>
              <a:rPr lang="en-US" sz="1800" i="1" spc="-5" dirty="0">
                <a:solidFill>
                  <a:srgbClr val="00B050"/>
                </a:solidFill>
                <a:cs typeface="Arial"/>
              </a:rPr>
              <a:t>Motion:  Formation of an ad-hoc to develop a revised IEEE SA policy </a:t>
            </a:r>
            <a:r>
              <a:rPr lang="en-US" sz="1800" i="1" spc="-5" dirty="0" smtClean="0">
                <a:solidFill>
                  <a:srgbClr val="00B050"/>
                </a:solidFill>
                <a:cs typeface="Arial"/>
              </a:rPr>
              <a:t>statement</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Reminder:  Meeting and hotel reservation for the 2022 September Interim</a:t>
            </a:r>
          </a:p>
          <a:p>
            <a:pPr marL="230188" marR="117475" indent="-230188" algn="just">
              <a:buFont typeface="Times New Roman" pitchFamily="16" charset="0"/>
              <a:buChar char="•"/>
              <a:tabLst>
                <a:tab pos="230188" algn="l"/>
              </a:tabLst>
            </a:pPr>
            <a:r>
              <a:rPr lang="en-US" sz="1800" spc="-5" dirty="0">
                <a:cs typeface="Arial"/>
              </a:rPr>
              <a:t>Straw poll:  Type of participation in the </a:t>
            </a:r>
            <a:r>
              <a:rPr lang="en-US" sz="1800" spc="-5" dirty="0" smtClean="0">
                <a:cs typeface="Arial"/>
              </a:rPr>
              <a:t>2022 September Interim </a:t>
            </a:r>
          </a:p>
          <a:p>
            <a:pPr marL="230188" marR="117475" indent="-230188" algn="just">
              <a:buFont typeface="Times New Roman" pitchFamily="16" charset="0"/>
              <a:buChar char="•"/>
              <a:tabLst>
                <a:tab pos="230188" algn="l"/>
              </a:tabLst>
            </a:pPr>
            <a:r>
              <a:rPr lang="en-US" sz="1800" spc="-5" dirty="0" smtClean="0">
                <a:latin typeface="+mj-lt"/>
                <a:cs typeface="Arial"/>
              </a:rPr>
              <a:t>Reminder:  </a:t>
            </a:r>
            <a:r>
              <a:rPr lang="en-US" sz="1800" spc="-5" dirty="0">
                <a:cs typeface="Arial"/>
              </a:rPr>
              <a:t>Future meetings and </a:t>
            </a:r>
            <a:r>
              <a:rPr lang="en-US" sz="1800" spc="-5" dirty="0" err="1" smtClean="0">
                <a:cs typeface="Arial"/>
              </a:rPr>
              <a:t>Webex</a:t>
            </a:r>
            <a:r>
              <a:rPr lang="en-US" sz="1800" spc="-5" dirty="0" smtClean="0">
                <a:cs typeface="Arial"/>
              </a:rPr>
              <a:t> </a:t>
            </a:r>
            <a:r>
              <a:rPr lang="en-US" sz="1800" spc="-5" dirty="0">
                <a:cs typeface="Arial"/>
              </a:rPr>
              <a:t>meeting </a:t>
            </a:r>
            <a:r>
              <a:rPr lang="en-US" sz="1800" spc="-5" dirty="0" smtClean="0">
                <a:cs typeface="Arial"/>
              </a:rPr>
              <a:t>invite</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Motions:  </a:t>
            </a:r>
            <a:r>
              <a:rPr lang="en-US" sz="1800" i="1" spc="-5" dirty="0">
                <a:solidFill>
                  <a:srgbClr val="00B050"/>
                </a:solidFill>
                <a:cs typeface="Arial"/>
              </a:rPr>
              <a:t>Weekly teleconference </a:t>
            </a:r>
            <a:r>
              <a:rPr lang="en-US" sz="1800" i="1" spc="-5" dirty="0" smtClean="0">
                <a:solidFill>
                  <a:srgbClr val="00B050"/>
                </a:solidFill>
                <a:cs typeface="Arial"/>
              </a:rPr>
              <a:t>calls and ad-hoc calls</a:t>
            </a:r>
            <a:endParaRPr lang="en-US" sz="1800" i="1" spc="-5" dirty="0" smtClean="0">
              <a:solidFill>
                <a:srgbClr val="00B050"/>
              </a:solidFill>
              <a:latin typeface="+mj-lt"/>
              <a:cs typeface="Arial"/>
            </a:endParaRPr>
          </a:p>
          <a:p>
            <a:pPr marL="230188" marR="117475" indent="-230188" algn="just">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8779078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Jim Lansford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0164359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18-22/0035r25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 in July</a:t>
            </a:r>
            <a:r>
              <a:rPr lang="en-US" sz="1800" spc="-5" dirty="0" smtClean="0">
                <a:cs typeface="Arial"/>
              </a:rPr>
              <a:t>:</a:t>
            </a:r>
            <a:endParaRPr lang="en-US" sz="1800" spc="-5" dirty="0">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deadline </a:t>
            </a:r>
            <a:r>
              <a:rPr lang="en-US" sz="1600" spc="-5" dirty="0">
                <a:solidFill>
                  <a:schemeClr val="tx1"/>
                </a:solidFill>
                <a:cs typeface="Arial"/>
              </a:rPr>
              <a:t>on </a:t>
            </a:r>
            <a:r>
              <a:rPr lang="en-US" sz="1600" spc="-5" dirty="0" smtClean="0">
                <a:solidFill>
                  <a:schemeClr val="tx1"/>
                </a:solidFill>
                <a:cs typeface="Arial"/>
              </a:rPr>
              <a:t>14 July </a:t>
            </a:r>
            <a:r>
              <a:rPr lang="en-US" sz="1600" spc="-5" dirty="0">
                <a:solidFill>
                  <a:schemeClr val="tx1"/>
                </a:solidFill>
                <a:cs typeface="Arial"/>
              </a:rPr>
              <a:t>2022:</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USA </a:t>
            </a:r>
            <a:r>
              <a:rPr lang="en-US" sz="1400" spc="-5" dirty="0" smtClean="0">
                <a:solidFill>
                  <a:schemeClr val="tx1"/>
                </a:solidFill>
                <a:cs typeface="Arial"/>
              </a:rPr>
              <a:t>FCC ET </a:t>
            </a:r>
            <a:r>
              <a:rPr lang="en-US" sz="1400" spc="-5" dirty="0">
                <a:solidFill>
                  <a:schemeClr val="tx1"/>
                </a:solidFill>
                <a:cs typeface="Arial"/>
              </a:rPr>
              <a:t>Docket No. 22-137: Promoting Efficient Use of Spectrum through Improved Receiver Interference Immunity </a:t>
            </a:r>
            <a:r>
              <a:rPr lang="en-US" sz="1400" spc="-5" dirty="0" smtClean="0">
                <a:solidFill>
                  <a:schemeClr val="tx1"/>
                </a:solidFill>
                <a:cs typeface="Arial"/>
              </a:rPr>
              <a:t>Performance (Reply comments)</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China MIIT consultation on the radio frequency allocation regulation</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Internal deadline on </a:t>
            </a:r>
            <a:r>
              <a:rPr lang="en-US" sz="1600" spc="-5" dirty="0" smtClean="0">
                <a:solidFill>
                  <a:schemeClr val="tx1"/>
                </a:solidFill>
                <a:cs typeface="Arial"/>
              </a:rPr>
              <a:t>28 July </a:t>
            </a:r>
            <a:r>
              <a:rPr lang="en-US" sz="1600" spc="-5" dirty="0">
                <a:solidFill>
                  <a:schemeClr val="tx1"/>
                </a:solidFill>
                <a:cs typeface="Arial"/>
              </a:rPr>
              <a:t>2022:</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European Commission </a:t>
            </a:r>
            <a:r>
              <a:rPr lang="en-US" sz="1400" spc="-5" dirty="0" smtClean="0">
                <a:solidFill>
                  <a:schemeClr val="tx1"/>
                </a:solidFill>
                <a:cs typeface="Arial"/>
              </a:rPr>
              <a:t>RSPG: </a:t>
            </a:r>
            <a:r>
              <a:rPr lang="en-US" sz="1400" spc="-5" dirty="0">
                <a:solidFill>
                  <a:schemeClr val="tx1"/>
                </a:solidFill>
                <a:cs typeface="Arial"/>
              </a:rPr>
              <a:t>Public Consultation on the Draft RSPG Opinion on ITU-R World </a:t>
            </a:r>
            <a:r>
              <a:rPr lang="en-US" sz="1400" spc="-5" dirty="0" err="1">
                <a:solidFill>
                  <a:schemeClr val="tx1"/>
                </a:solidFill>
                <a:cs typeface="Arial"/>
              </a:rPr>
              <a:t>Radiocommunication</a:t>
            </a:r>
            <a:r>
              <a:rPr lang="en-US" sz="1400" spc="-5" dirty="0">
                <a:solidFill>
                  <a:schemeClr val="tx1"/>
                </a:solidFill>
                <a:cs typeface="Arial"/>
              </a:rPr>
              <a:t> Conference 2023</a:t>
            </a: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29649464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5720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a:t>
            </a:r>
          </a:p>
          <a:p>
            <a:pPr marL="1030288" marR="117475" lvl="2" indent="-230188" algn="just">
              <a:buClrTx/>
              <a:buFont typeface="Times New Roman" pitchFamily="16" charset="0"/>
              <a:buChar char="•"/>
              <a:tabLst>
                <a:tab pos="230188" algn="l"/>
              </a:tabLst>
            </a:pPr>
            <a:r>
              <a:rPr lang="en-US" sz="1600" spc="-5" dirty="0" smtClean="0">
                <a:cs typeface="Arial"/>
              </a:rPr>
              <a:t>BRAN</a:t>
            </a:r>
          </a:p>
          <a:p>
            <a:pPr marL="1487488" marR="117475" lvl="3" indent="-230188">
              <a:buClrTx/>
              <a:buFont typeface="Times New Roman" pitchFamily="16" charset="0"/>
              <a:buChar char="•"/>
              <a:tabLst>
                <a:tab pos="230188" algn="l"/>
              </a:tabLst>
            </a:pPr>
            <a:r>
              <a:rPr lang="en-US" sz="1400" kern="1200" dirty="0" smtClean="0">
                <a:latin typeface="+mj-lt"/>
                <a:hlinkClick r:id="rId3"/>
              </a:rPr>
              <a:t>Ad </a:t>
            </a:r>
            <a:r>
              <a:rPr lang="en-US" sz="1400" kern="1200" dirty="0">
                <a:latin typeface="+mj-lt"/>
                <a:hlinkClick r:id="rId3"/>
              </a:rPr>
              <a:t>hoc meeting #114b, TR 103 </a:t>
            </a:r>
            <a:r>
              <a:rPr lang="en-US" sz="1400" kern="1200" dirty="0" smtClean="0">
                <a:latin typeface="+mj-lt"/>
                <a:hlinkClick r:id="rId3"/>
              </a:rPr>
              <a:t>721</a:t>
            </a:r>
            <a:r>
              <a:rPr lang="en-US" sz="1400" dirty="0">
                <a:latin typeface="+mj-lt"/>
              </a:rPr>
              <a:t/>
            </a:r>
            <a:br>
              <a:rPr lang="en-US" sz="1400" dirty="0">
                <a:latin typeface="+mj-lt"/>
              </a:rPr>
            </a:br>
            <a:r>
              <a:rPr lang="en-US" sz="1400" kern="1200" dirty="0">
                <a:latin typeface="+mj-lt"/>
              </a:rPr>
              <a:t>2022-07-19T09:00+02:00 until </a:t>
            </a:r>
            <a:r>
              <a:rPr lang="en-US" sz="1400" kern="1200" dirty="0" smtClean="0">
                <a:latin typeface="+mj-lt"/>
              </a:rPr>
              <a:t>2022-07-19T12:15+02:00</a:t>
            </a:r>
            <a:endParaRPr lang="en-US" sz="1400" dirty="0" smtClean="0">
              <a:latin typeface="+mj-lt"/>
            </a:endParaRPr>
          </a:p>
          <a:p>
            <a:pPr marL="1487488" marR="117475" lvl="3" indent="-230188">
              <a:buClrTx/>
              <a:buFont typeface="Times New Roman" pitchFamily="16" charset="0"/>
              <a:buChar char="•"/>
              <a:tabLst>
                <a:tab pos="230188" algn="l"/>
              </a:tabLst>
            </a:pPr>
            <a:r>
              <a:rPr lang="en-US" sz="1400" kern="1200" dirty="0" smtClean="0">
                <a:latin typeface="+mj-lt"/>
                <a:hlinkClick r:id="rId4"/>
              </a:rPr>
              <a:t>Ad </a:t>
            </a:r>
            <a:r>
              <a:rPr lang="en-US" sz="1400" kern="1200" dirty="0">
                <a:latin typeface="+mj-lt"/>
                <a:hlinkClick r:id="rId4"/>
              </a:rPr>
              <a:t>hoc meeting #114c, EN 301 </a:t>
            </a:r>
            <a:r>
              <a:rPr lang="en-US" sz="1400" kern="1200" dirty="0" smtClean="0">
                <a:latin typeface="+mj-lt"/>
                <a:hlinkClick r:id="rId4"/>
              </a:rPr>
              <a:t>893</a:t>
            </a:r>
            <a:r>
              <a:rPr lang="en-US" sz="1400" dirty="0">
                <a:latin typeface="+mj-lt"/>
              </a:rPr>
              <a:t/>
            </a:r>
            <a:br>
              <a:rPr lang="en-US" sz="1400" dirty="0">
                <a:latin typeface="+mj-lt"/>
              </a:rPr>
            </a:br>
            <a:r>
              <a:rPr lang="en-US" sz="1400" kern="1200" dirty="0">
                <a:latin typeface="+mj-lt"/>
              </a:rPr>
              <a:t>2022-08-30T08:00+02:00 until </a:t>
            </a:r>
            <a:r>
              <a:rPr lang="en-US" sz="1400" kern="1200" dirty="0" smtClean="0">
                <a:latin typeface="+mj-lt"/>
              </a:rPr>
              <a:t>2022-08-30T12:30+02:00</a:t>
            </a:r>
            <a:endParaRPr lang="en-US" sz="1400" dirty="0" smtClean="0">
              <a:latin typeface="+mj-lt"/>
            </a:endParaRPr>
          </a:p>
          <a:p>
            <a:pPr marL="1487488" marR="117475" lvl="3" indent="-230188">
              <a:buClrTx/>
              <a:buFont typeface="Times New Roman" pitchFamily="16" charset="0"/>
              <a:buChar char="•"/>
              <a:tabLst>
                <a:tab pos="230188" algn="l"/>
              </a:tabLst>
            </a:pPr>
            <a:r>
              <a:rPr lang="en-US" sz="1400" kern="1200" dirty="0" smtClean="0">
                <a:latin typeface="+mj-lt"/>
                <a:hlinkClick r:id="rId5"/>
              </a:rPr>
              <a:t>Ad </a:t>
            </a:r>
            <a:r>
              <a:rPr lang="en-US" sz="1400" kern="1200" dirty="0">
                <a:latin typeface="+mj-lt"/>
                <a:hlinkClick r:id="rId5"/>
              </a:rPr>
              <a:t>hoc meeting #114d, EN 301 </a:t>
            </a:r>
            <a:r>
              <a:rPr lang="en-US" sz="1400" kern="1200" dirty="0" smtClean="0">
                <a:latin typeface="+mj-lt"/>
                <a:hlinkClick r:id="rId5"/>
              </a:rPr>
              <a:t>893</a:t>
            </a:r>
            <a:r>
              <a:rPr lang="en-US" sz="1400" dirty="0">
                <a:latin typeface="+mj-lt"/>
              </a:rPr>
              <a:t/>
            </a:r>
            <a:br>
              <a:rPr lang="en-US" sz="1400" dirty="0">
                <a:latin typeface="+mj-lt"/>
              </a:rPr>
            </a:br>
            <a:r>
              <a:rPr lang="en-US" sz="1400" kern="1200" dirty="0">
                <a:latin typeface="+mj-lt"/>
              </a:rPr>
              <a:t>2022-09-01T16:00+02:00 until </a:t>
            </a:r>
            <a:r>
              <a:rPr lang="en-US" sz="1400" kern="1200" dirty="0" smtClean="0">
                <a:latin typeface="+mj-lt"/>
              </a:rPr>
              <a:t>2022-09-01T20:30+02:00</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r>
              <a:rPr lang="en-US" sz="1600" spc="-5" dirty="0" smtClean="0">
                <a:solidFill>
                  <a:schemeClr val="tx1"/>
                </a:solidFill>
                <a:latin typeface="+mj-lt"/>
                <a:cs typeface="Arial"/>
              </a:rPr>
              <a:t>A </a:t>
            </a:r>
            <a:r>
              <a:rPr lang="en-US" sz="1600" spc="-5" dirty="0" smtClean="0">
                <a:solidFill>
                  <a:schemeClr val="tx1"/>
                </a:solidFill>
                <a:latin typeface="+mj-lt"/>
                <a:cs typeface="Arial"/>
                <a:hlinkClick r:id="rId6"/>
              </a:rPr>
              <a:t>decision</a:t>
            </a:r>
            <a:r>
              <a:rPr lang="en-US" sz="1600" spc="-5" dirty="0" smtClean="0">
                <a:solidFill>
                  <a:schemeClr val="tx1"/>
                </a:solidFill>
                <a:latin typeface="+mj-lt"/>
                <a:cs typeface="Arial"/>
              </a:rPr>
              <a:t> on its proposal</a:t>
            </a:r>
            <a:r>
              <a:rPr lang="en-US" sz="1600" dirty="0"/>
              <a:t> to add the band, 6425 to 7125 MHz</a:t>
            </a:r>
            <a:r>
              <a:rPr lang="en-US" sz="1600" dirty="0" smtClean="0"/>
              <a:t>, to </a:t>
            </a:r>
            <a:r>
              <a:rPr lang="en-US" sz="1600" dirty="0"/>
              <a:t>the Shared Access licensing </a:t>
            </a:r>
            <a:r>
              <a:rPr lang="en-US" sz="1600" dirty="0" smtClean="0"/>
              <a:t>framework is published on 30 June 2022.</a:t>
            </a:r>
            <a:endParaRPr lang="en-US" sz="16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274739207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t>The July 2022 Open Commission Meeting is </a:t>
            </a:r>
            <a:r>
              <a:rPr lang="en-US" sz="1600" dirty="0" smtClean="0">
                <a:hlinkClick r:id="rId3"/>
              </a:rPr>
              <a:t>scheduled</a:t>
            </a:r>
            <a:r>
              <a:rPr lang="en-US" sz="1600" dirty="0" smtClean="0"/>
              <a:t> at 10:30am ET on 14 July 2022.</a:t>
            </a:r>
          </a:p>
          <a:p>
            <a:pPr marL="1030288" marR="117475" lvl="2" indent="-230188" algn="just">
              <a:buClrTx/>
              <a:buFont typeface="Times New Roman" pitchFamily="16" charset="0"/>
              <a:buChar char="•"/>
              <a:tabLst>
                <a:tab pos="230188" algn="l"/>
              </a:tabLst>
            </a:pPr>
            <a:r>
              <a:rPr lang="en-US" sz="1600" dirty="0" smtClean="0"/>
              <a:t>The schedule of the open meeting is available </a:t>
            </a:r>
            <a:r>
              <a:rPr lang="en-US" sz="1600" dirty="0" smtClean="0">
                <a:hlinkClick r:id="rId4"/>
              </a:rPr>
              <a:t>here</a:t>
            </a:r>
            <a:r>
              <a:rPr lang="en-US" sz="1600" dirty="0" smtClean="0"/>
              <a:t>.  Note that after the opening meeting on 5 August 2022, the September meeting is scheduled on 29 September 2022.</a:t>
            </a:r>
          </a:p>
          <a:p>
            <a:pPr marL="1030288" marR="117475" lvl="2" indent="-230188" algn="just">
              <a:buClrTx/>
              <a:buFont typeface="Times New Roman" pitchFamily="16" charset="0"/>
              <a:buChar char="•"/>
              <a:tabLst>
                <a:tab pos="230188" algn="l"/>
              </a:tabLst>
            </a:pPr>
            <a:r>
              <a:rPr lang="en-US" sz="1600" dirty="0"/>
              <a:t>On 5 July 2022, FCC OET opened an </a:t>
            </a:r>
            <a:r>
              <a:rPr lang="en-US" sz="1600" dirty="0">
                <a:hlinkClick r:id="rId5"/>
              </a:rPr>
              <a:t>ET Docket </a:t>
            </a:r>
            <a:r>
              <a:rPr lang="en-US" sz="1600" dirty="0" smtClean="0">
                <a:hlinkClick r:id="rId5"/>
              </a:rPr>
              <a:t>No. </a:t>
            </a:r>
            <a:r>
              <a:rPr lang="en-US" sz="1600" dirty="0">
                <a:hlinkClick r:id="rId5"/>
              </a:rPr>
              <a:t>22-248</a:t>
            </a:r>
            <a:r>
              <a:rPr lang="en-US" sz="1600" dirty="0"/>
              <a:t> that seeks comment on a request for waiver of the commission's rules for handheld UWB systems</a:t>
            </a:r>
            <a:r>
              <a:rPr lang="en-US" sz="1600" dirty="0" smtClean="0"/>
              <a:t>.  Please also refer to the </a:t>
            </a:r>
            <a:r>
              <a:rPr lang="en-US" sz="1600" dirty="0" smtClean="0">
                <a:hlinkClick r:id="rId6"/>
              </a:rPr>
              <a:t>proceeding</a:t>
            </a:r>
            <a:r>
              <a:rPr lang="en-US" sz="1600" dirty="0" smtClean="0"/>
              <a:t> in the FCC ECFS </a:t>
            </a:r>
            <a:r>
              <a:rPr lang="en-US" sz="1600" smtClean="0"/>
              <a:t>for details.</a:t>
            </a:r>
            <a:endParaRPr lang="en-US" sz="1600" dirty="0" smtClean="0"/>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264095854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Future meetings of interest:</a:t>
            </a:r>
          </a:p>
          <a:p>
            <a:pPr marL="1487488" marR="117475" lvl="3" indent="-230188" algn="just">
              <a:buClrTx/>
              <a:buFont typeface="Times New Roman" pitchFamily="16" charset="0"/>
              <a:buChar char="•"/>
              <a:tabLst>
                <a:tab pos="230188" algn="l"/>
              </a:tabLst>
            </a:pPr>
            <a:r>
              <a:rPr lang="en-US" sz="1400" dirty="0" smtClean="0"/>
              <a:t>The </a:t>
            </a:r>
            <a:r>
              <a:rPr lang="en-US" sz="1400" dirty="0"/>
              <a:t>4th Meeting of the APT Conference Preparatory Group for WRC-23 (APG23-4) </a:t>
            </a:r>
            <a:r>
              <a:rPr lang="en-US" sz="1400" dirty="0" smtClean="0"/>
              <a:t>is </a:t>
            </a:r>
            <a:r>
              <a:rPr lang="en-US" sz="1400" dirty="0" smtClean="0">
                <a:hlinkClick r:id="rId3"/>
              </a:rPr>
              <a:t>scheduled</a:t>
            </a:r>
            <a:r>
              <a:rPr lang="en-US" sz="1400" dirty="0" smtClean="0"/>
              <a:t> as a hybrid event from 15 to 20 August 2022, in Bangkok, Thailand.</a:t>
            </a:r>
          </a:p>
          <a:p>
            <a:pPr marL="1487488" marR="117475" lvl="3" indent="-230188" algn="just">
              <a:buClrTx/>
              <a:buFont typeface="Times New Roman" pitchFamily="16" charset="0"/>
              <a:buChar char="•"/>
              <a:tabLst>
                <a:tab pos="230188" algn="l"/>
              </a:tabLst>
            </a:pPr>
            <a:r>
              <a:rPr lang="en-US" sz="1400" dirty="0"/>
              <a:t>The 30th Meeting of APT Wireless Group (AWG-30</a:t>
            </a:r>
            <a:r>
              <a:rPr lang="en-US" sz="1400" dirty="0" smtClean="0"/>
              <a:t>) is </a:t>
            </a:r>
            <a:r>
              <a:rPr lang="en-US" sz="1400" dirty="0" smtClean="0">
                <a:hlinkClick r:id="rId4"/>
              </a:rPr>
              <a:t>scheduled</a:t>
            </a:r>
            <a:r>
              <a:rPr lang="en-US" sz="1400" dirty="0" smtClean="0"/>
              <a:t> as a hybrid event from 5 to 9 September 2022, in Bangkok, Thailand.</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Japan MIC and Singapore IMDA</a:t>
            </a:r>
          </a:p>
          <a:p>
            <a:pPr marL="1487488" marR="117475" lvl="3" indent="-230188" algn="just">
              <a:buClrTx/>
              <a:buFont typeface="Times New Roman" pitchFamily="16" charset="0"/>
              <a:buChar char="•"/>
              <a:tabLst>
                <a:tab pos="230188" algn="l"/>
              </a:tabLst>
            </a:pPr>
            <a:r>
              <a:rPr lang="en-US" sz="1400" dirty="0" smtClean="0"/>
              <a:t>On 13 July 2022, the </a:t>
            </a:r>
            <a:r>
              <a:rPr lang="en-US" sz="1400" dirty="0"/>
              <a:t>Ministry of Internal Affairs and Communications of Japan and The Ministry of Communications and Information of Republic of Singapore signed </a:t>
            </a:r>
            <a:r>
              <a:rPr lang="en-US" sz="1400" dirty="0" smtClean="0"/>
              <a:t>a </a:t>
            </a:r>
            <a:r>
              <a:rPr lang="en-US" sz="1400" dirty="0" smtClean="0">
                <a:hlinkClick r:id="rId5"/>
              </a:rPr>
              <a:t>MoU</a:t>
            </a:r>
            <a:r>
              <a:rPr lang="en-US" sz="1400" dirty="0" smtClean="0"/>
              <a:t> including </a:t>
            </a:r>
            <a:r>
              <a:rPr lang="en-US" sz="1400" dirty="0"/>
              <a:t>digital economy, AI and cybersecurity, </a:t>
            </a:r>
            <a:r>
              <a:rPr lang="en-US" sz="1400" dirty="0" smtClean="0"/>
              <a:t>and </a:t>
            </a:r>
            <a:r>
              <a:rPr lang="en-US" sz="1400" dirty="0"/>
              <a:t>collaboration through a multilateral framework</a:t>
            </a:r>
            <a:r>
              <a:rPr lang="en-US" sz="1400" dirty="0" smtClean="0"/>
              <a:t>.</a:t>
            </a:r>
          </a:p>
          <a:p>
            <a:pPr marL="1030288" marR="117475" lvl="2" indent="-230188" algn="just">
              <a:buClrTx/>
              <a:buFont typeface="Times New Roman" pitchFamily="16" charset="0"/>
              <a:buChar char="•"/>
              <a:tabLst>
                <a:tab pos="230188" algn="l"/>
              </a:tabLst>
            </a:pPr>
            <a:r>
              <a:rPr lang="en-US" sz="1600" dirty="0" smtClean="0">
                <a:solidFill>
                  <a:schemeClr val="tx1"/>
                </a:solidFill>
              </a:rPr>
              <a:t>Malaysia MCMC</a:t>
            </a:r>
          </a:p>
          <a:p>
            <a:pPr marL="1487488" marR="117475" lvl="3" indent="-230188" algn="just">
              <a:buClrTx/>
              <a:buFont typeface="Times New Roman" pitchFamily="16" charset="0"/>
              <a:buChar char="•"/>
              <a:tabLst>
                <a:tab pos="230188" algn="l"/>
              </a:tabLst>
            </a:pPr>
            <a:r>
              <a:rPr lang="en-US" sz="1400" dirty="0" smtClean="0"/>
              <a:t>Effective from 1 </a:t>
            </a:r>
            <a:r>
              <a:rPr lang="en-US" sz="1400" dirty="0"/>
              <a:t>January </a:t>
            </a:r>
            <a:r>
              <a:rPr lang="en-US" sz="1400" dirty="0" smtClean="0"/>
              <a:t>2023, the </a:t>
            </a:r>
            <a:r>
              <a:rPr lang="en-US" sz="1400" dirty="0"/>
              <a:t>Class Assignment </a:t>
            </a:r>
            <a:r>
              <a:rPr lang="en-US" sz="1400" dirty="0" smtClean="0"/>
              <a:t>for </a:t>
            </a:r>
            <a:r>
              <a:rPr lang="en-US" sz="1400" dirty="0"/>
              <a:t>personal radio service </a:t>
            </a:r>
            <a:r>
              <a:rPr lang="en-US" sz="1400" dirty="0" smtClean="0"/>
              <a:t>devices operating between </a:t>
            </a:r>
            <a:r>
              <a:rPr lang="en-US" sz="1400" dirty="0"/>
              <a:t>477.0125 MHz </a:t>
            </a:r>
            <a:r>
              <a:rPr lang="en-US" sz="1400" dirty="0" smtClean="0"/>
              <a:t>and </a:t>
            </a:r>
            <a:r>
              <a:rPr lang="en-US" sz="1400" dirty="0"/>
              <a:t>477.4875 MHz and </a:t>
            </a:r>
            <a:r>
              <a:rPr lang="en-US" sz="1400" dirty="0" smtClean="0"/>
              <a:t>between 477.5250 </a:t>
            </a:r>
            <a:r>
              <a:rPr lang="en-US" sz="1400" dirty="0"/>
              <a:t>MHz </a:t>
            </a:r>
            <a:r>
              <a:rPr lang="en-US" sz="1400" dirty="0" smtClean="0"/>
              <a:t>and </a:t>
            </a:r>
            <a:r>
              <a:rPr lang="en-US" sz="1400" dirty="0"/>
              <a:t>477.9875 MHz </a:t>
            </a:r>
            <a:r>
              <a:rPr lang="en-US" sz="1400" dirty="0" smtClean="0"/>
              <a:t>will </a:t>
            </a:r>
            <a:r>
              <a:rPr lang="en-US" sz="1400" dirty="0"/>
              <a:t>be </a:t>
            </a:r>
            <a:r>
              <a:rPr lang="en-US" sz="1400" dirty="0" smtClean="0">
                <a:hlinkClick r:id="rId6"/>
              </a:rPr>
              <a:t>cancelled</a:t>
            </a:r>
            <a:r>
              <a:rPr lang="en-US" sz="1400" dirty="0" smtClean="0"/>
              <a:t>.  Usage </a:t>
            </a:r>
            <a:r>
              <a:rPr lang="en-US" sz="1400" dirty="0"/>
              <a:t>of these personal radio service </a:t>
            </a:r>
            <a:r>
              <a:rPr lang="en-US" sz="1400" dirty="0" smtClean="0"/>
              <a:t>devices are </a:t>
            </a:r>
            <a:r>
              <a:rPr lang="en-US" sz="1400" dirty="0"/>
              <a:t>no longer </a:t>
            </a:r>
            <a:r>
              <a:rPr lang="en-US" sz="1400" dirty="0" smtClean="0"/>
              <a:t>permitted </a:t>
            </a:r>
            <a:r>
              <a:rPr lang="en-US" sz="1400" dirty="0"/>
              <a:t>from the </a:t>
            </a:r>
            <a:r>
              <a:rPr lang="en-US" sz="1400" dirty="0" smtClean="0"/>
              <a:t>same </a:t>
            </a:r>
            <a:r>
              <a:rPr lang="en-US" sz="1400" dirty="0"/>
              <a:t>date onwards.</a:t>
            </a:r>
            <a:endParaRPr lang="en-US" sz="1400" dirty="0" smtClean="0">
              <a:solidFill>
                <a:schemeClr val="tx1"/>
              </a:solidFil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41508814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128232725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Position Statement (1)</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Background</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600" dirty="0">
                <a:latin typeface="+mj-lt"/>
              </a:rPr>
              <a:t>I</a:t>
            </a:r>
            <a:r>
              <a:rPr lang="en-US" sz="1600" dirty="0" smtClean="0">
                <a:latin typeface="+mj-lt"/>
              </a:rPr>
              <a:t>n </a:t>
            </a:r>
            <a:r>
              <a:rPr lang="en-US" sz="1600" dirty="0">
                <a:latin typeface="+mj-lt"/>
              </a:rPr>
              <a:t>2018 </a:t>
            </a:r>
            <a:r>
              <a:rPr lang="en-US" sz="1600" dirty="0" smtClean="0">
                <a:latin typeface="+mj-lt"/>
              </a:rPr>
              <a:t>IEEE SA </a:t>
            </a:r>
            <a:r>
              <a:rPr lang="en-US" sz="1600" dirty="0">
                <a:latin typeface="+mj-lt"/>
              </a:rPr>
              <a:t>developed (and was approved by the </a:t>
            </a:r>
            <a:r>
              <a:rPr lang="en-US" sz="1600" dirty="0" smtClean="0">
                <a:latin typeface="+mj-lt"/>
              </a:rPr>
              <a:t>Board of Governor (</a:t>
            </a:r>
            <a:r>
              <a:rPr lang="en-US" sz="1600" dirty="0" err="1" smtClean="0">
                <a:latin typeface="+mj-lt"/>
              </a:rPr>
              <a:t>BoG</a:t>
            </a:r>
            <a:r>
              <a:rPr lang="en-US" sz="1600" dirty="0" smtClean="0">
                <a:latin typeface="+mj-lt"/>
              </a:rPr>
              <a:t>)) </a:t>
            </a:r>
            <a:r>
              <a:rPr lang="en-US" sz="1600" dirty="0">
                <a:latin typeface="+mj-lt"/>
              </a:rPr>
              <a:t>an IEEE SA (OU) Policy Position statement on </a:t>
            </a:r>
            <a:r>
              <a:rPr lang="en-US" sz="1600" dirty="0">
                <a:latin typeface="+mj-lt"/>
                <a:hlinkClick r:id="rId3"/>
              </a:rPr>
              <a:t>Intelligent Spectrum Allocation and </a:t>
            </a:r>
            <a:r>
              <a:rPr lang="en-US" sz="1600" dirty="0" smtClean="0">
                <a:latin typeface="+mj-lt"/>
                <a:hlinkClick r:id="rId3"/>
              </a:rPr>
              <a:t>Management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smtClean="0">
                <a:latin typeface="+mj-lt"/>
                <a:hlinkClick r:id="rId4"/>
              </a:rPr>
              <a:t>IEEE </a:t>
            </a:r>
            <a:r>
              <a:rPr lang="en-US" sz="1600" dirty="0">
                <a:latin typeface="+mj-lt"/>
                <a:hlinkClick r:id="rId4"/>
              </a:rPr>
              <a:t>Global Public Policy Committee (GPPC) procedures/process</a:t>
            </a:r>
            <a:r>
              <a:rPr lang="en-US" sz="1600" dirty="0">
                <a:latin typeface="+mj-lt"/>
              </a:rPr>
              <a:t>, after three years public policy statements need to be reviewed for renewal, update or archival. </a:t>
            </a:r>
            <a:r>
              <a:rPr lang="en-US" sz="1600" dirty="0" smtClean="0">
                <a:latin typeface="+mj-lt"/>
              </a:rPr>
              <a:t>IEEE SA is </a:t>
            </a:r>
            <a:r>
              <a:rPr lang="en-US" sz="1600" dirty="0">
                <a:latin typeface="+mj-lt"/>
              </a:rPr>
              <a:t>at this point with the Intelligent Spectrum Allocation and Management statement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spc="-5" dirty="0" smtClean="0">
                <a:solidFill>
                  <a:schemeClr val="tx1"/>
                </a:solidFill>
                <a:latin typeface="+mj-lt"/>
                <a:cs typeface="Arial"/>
              </a:rPr>
              <a:t>IEEE SA is reaching </a:t>
            </a:r>
            <a:r>
              <a:rPr lang="en-US" sz="1600" spc="-5" dirty="0">
                <a:solidFill>
                  <a:schemeClr val="tx1"/>
                </a:solidFill>
                <a:latin typeface="+mj-lt"/>
                <a:cs typeface="Arial"/>
              </a:rPr>
              <a:t>out to </a:t>
            </a:r>
            <a:r>
              <a:rPr lang="en-US" sz="1600" spc="-5" dirty="0" smtClean="0">
                <a:solidFill>
                  <a:schemeClr val="tx1"/>
                </a:solidFill>
                <a:latin typeface="+mj-lt"/>
                <a:cs typeface="Arial"/>
              </a:rPr>
              <a:t>IEEE 802 and see </a:t>
            </a:r>
            <a:r>
              <a:rPr lang="en-US" sz="1600" spc="-5" dirty="0">
                <a:solidFill>
                  <a:schemeClr val="tx1"/>
                </a:solidFill>
                <a:latin typeface="+mj-lt"/>
                <a:cs typeface="Arial"/>
              </a:rPr>
              <a:t>if </a:t>
            </a:r>
            <a:r>
              <a:rPr lang="en-US" sz="1600" spc="-5" dirty="0" smtClean="0">
                <a:solidFill>
                  <a:schemeClr val="tx1"/>
                </a:solidFill>
                <a:latin typeface="+mj-lt"/>
                <a:cs typeface="Arial"/>
              </a:rPr>
              <a:t>we </a:t>
            </a:r>
            <a:r>
              <a:rPr lang="en-US" sz="1600" spc="-5" dirty="0">
                <a:solidFill>
                  <a:schemeClr val="tx1"/>
                </a:solidFill>
                <a:latin typeface="+mj-lt"/>
                <a:cs typeface="Arial"/>
              </a:rPr>
              <a:t>think that statement should be renewed and/or updated (there are some dated items in the statement) or archived</a:t>
            </a:r>
            <a:r>
              <a:rPr lang="en-US" sz="1600" spc="-5" dirty="0" smtClean="0">
                <a:solidFill>
                  <a:schemeClr val="tx1"/>
                </a:solidFill>
                <a:latin typeface="+mj-lt"/>
                <a:cs typeface="Arial"/>
              </a:rPr>
              <a:t>.</a:t>
            </a:r>
          </a:p>
          <a:p>
            <a:pPr marL="630238" marR="117475" lvl="1" indent="-230188" algn="just">
              <a:buClrTx/>
              <a:buFont typeface="Times New Roman" pitchFamily="16" charset="0"/>
              <a:buChar char="•"/>
              <a:tabLst>
                <a:tab pos="230188" algn="l"/>
              </a:tabLst>
            </a:pPr>
            <a:r>
              <a:rPr lang="en-US" altLang="en-US" sz="1600" dirty="0"/>
              <a:t>Based on the discussion in IEEE 802.18 and then IEEE 802 (in its 7 June 2022 teleconference), IEEE 802 has replied to IEEE SA to revise the position </a:t>
            </a:r>
            <a:r>
              <a:rPr lang="en-US" altLang="en-US" sz="1600" dirty="0" smtClean="0"/>
              <a:t>statement </a:t>
            </a:r>
            <a:r>
              <a:rPr lang="en-US" sz="1600" dirty="0"/>
              <a:t>on </a:t>
            </a:r>
            <a:r>
              <a:rPr lang="en-US" sz="1600" dirty="0">
                <a:hlinkClick r:id="rId3"/>
              </a:rPr>
              <a:t>Intelligent Spectrum Allocation and Management</a:t>
            </a:r>
            <a:r>
              <a:rPr lang="en-US" altLang="en-US" sz="1600" dirty="0" smtClean="0"/>
              <a:t>.</a:t>
            </a:r>
            <a:endParaRPr lang="en-US" alt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8126680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Position Statement (2)</a:t>
            </a:r>
            <a:endParaRPr lang="en-US" sz="2800" dirty="0">
              <a:solidFill>
                <a:srgbClr val="0070C0"/>
              </a:solidFill>
            </a:endParaRPr>
          </a:p>
        </p:txBody>
      </p:sp>
      <p:sp>
        <p:nvSpPr>
          <p:cNvPr id="10" name="Content Placeholder 2"/>
          <p:cNvSpPr>
            <a:spLocks noGrp="1"/>
          </p:cNvSpPr>
          <p:nvPr>
            <p:ph idx="1"/>
          </p:nvPr>
        </p:nvSpPr>
        <p:spPr>
          <a:xfrm>
            <a:off x="914400" y="1524000"/>
            <a:ext cx="10475384" cy="8382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Held a call with the Public Affairs Team on 27 June 2022</a:t>
            </a:r>
          </a:p>
          <a:p>
            <a:pPr marL="230188" marR="117475" indent="-230188" algn="just">
              <a:buFont typeface="Times New Roman" pitchFamily="16" charset="0"/>
              <a:buChar char="•"/>
              <a:tabLst>
                <a:tab pos="230188" algn="l"/>
              </a:tabLst>
            </a:pPr>
            <a:r>
              <a:rPr lang="en-US" sz="1800" spc="-5" dirty="0" smtClean="0">
                <a:latin typeface="+mj-lt"/>
                <a:cs typeface="Arial"/>
              </a:rPr>
              <a:t>Report to the IEEE 802 EC on 11 July 2022 and ask for EC’s decision on the option.</a:t>
            </a:r>
            <a:endParaRPr lang="en-US" sz="18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7" name="Google Shape;91;g134d7ee4781_0_1"/>
          <p:cNvGraphicFramePr/>
          <p:nvPr>
            <p:extLst>
              <p:ext uri="{D42A27DB-BD31-4B8C-83A1-F6EECF244321}">
                <p14:modId xmlns:p14="http://schemas.microsoft.com/office/powerpoint/2010/main" val="2867122949"/>
              </p:ext>
            </p:extLst>
          </p:nvPr>
        </p:nvGraphicFramePr>
        <p:xfrm>
          <a:off x="1219200" y="2583938"/>
          <a:ext cx="8760800" cy="3426524"/>
        </p:xfrm>
        <a:graphic>
          <a:graphicData uri="http://schemas.openxmlformats.org/drawingml/2006/table">
            <a:tbl>
              <a:tblPr>
                <a:noFill/>
              </a:tblPr>
              <a:tblGrid>
                <a:gridCol w="4430749"/>
                <a:gridCol w="1409784"/>
                <a:gridCol w="2920267"/>
              </a:tblGrid>
              <a:tr h="258325">
                <a:tc>
                  <a:txBody>
                    <a:bodyPr/>
                    <a:lstStyle/>
                    <a:p>
                      <a:pPr marL="0" marR="0" lvl="0" indent="0" algn="ctr" rtl="0">
                        <a:spcBef>
                          <a:spcPts val="0"/>
                        </a:spcBef>
                        <a:spcAft>
                          <a:spcPts val="0"/>
                        </a:spcAft>
                        <a:buNone/>
                      </a:pPr>
                      <a:r>
                        <a:rPr lang="en-US" sz="1400" b="1" u="none" strike="noStrike" cap="none" dirty="0"/>
                        <a:t>Step</a:t>
                      </a:r>
                      <a:endParaRPr sz="1400" b="1" i="0" u="none" strike="noStrike" cap="none" dirty="0">
                        <a:solidFill>
                          <a:srgbClr val="000000"/>
                        </a:solidFill>
                      </a:endParaRPr>
                    </a:p>
                  </a:txBody>
                  <a:tcPr marL="9175" marR="9175" marT="9175" marB="0" anchor="ct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en-US" sz="1400" b="1" u="none" strike="noStrike" cap="none" dirty="0" smtClean="0"/>
                        <a:t>Date(s)</a:t>
                      </a:r>
                      <a:endParaRPr lang="en-US" sz="1400" b="1" i="0" u="none" strike="noStrike" cap="none" dirty="0" smtClean="0">
                        <a:solidFill>
                          <a:srgbClr val="000000"/>
                        </a:solidFill>
                      </a:endParaRPr>
                    </a:p>
                  </a:txBody>
                  <a:tcPr marL="9175" marR="9175" marT="9175" marB="0" anchor="ctr"/>
                </a:tc>
                <a:tc>
                  <a:txBody>
                    <a:bodyPr/>
                    <a:lstStyle/>
                    <a:p>
                      <a:pPr marL="0" marR="0" lvl="0" indent="0" algn="ctr" rtl="0">
                        <a:spcBef>
                          <a:spcPts val="0"/>
                        </a:spcBef>
                        <a:spcAft>
                          <a:spcPts val="0"/>
                        </a:spcAft>
                        <a:buNone/>
                      </a:pPr>
                      <a:r>
                        <a:rPr lang="en-US" sz="1400" b="1" u="none" strike="noStrike" cap="none"/>
                        <a:t>Responsible Party</a:t>
                      </a:r>
                      <a:endParaRPr sz="1400" b="1" i="0" u="none" strike="noStrike" cap="none">
                        <a:solidFill>
                          <a:srgbClr val="000000"/>
                        </a:solidFill>
                      </a:endParaRPr>
                    </a:p>
                  </a:txBody>
                  <a:tcPr marL="9175" marR="9175" marT="9175" marB="0" anchor="ctr"/>
                </a:tc>
              </a:tr>
              <a:tr h="374949">
                <a:tc>
                  <a:txBody>
                    <a:bodyPr/>
                    <a:lstStyle/>
                    <a:p>
                      <a:pPr marL="0" marR="0" lvl="0" indent="0" algn="l" rtl="0">
                        <a:spcBef>
                          <a:spcPts val="0"/>
                        </a:spcBef>
                        <a:spcAft>
                          <a:spcPts val="0"/>
                        </a:spcAft>
                        <a:buNone/>
                      </a:pPr>
                      <a:r>
                        <a:rPr lang="en-US" sz="1400" u="none" strike="noStrike" cap="none" dirty="0"/>
                        <a:t>802 input (approved via the 802 EC process)</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9/23</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802</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a:t>Reach out to other stakeholders for input</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dirty="0" smtClean="0">
                          <a:solidFill>
                            <a:srgbClr val="000000"/>
                          </a:solidFill>
                        </a:rPr>
                        <a:t>9/26 </a:t>
                      </a:r>
                      <a:r>
                        <a:rPr lang="en-US" sz="1400" u="none" strike="noStrike" cap="none" dirty="0" smtClean="0"/>
                        <a:t>– </a:t>
                      </a:r>
                      <a:r>
                        <a:rPr lang="en-US" sz="1400" dirty="0" smtClean="0">
                          <a:solidFill>
                            <a:srgbClr val="000000"/>
                          </a:solidFill>
                        </a:rPr>
                        <a:t>10/10</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a:t>Public Affairs Team</a:t>
                      </a:r>
                      <a:endParaRPr sz="1400" i="0" u="none" strike="noStrike" cap="none">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a:t>Consolidate/edit and recirculate back to 802</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dirty="0" smtClean="0">
                          <a:solidFill>
                            <a:srgbClr val="000000"/>
                          </a:solidFill>
                        </a:rPr>
                        <a:t>10/12 </a:t>
                      </a:r>
                      <a:r>
                        <a:rPr lang="en-US" sz="1400" u="none" strike="noStrike" cap="none" dirty="0" smtClean="0"/>
                        <a:t>– 10/21</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Public Affairs Team</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dirty="0"/>
                        <a:t>All inputs considered/final draft prepared</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10/24</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Public Affairs Team</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dirty="0"/>
                        <a:t>Send to SPCC for their </a:t>
                      </a:r>
                      <a:r>
                        <a:rPr lang="en-US" sz="1400" u="none" strike="noStrike" cap="none" dirty="0" smtClean="0"/>
                        <a:t>meeting</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11/3</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Public Affairs Team</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a:t>SPCC reviews/makes recommendation for approved</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11/10</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SPCC</a:t>
                      </a:r>
                      <a:endParaRPr sz="1400" i="0" u="none" strike="noStrike" cap="none" dirty="0">
                        <a:solidFill>
                          <a:srgbClr val="000000"/>
                        </a:solidFill>
                      </a:endParaRPr>
                    </a:p>
                  </a:txBody>
                  <a:tcPr marL="82500" marR="9175" marT="9175" marB="0" anchor="ctr"/>
                </a:tc>
              </a:tr>
              <a:tr h="381000">
                <a:tc>
                  <a:txBody>
                    <a:bodyPr/>
                    <a:lstStyle/>
                    <a:p>
                      <a:pPr marL="0" marR="0" lvl="0" indent="0" algn="l" rtl="0">
                        <a:spcBef>
                          <a:spcPts val="0"/>
                        </a:spcBef>
                        <a:spcAft>
                          <a:spcPts val="0"/>
                        </a:spcAft>
                        <a:buNone/>
                      </a:pPr>
                      <a:r>
                        <a:rPr lang="en-US" sz="1400" u="none" strike="noStrike" cap="none"/>
                        <a:t>Submit draft and motion to BoG for agenda</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dirty="0">
                          <a:solidFill>
                            <a:srgbClr val="000000"/>
                          </a:solidFill>
                        </a:rPr>
                        <a:t>11/22</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a:t>Public Affairs Team</a:t>
                      </a:r>
                      <a:endParaRPr sz="1400" i="0" u="none" strike="noStrike" cap="none" dirty="0">
                        <a:solidFill>
                          <a:srgbClr val="000000"/>
                        </a:solidFill>
                      </a:endParaRPr>
                    </a:p>
                  </a:txBody>
                  <a:tcPr marL="82500" marR="9175" marT="9175" marB="0" anchor="ctr"/>
                </a:tc>
              </a:tr>
              <a:tr h="507250">
                <a:tc>
                  <a:txBody>
                    <a:bodyPr/>
                    <a:lstStyle/>
                    <a:p>
                      <a:pPr marL="0" marR="0" lvl="0" indent="0" algn="l" rtl="0">
                        <a:spcBef>
                          <a:spcPts val="0"/>
                        </a:spcBef>
                        <a:spcAft>
                          <a:spcPts val="0"/>
                        </a:spcAft>
                        <a:buNone/>
                      </a:pPr>
                      <a:r>
                        <a:rPr lang="en-US" sz="1400" u="none" strike="noStrike" cap="none"/>
                        <a:t>BoG reviews/approved to move forth to GPPC for information</a:t>
                      </a:r>
                      <a:endParaRPr sz="1400" i="0" u="none" strike="noStrike" cap="none">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dirty="0" smtClean="0"/>
                        <a:t>12/5 </a:t>
                      </a:r>
                      <a:r>
                        <a:rPr lang="en-US" sz="1400" u="none" strike="noStrike" cap="none" dirty="0" smtClean="0"/>
                        <a:t>– 12/</a:t>
                      </a:r>
                      <a:r>
                        <a:rPr lang="en-US" sz="1400" dirty="0" smtClean="0"/>
                        <a:t>6</a:t>
                      </a:r>
                      <a:endParaRPr sz="1400" i="0" u="none" strike="noStrike" cap="none" dirty="0">
                        <a:solidFill>
                          <a:srgbClr val="000000"/>
                        </a:solidFill>
                      </a:endParaRPr>
                    </a:p>
                  </a:txBody>
                  <a:tcPr marL="82500" marR="9175" marT="9175" marB="0" anchor="ctr"/>
                </a:tc>
                <a:tc>
                  <a:txBody>
                    <a:bodyPr/>
                    <a:lstStyle/>
                    <a:p>
                      <a:pPr marL="0" marR="0" lvl="0" indent="0" algn="l" rtl="0">
                        <a:spcBef>
                          <a:spcPts val="0"/>
                        </a:spcBef>
                        <a:spcAft>
                          <a:spcPts val="0"/>
                        </a:spcAft>
                        <a:buNone/>
                      </a:pPr>
                      <a:r>
                        <a:rPr lang="en-US" sz="1400" u="none" strike="noStrike" cap="none" dirty="0" err="1"/>
                        <a:t>BoG</a:t>
                      </a:r>
                      <a:endParaRPr sz="1400" i="0" u="none" strike="noStrike" cap="none" dirty="0">
                        <a:solidFill>
                          <a:srgbClr val="000000"/>
                        </a:solidFill>
                      </a:endParaRPr>
                    </a:p>
                  </a:txBody>
                  <a:tcPr marL="82500" marR="9175" marT="9175" marB="0" anchor="ctr"/>
                </a:tc>
              </a:tr>
            </a:tbl>
          </a:graphicData>
        </a:graphic>
      </p:graphicFrame>
      <p:sp>
        <p:nvSpPr>
          <p:cNvPr id="11"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Tree>
    <p:extLst>
      <p:ext uri="{BB962C8B-B14F-4D97-AF65-F5344CB8AC3E}">
        <p14:creationId xmlns:p14="http://schemas.microsoft.com/office/powerpoint/2010/main" val="7795351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Follow-up on the IEEE SA Position Statement (3)</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12" name="Content Placeholder 2"/>
          <p:cNvSpPr txBox="1">
            <a:spLocks/>
          </p:cNvSpPr>
          <p:nvPr/>
        </p:nvSpPr>
        <p:spPr bwMode="auto">
          <a:xfrm>
            <a:off x="914400" y="1525587"/>
            <a:ext cx="105515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latin typeface="+mj-lt"/>
                <a:cs typeface="Arial"/>
              </a:rPr>
              <a:t>Motion #5 (Internal):  To approve the formation of an IEEE Statement Update on </a:t>
            </a:r>
            <a:r>
              <a:rPr lang="en-US" sz="1800" kern="0" spc="-5" dirty="0">
                <a:cs typeface="Arial"/>
              </a:rPr>
              <a:t>Spectrum </a:t>
            </a:r>
            <a:r>
              <a:rPr lang="en-US" sz="1800" kern="0" spc="-5" dirty="0" smtClean="0">
                <a:latin typeface="+mj-lt"/>
                <a:cs typeface="Arial"/>
              </a:rPr>
              <a:t>(ISUS) ad-hoc to develop a revised IEEE Standards Association policy statement on the Intelligent Spectrum Allocation and Management, and appoint Amelia </a:t>
            </a:r>
            <a:r>
              <a:rPr lang="en-US" altLang="en-US" sz="1800" dirty="0" err="1" smtClean="0">
                <a:solidFill>
                  <a:schemeClr val="tx1"/>
                </a:solidFill>
                <a:cs typeface="Arial" panose="020B0604020202020204" pitchFamily="34" charset="0"/>
              </a:rPr>
              <a:t>Andersdotter</a:t>
            </a:r>
            <a:r>
              <a:rPr lang="en-US" altLang="en-US" sz="1800" dirty="0" smtClean="0">
                <a:solidFill>
                  <a:schemeClr val="tx1"/>
                </a:solidFill>
                <a:cs typeface="Arial" panose="020B0604020202020204" pitchFamily="34" charset="0"/>
              </a:rPr>
              <a:t> as the ad-hoc Chair</a:t>
            </a:r>
            <a:r>
              <a:rPr lang="en-US" sz="1800" kern="0" spc="-5" dirty="0" smtClean="0">
                <a:latin typeface="+mj-lt"/>
                <a:cs typeface="Arial"/>
              </a:rPr>
              <a:t>.</a:t>
            </a:r>
          </a:p>
          <a:p>
            <a:pPr marL="630238" marR="117475" lvl="1" indent="-230188" algn="just">
              <a:buChar char="•"/>
              <a:tabLst>
                <a:tab pos="230188" algn="l"/>
              </a:tabLst>
            </a:pPr>
            <a:r>
              <a:rPr lang="en-US" sz="1600" spc="-5" dirty="0">
                <a:cs typeface="Arial"/>
              </a:rPr>
              <a:t>Moved</a:t>
            </a:r>
            <a:r>
              <a:rPr lang="en-US" sz="1600" spc="-5" dirty="0" smtClean="0">
                <a:cs typeface="Arial"/>
              </a:rPr>
              <a:t>:  Rich Kennedy</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a:t>
            </a:r>
            <a:r>
              <a:rPr lang="en-US" sz="1600" spc="-5" dirty="0" err="1" smtClean="0">
                <a:cs typeface="Arial"/>
              </a:rPr>
              <a:t>Kiwin</a:t>
            </a:r>
            <a:r>
              <a:rPr lang="en-US" sz="1600" spc="-5" dirty="0" smtClean="0">
                <a:cs typeface="Arial"/>
              </a:rPr>
              <a:t> Palm</a:t>
            </a:r>
            <a:endParaRPr lang="en-US" sz="1600" spc="-5" dirty="0">
              <a:cs typeface="Arial"/>
            </a:endParaRPr>
          </a:p>
          <a:p>
            <a:pPr marL="630238" marR="117475" lvl="1" indent="-230188" algn="just">
              <a:buChar char="•"/>
              <a:tabLst>
                <a:tab pos="230188" algn="l"/>
              </a:tabLst>
            </a:pPr>
            <a:r>
              <a:rPr lang="en-US" sz="1600" spc="-5" dirty="0">
                <a:cs typeface="Arial"/>
              </a:rPr>
              <a:t>Discussion</a:t>
            </a:r>
            <a:r>
              <a:rPr lang="en-US" sz="1600" spc="-5" dirty="0" smtClean="0">
                <a:cs typeface="Arial"/>
              </a:rPr>
              <a:t>:  None.</a:t>
            </a:r>
            <a:endParaRPr lang="en-US" sz="1600" spc="-5" dirty="0">
              <a:cs typeface="Arial"/>
            </a:endParaRPr>
          </a:p>
          <a:p>
            <a:pPr marL="630238" marR="117475" lvl="1" indent="-230188" algn="just">
              <a:buChar char="•"/>
              <a:tabLst>
                <a:tab pos="230188" algn="l"/>
              </a:tabLst>
            </a:pPr>
            <a:r>
              <a:rPr lang="en-US" sz="1600" spc="-5" dirty="0">
                <a:cs typeface="Arial"/>
              </a:rPr>
              <a:t>Attendees: </a:t>
            </a:r>
            <a:r>
              <a:rPr lang="en-US" sz="1600" spc="-5" dirty="0" smtClean="0">
                <a:cs typeface="Arial"/>
              </a:rPr>
              <a:t> 29</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Voters (present</a:t>
            </a:r>
            <a:r>
              <a:rPr lang="en-US" sz="1600" spc="-5" dirty="0" smtClean="0">
                <a:cs typeface="Arial"/>
              </a:rPr>
              <a:t>):  24</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Result</a:t>
            </a:r>
            <a:r>
              <a:rPr lang="en-US" sz="1600" spc="-5" dirty="0" smtClean="0">
                <a:cs typeface="Arial"/>
              </a:rPr>
              <a:t>:  Passed (21 Yes, 0 No, 1 Abstain)</a:t>
            </a:r>
            <a:endParaRPr lang="en-US" sz="1600" spc="-5" dirty="0">
              <a:solidFill>
                <a:srgbClr val="FF0000"/>
              </a:solidFill>
              <a:cs typeface="Arial"/>
            </a:endParaRPr>
          </a:p>
          <a:p>
            <a:pPr marL="400050" marR="117475" lvl="1" indent="0" algn="just">
              <a:tabLst>
                <a:tab pos="230188" algn="l"/>
              </a:tabLst>
            </a:pPr>
            <a:endParaRPr lang="en-US" sz="1400" kern="0" spc="-5" dirty="0" smtClean="0">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mj-lt"/>
              <a:cs typeface="Arial"/>
            </a:endParaRPr>
          </a:p>
          <a:p>
            <a:pPr marL="400050" marR="117475" lvl="1" indent="0" algn="just">
              <a:tabLst>
                <a:tab pos="230188" algn="l"/>
              </a:tabLst>
            </a:pPr>
            <a:endParaRPr lang="en-US" sz="1600" kern="0" spc="-5" dirty="0" smtClean="0">
              <a:solidFill>
                <a:srgbClr val="FF0000"/>
              </a:solidFill>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230188" marR="117475" indent="-230188" algn="just">
              <a:buFont typeface="Times New Roman" pitchFamily="16" charset="0"/>
              <a:buChar char="•"/>
              <a:tabLst>
                <a:tab pos="230188" algn="l"/>
              </a:tabLst>
            </a:pPr>
            <a:endParaRPr lang="en-US" sz="1800" kern="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24345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 IEEE 802.18: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UK Group)</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SA Program Manager:  Jodi </a:t>
            </a:r>
            <a:r>
              <a:rPr lang="en-US" altLang="en-US" sz="1600" dirty="0" err="1" smtClean="0">
                <a:solidFill>
                  <a:schemeClr val="tx1"/>
                </a:solidFill>
                <a:latin typeface="+mj-lt"/>
                <a:cs typeface="Arial" panose="020B0604020202020204" pitchFamily="34" charset="0"/>
              </a:rPr>
              <a:t>Haasz</a:t>
            </a:r>
            <a:r>
              <a:rPr lang="en-US" altLang="en-US" sz="1600" dirty="0" smtClean="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Membership</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47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5</a:t>
            </a: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hlinkClick r:id="rId3"/>
              </a:rPr>
              <a:t>802.18 Voters list</a:t>
            </a:r>
            <a:endParaRPr lang="en-US" altLang="en-US" sz="1800" b="1" dirty="0" smtClean="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80686226"/>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September Interim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17 May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a:hlinkClick r:id="rId3"/>
              </a:rPr>
              <a:t>https://cvent.me/PvDkQV</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It is an credited interim</a:t>
            </a:r>
          </a:p>
          <a:p>
            <a:pPr marL="630238" marR="117475" lvl="1" indent="-230188" algn="just">
              <a:buFont typeface="Times New Roman" pitchFamily="16" charset="0"/>
              <a:buChar char="•"/>
              <a:tabLst>
                <a:tab pos="230188" algn="l"/>
              </a:tabLst>
            </a:pPr>
            <a:r>
              <a:rPr lang="en-US" sz="1400" dirty="0"/>
              <a:t>Attendance at the session will count towards voting </a:t>
            </a:r>
            <a:r>
              <a:rPr lang="en-US" sz="1400" dirty="0" smtClean="0"/>
              <a:t>rights</a:t>
            </a:r>
            <a:endParaRPr lang="en-US" sz="1800" dirty="0" smtClean="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a:t>
            </a:r>
            <a:r>
              <a:rPr lang="en-US" sz="1400" strike="sngStrike" dirty="0" smtClean="0">
                <a:solidFill>
                  <a:schemeClr val="tx1"/>
                </a:solidFill>
                <a:latin typeface="Times New Roman" panose="02020603050405020304" pitchFamily="18" charset="0"/>
                <a:ea typeface="Times New Roman" panose="02020603050405020304" pitchFamily="18" charset="0"/>
              </a:rPr>
              <a:t>Registration until Thursday, 30 June 2022</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strike="sngStrike" dirty="0" smtClean="0">
                <a:solidFill>
                  <a:schemeClr val="tx1"/>
                </a:solidFill>
                <a:latin typeface="Times New Roman" panose="02020603050405020304" pitchFamily="18" charset="0"/>
                <a:ea typeface="Times New Roman" panose="02020603050405020304" pitchFamily="18" charset="0"/>
              </a:rPr>
              <a:t>US$950.00 </a:t>
            </a:r>
            <a:r>
              <a:rPr lang="en-US" sz="1200" strike="sngStrike" dirty="0">
                <a:solidFill>
                  <a:schemeClr val="tx1"/>
                </a:solidFill>
                <a:latin typeface="Times New Roman" panose="02020603050405020304" pitchFamily="18" charset="0"/>
                <a:ea typeface="Times New Roman" panose="02020603050405020304" pitchFamily="18" charset="0"/>
              </a:rPr>
              <a:t>(All attendees)</a:t>
            </a:r>
            <a:endParaRPr lang="en-US" sz="1600" strike="sngStrike"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Monday, 15 August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US$1200.00 </a:t>
            </a:r>
            <a:r>
              <a:rPr lang="en-US" sz="1200" dirty="0">
                <a:solidFill>
                  <a:schemeClr val="tx1"/>
                </a:solidFill>
                <a:latin typeface="Times New Roman" panose="02020603050405020304" pitchFamily="18" charset="0"/>
                <a:ea typeface="Times New Roman" panose="02020603050405020304" pitchFamily="18" charset="0"/>
              </a:rPr>
              <a:t>(All attendees)</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Monday, 15 August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US$1450.00 </a:t>
            </a:r>
            <a:r>
              <a:rPr lang="en-US" sz="1200" dirty="0">
                <a:solidFill>
                  <a:schemeClr val="tx1"/>
                </a:solidFill>
                <a:latin typeface="Times New Roman" panose="02020603050405020304" pitchFamily="18" charset="0"/>
                <a:ea typeface="Times New Roman" panose="02020603050405020304" pitchFamily="18" charset="0"/>
              </a:rPr>
              <a:t>(All attendees)</a:t>
            </a: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30 June 2022</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30 June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15 August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15 August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049792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September Interim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17 May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://www.hilton.com/en/attend-my-event/ieee802wireless2022earlybird</a:t>
            </a:r>
            <a:r>
              <a:rPr lang="en-US" sz="1600" kern="1200" dirty="0" smtClean="0">
                <a:latin typeface="Times New Roman" pitchFamily="16" charset="0"/>
                <a:hlinkClick r:id="rId3"/>
              </a:rPr>
              <a:t>/</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Cut off date:</a:t>
            </a:r>
          </a:p>
          <a:p>
            <a:pPr marL="1030288" marR="117475" lvl="2" indent="-230188" algn="just">
              <a:buFont typeface="Times New Roman" pitchFamily="16" charset="0"/>
              <a:buChar char="•"/>
              <a:tabLst>
                <a:tab pos="230188" algn="l"/>
              </a:tabLst>
            </a:pPr>
            <a:r>
              <a:rPr lang="en-US" sz="1400" strike="sngStrike" dirty="0" smtClean="0">
                <a:solidFill>
                  <a:schemeClr val="tx1"/>
                </a:solidFill>
              </a:rPr>
              <a:t>Early </a:t>
            </a:r>
            <a:r>
              <a:rPr lang="en-US" sz="1400" strike="sngStrike" dirty="0">
                <a:solidFill>
                  <a:schemeClr val="tx1"/>
                </a:solidFill>
              </a:rPr>
              <a:t>Bird: When the </a:t>
            </a:r>
            <a:r>
              <a:rPr lang="en-US" sz="1400" u="sng" strike="sngStrike" dirty="0">
                <a:solidFill>
                  <a:schemeClr val="tx1"/>
                </a:solidFill>
              </a:rPr>
              <a:t>Early Bird Guest Room Block is sold out or 5:00 PM Hawaii Time </a:t>
            </a:r>
            <a:r>
              <a:rPr lang="en-US" sz="1400" u="sng" strike="sngStrike" dirty="0" smtClean="0">
                <a:solidFill>
                  <a:schemeClr val="tx1"/>
                </a:solidFill>
              </a:rPr>
              <a:t>13 June 2022</a:t>
            </a:r>
            <a:r>
              <a:rPr lang="en-US" sz="1400" u="sng" strike="sngStrike" dirty="0">
                <a:solidFill>
                  <a:schemeClr val="tx1"/>
                </a:solidFill>
              </a:rPr>
              <a:t> whichever comes </a:t>
            </a:r>
            <a:r>
              <a:rPr lang="en-US" sz="1400" u="sng" strike="sngStrike" dirty="0" smtClean="0">
                <a:solidFill>
                  <a:schemeClr val="tx1"/>
                </a:solidFill>
              </a:rPr>
              <a:t>first</a:t>
            </a:r>
            <a:r>
              <a:rPr lang="en-US" sz="1400" strike="sngStrike" dirty="0" smtClean="0">
                <a:solidFill>
                  <a:schemeClr val="tx1"/>
                </a:solidFill>
              </a:rPr>
              <a:t>.</a:t>
            </a:r>
          </a:p>
          <a:p>
            <a:pPr marL="1030288" marR="117475" lvl="2" indent="-230188" algn="just">
              <a:buFont typeface="Times New Roman" pitchFamily="16" charset="0"/>
              <a:buChar char="•"/>
              <a:tabLst>
                <a:tab pos="230188" algn="l"/>
              </a:tabLst>
            </a:pPr>
            <a:r>
              <a:rPr lang="en-US" sz="1400" b="1" dirty="0" smtClean="0">
                <a:solidFill>
                  <a:srgbClr val="FF0000"/>
                </a:solidFill>
              </a:rPr>
              <a:t>Standard</a:t>
            </a:r>
            <a:r>
              <a:rPr lang="en-US" sz="1400" b="1" dirty="0">
                <a:solidFill>
                  <a:srgbClr val="FF0000"/>
                </a:solidFill>
              </a:rPr>
              <a:t>: When the Standard Guest Room Block is sold out or 5:00 PM Hawaii Time </a:t>
            </a:r>
            <a:r>
              <a:rPr lang="en-US" sz="1400" b="1" dirty="0" smtClean="0">
                <a:solidFill>
                  <a:srgbClr val="FF0000"/>
                </a:solidFill>
              </a:rPr>
              <a:t>15 August</a:t>
            </a:r>
            <a:r>
              <a:rPr lang="en-US" sz="1400" b="1" dirty="0">
                <a:solidFill>
                  <a:srgbClr val="FF0000"/>
                </a:solidFill>
              </a:rPr>
              <a:t> 2022 whichever comes first.</a:t>
            </a:r>
            <a:endParaRPr lang="en-GB" sz="1400" b="1" dirty="0" smtClean="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1107205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in the 2022 September Interim</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Char char="•"/>
              <a:tabLst>
                <a:tab pos="230188" algn="l"/>
              </a:tabLst>
            </a:pPr>
            <a:r>
              <a:rPr lang="en-US" sz="1800" spc="-5" dirty="0" smtClean="0">
                <a:cs typeface="Arial"/>
              </a:rPr>
              <a:t>Straw Poll #1:  The 2022 September Interim session is a mixed mode session with the in person meetings being held in Waikoloa, Hawaii, United States.  Will you:</a:t>
            </a:r>
            <a:endParaRPr lang="en-US" sz="1800" spc="-5" dirty="0">
              <a:cs typeface="Arial"/>
            </a:endParaRPr>
          </a:p>
          <a:p>
            <a:pPr marL="630238" marR="117475" lvl="1" indent="-230188" algn="just">
              <a:buChar char="•"/>
              <a:tabLst>
                <a:tab pos="230188" algn="l"/>
              </a:tabLst>
            </a:pPr>
            <a:r>
              <a:rPr lang="en-US" sz="1600" spc="-5" dirty="0" smtClean="0">
                <a:cs typeface="Arial"/>
              </a:rPr>
              <a:t>Attend in person:  14</a:t>
            </a:r>
            <a:endParaRPr lang="en-US" sz="1600" spc="-5" dirty="0">
              <a:cs typeface="Arial"/>
            </a:endParaRPr>
          </a:p>
          <a:p>
            <a:pPr marL="630238" marR="117475" lvl="1" indent="-230188" algn="just">
              <a:buChar char="•"/>
              <a:tabLst>
                <a:tab pos="230188" algn="l"/>
              </a:tabLst>
            </a:pPr>
            <a:r>
              <a:rPr lang="en-US" sz="1600" spc="-5" dirty="0" smtClean="0">
                <a:cs typeface="Arial"/>
              </a:rPr>
              <a:t>Attend </a:t>
            </a:r>
            <a:r>
              <a:rPr lang="en-US" sz="1600" spc="-5" dirty="0">
                <a:cs typeface="Arial"/>
              </a:rPr>
              <a:t>v</a:t>
            </a:r>
            <a:r>
              <a:rPr lang="en-US" sz="1600" spc="-5" dirty="0" smtClean="0">
                <a:cs typeface="Arial"/>
              </a:rPr>
              <a:t>irtually (remotely):  7</a:t>
            </a:r>
            <a:endParaRPr lang="en-US" sz="1600" spc="-5" dirty="0">
              <a:cs typeface="Arial"/>
            </a:endParaRPr>
          </a:p>
          <a:p>
            <a:pPr marL="630238" marR="117475" lvl="1" indent="-230188" algn="just">
              <a:buChar char="•"/>
              <a:tabLst>
                <a:tab pos="230188" algn="l"/>
              </a:tabLst>
            </a:pPr>
            <a:r>
              <a:rPr lang="en-US" sz="1600" spc="-5" dirty="0" smtClean="0">
                <a:cs typeface="Arial"/>
              </a:rPr>
              <a:t>Not attend the Interim:  4</a:t>
            </a:r>
          </a:p>
          <a:p>
            <a:pPr marL="630238" marR="117475" lvl="1" indent="-230188" algn="just">
              <a:buChar char="•"/>
              <a:tabLst>
                <a:tab pos="230188" algn="l"/>
              </a:tabLst>
            </a:pPr>
            <a:r>
              <a:rPr lang="en-US" sz="1600" spc="-5" dirty="0" smtClean="0">
                <a:cs typeface="Arial"/>
              </a:rPr>
              <a:t>No answer:  5</a:t>
            </a:r>
            <a:endParaRPr lang="en-US" sz="1600" spc="-5" dirty="0">
              <a:cs typeface="Arial"/>
            </a:endParaRP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70545700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November plenary</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2022 November plenary</a:t>
            </a:r>
          </a:p>
          <a:p>
            <a:pPr marL="630238" marR="117475" lvl="1" indent="-230188" algn="just">
              <a:buFont typeface="Times New Roman" pitchFamily="16" charset="0"/>
              <a:buChar char="•"/>
              <a:tabLst>
                <a:tab pos="230188" algn="l"/>
              </a:tabLst>
            </a:pPr>
            <a:r>
              <a:rPr lang="en-US" sz="1400" spc="-5" dirty="0" smtClean="0">
                <a:cs typeface="Arial"/>
              </a:rPr>
              <a:t>Date:  13 to 18 November 2022</a:t>
            </a:r>
          </a:p>
          <a:p>
            <a:pPr marL="630238" marR="117475" lvl="1" indent="-230188" algn="just">
              <a:buFont typeface="Times New Roman" pitchFamily="16" charset="0"/>
              <a:buChar char="•"/>
              <a:tabLst>
                <a:tab pos="230188" algn="l"/>
              </a:tabLst>
            </a:pPr>
            <a:r>
              <a:rPr lang="en-US" sz="1400" spc="-5" dirty="0" smtClean="0">
                <a:cs typeface="Arial"/>
              </a:rPr>
              <a:t>Location:  Marriott </a:t>
            </a:r>
            <a:r>
              <a:rPr lang="en-US" sz="1400" spc="-5" dirty="0">
                <a:cs typeface="Arial"/>
              </a:rPr>
              <a:t>Marquis Queen’s Park, Bangkok, </a:t>
            </a:r>
            <a:r>
              <a:rPr lang="en-US" sz="1400" spc="-5" dirty="0" smtClean="0">
                <a:cs typeface="Arial"/>
              </a:rPr>
              <a:t>Thailand</a:t>
            </a:r>
            <a:endParaRPr lang="en-US" sz="1400" spc="-5" dirty="0">
              <a:cs typeface="Arial"/>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Expectation (ec-22-0137-00)</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Meeting </a:t>
            </a:r>
            <a:r>
              <a:rPr lang="en-US" sz="1400" dirty="0">
                <a:solidFill>
                  <a:schemeClr val="tx1"/>
                </a:solidFill>
                <a:latin typeface="Times New Roman" panose="02020603050405020304" pitchFamily="18" charset="0"/>
                <a:ea typeface="Times New Roman" panose="02020603050405020304" pitchFamily="18" charset="0"/>
              </a:rPr>
              <a:t>Fees to be confirmed this week </a:t>
            </a:r>
            <a:r>
              <a:rPr lang="en-US" sz="1400" dirty="0" smtClean="0">
                <a:solidFill>
                  <a:schemeClr val="tx1"/>
                </a:solidFill>
                <a:latin typeface="Times New Roman" panose="02020603050405020304" pitchFamily="18" charset="0"/>
                <a:ea typeface="Times New Roman" panose="02020603050405020304" pitchFamily="18" charset="0"/>
              </a:rPr>
              <a:t>(15 July 2022).</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Nominal </a:t>
            </a:r>
            <a:r>
              <a:rPr lang="en-US" sz="1400" dirty="0">
                <a:solidFill>
                  <a:schemeClr val="tx1"/>
                </a:solidFill>
                <a:latin typeface="Times New Roman" panose="02020603050405020304" pitchFamily="18" charset="0"/>
                <a:ea typeface="Times New Roman" panose="02020603050405020304" pitchFamily="18" charset="0"/>
              </a:rPr>
              <a:t>rate: $400+$100+100 = $600 (Early-bird rate)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Open registration first week of August.</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endParaRPr lang="en-US" sz="12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10453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Type of participation in the 2022 November plenary</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cs typeface="Arial"/>
              </a:rPr>
              <a:t>Straw Poll #2:  If </a:t>
            </a:r>
            <a:r>
              <a:rPr lang="en-US" sz="1800" dirty="0" smtClean="0">
                <a:solidFill>
                  <a:schemeClr val="tx1"/>
                </a:solidFill>
              </a:rPr>
              <a:t>the </a:t>
            </a:r>
            <a:r>
              <a:rPr lang="en-US" sz="1800" dirty="0">
                <a:solidFill>
                  <a:schemeClr val="tx1"/>
                </a:solidFill>
              </a:rPr>
              <a:t>2022 November Plenary Session is held in Bangkok, Thailand as an in-person only session, will you attend</a:t>
            </a:r>
            <a:r>
              <a:rPr lang="en-US" sz="1800" dirty="0" smtClean="0">
                <a:solidFill>
                  <a:schemeClr val="tx1"/>
                </a:solidFill>
              </a:rPr>
              <a:t>?</a:t>
            </a:r>
            <a:endParaRPr lang="en-US" sz="1800" spc="-5" dirty="0">
              <a:solidFill>
                <a:schemeClr val="tx1"/>
              </a:solidFill>
              <a:cs typeface="Arial"/>
            </a:endParaRPr>
          </a:p>
          <a:p>
            <a:pPr marL="630238" marR="117475" lvl="1" indent="-230188" algn="just">
              <a:buChar char="•"/>
              <a:tabLst>
                <a:tab pos="230188" algn="l"/>
              </a:tabLst>
            </a:pPr>
            <a:r>
              <a:rPr lang="en-US" sz="1600" spc="-5" dirty="0" smtClean="0">
                <a:solidFill>
                  <a:schemeClr val="tx1"/>
                </a:solidFill>
                <a:cs typeface="Arial"/>
              </a:rPr>
              <a:t>Yes:  18</a:t>
            </a:r>
            <a:endParaRPr lang="en-US" sz="1600" spc="-5" dirty="0">
              <a:solidFill>
                <a:schemeClr val="tx1"/>
              </a:solidFill>
              <a:cs typeface="Arial"/>
            </a:endParaRPr>
          </a:p>
          <a:p>
            <a:pPr marL="630238" marR="117475" lvl="1" indent="-230188" algn="just">
              <a:buChar char="•"/>
              <a:tabLst>
                <a:tab pos="230188" algn="l"/>
              </a:tabLst>
            </a:pPr>
            <a:r>
              <a:rPr lang="en-US" sz="1600" spc="-5" dirty="0" smtClean="0">
                <a:solidFill>
                  <a:schemeClr val="tx1"/>
                </a:solidFill>
                <a:cs typeface="Arial"/>
              </a:rPr>
              <a:t>No:  5</a:t>
            </a:r>
            <a:endParaRPr lang="en-US" sz="1600" spc="-5" dirty="0">
              <a:solidFill>
                <a:schemeClr val="tx1"/>
              </a:solidFill>
              <a:cs typeface="Arial"/>
            </a:endParaRPr>
          </a:p>
          <a:p>
            <a:pPr marL="630238" marR="117475" lvl="1" indent="-230188" algn="just">
              <a:buChar char="•"/>
              <a:tabLst>
                <a:tab pos="230188" algn="l"/>
              </a:tabLst>
            </a:pPr>
            <a:r>
              <a:rPr lang="en-US" sz="1600" spc="-5" dirty="0" smtClean="0">
                <a:solidFill>
                  <a:schemeClr val="tx1"/>
                </a:solidFill>
                <a:cs typeface="Arial"/>
              </a:rPr>
              <a:t>No answer:  6</a:t>
            </a:r>
            <a:endParaRPr lang="en-US" sz="1600" spc="-5" dirty="0">
              <a:solidFill>
                <a:schemeClr val="tx1"/>
              </a:solidFill>
              <a:cs typeface="Arial"/>
            </a:endParaRPr>
          </a:p>
          <a:p>
            <a:pPr marL="630238" marR="117475" lvl="1" indent="-230188" algn="just">
              <a:buChar char="•"/>
              <a:tabLst>
                <a:tab pos="230188" algn="l"/>
              </a:tabLst>
            </a:pPr>
            <a:endParaRPr lang="en-US" sz="1600" spc="-5" dirty="0" smtClean="0">
              <a:solidFill>
                <a:srgbClr val="FF0000"/>
              </a:solidFill>
              <a:cs typeface="Arial"/>
            </a:endParaRPr>
          </a:p>
          <a:p>
            <a:pPr marL="230188" marR="117475" indent="-230188" algn="just">
              <a:buChar char="•"/>
              <a:tabLst>
                <a:tab pos="230188" algn="l"/>
              </a:tabLst>
            </a:pPr>
            <a:r>
              <a:rPr lang="en-US" sz="1800" spc="-5" dirty="0">
                <a:cs typeface="Arial"/>
              </a:rPr>
              <a:t>Straw Poll #3:  </a:t>
            </a:r>
            <a:r>
              <a:rPr lang="en-US" sz="1800" dirty="0"/>
              <a:t>If the 2022 November Plenary Session is held in Bangkok, Thailand as a mixed-mode session, will you attend:</a:t>
            </a:r>
            <a:endParaRPr lang="en-US" sz="1800" spc="-5" dirty="0">
              <a:cs typeface="Arial"/>
            </a:endParaRPr>
          </a:p>
          <a:p>
            <a:pPr marL="630238" marR="117475" lvl="1" indent="-230188" algn="just">
              <a:buChar char="•"/>
              <a:tabLst>
                <a:tab pos="230188" algn="l"/>
              </a:tabLst>
            </a:pPr>
            <a:r>
              <a:rPr lang="en-US" sz="1600" spc="-5" dirty="0">
                <a:cs typeface="Arial"/>
              </a:rPr>
              <a:t>Attend in person</a:t>
            </a:r>
            <a:r>
              <a:rPr lang="en-US" sz="1600" spc="-5" dirty="0" smtClean="0">
                <a:cs typeface="Arial"/>
              </a:rPr>
              <a:t>:  12</a:t>
            </a:r>
            <a:endParaRPr lang="en-US" sz="1600" spc="-5" dirty="0">
              <a:cs typeface="Arial"/>
            </a:endParaRPr>
          </a:p>
          <a:p>
            <a:pPr marL="630238" marR="117475" lvl="1" indent="-230188" algn="just">
              <a:buChar char="•"/>
              <a:tabLst>
                <a:tab pos="230188" algn="l"/>
              </a:tabLst>
            </a:pPr>
            <a:r>
              <a:rPr lang="en-US" sz="1600" spc="-5" dirty="0">
                <a:cs typeface="Arial"/>
              </a:rPr>
              <a:t>Attend virtually (remotely</a:t>
            </a:r>
            <a:r>
              <a:rPr lang="en-US" sz="1600" spc="-5" dirty="0" smtClean="0">
                <a:cs typeface="Arial"/>
              </a:rPr>
              <a:t>):  7</a:t>
            </a:r>
            <a:endParaRPr lang="en-US" sz="1600" spc="-5" dirty="0">
              <a:cs typeface="Arial"/>
            </a:endParaRPr>
          </a:p>
          <a:p>
            <a:pPr marL="630238" marR="117475" lvl="1" indent="-230188" algn="just">
              <a:buChar char="•"/>
              <a:tabLst>
                <a:tab pos="230188" algn="l"/>
              </a:tabLst>
            </a:pPr>
            <a:r>
              <a:rPr lang="en-US" sz="1600" spc="-5" dirty="0">
                <a:cs typeface="Arial"/>
              </a:rPr>
              <a:t>Not attend the </a:t>
            </a:r>
            <a:r>
              <a:rPr lang="en-US" sz="1600" spc="-5" dirty="0" smtClean="0">
                <a:cs typeface="Arial"/>
              </a:rPr>
              <a:t>Plenary:  2</a:t>
            </a:r>
            <a:endParaRPr lang="en-US" sz="1600" spc="-5" dirty="0">
              <a:cs typeface="Arial"/>
            </a:endParaRPr>
          </a:p>
          <a:p>
            <a:pPr marL="630238" marR="117475" lvl="1" indent="-230188" algn="just">
              <a:buChar char="•"/>
              <a:tabLst>
                <a:tab pos="230188" algn="l"/>
              </a:tabLst>
            </a:pPr>
            <a:r>
              <a:rPr lang="en-US" sz="1600" spc="-5" dirty="0">
                <a:cs typeface="Arial"/>
              </a:rPr>
              <a:t>No answer</a:t>
            </a:r>
            <a:r>
              <a:rPr lang="en-US" sz="1600" spc="-5" dirty="0" smtClean="0">
                <a:cs typeface="Arial"/>
              </a:rPr>
              <a:t>:  8</a:t>
            </a:r>
            <a:endParaRPr lang="en-US" sz="1600" spc="-5" dirty="0">
              <a:cs typeface="Arial"/>
            </a:endParaRP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3152406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35</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meetings and </a:t>
            </a:r>
            <a:r>
              <a:rPr lang="en-US" sz="2800" dirty="0" err="1" smtClean="0">
                <a:solidFill>
                  <a:srgbClr val="0070C0"/>
                </a:solidFill>
              </a:rPr>
              <a:t>Webex</a:t>
            </a:r>
            <a:r>
              <a:rPr lang="en-US" sz="2800" dirty="0" smtClean="0">
                <a:solidFill>
                  <a:srgbClr val="0070C0"/>
                </a:solidFill>
              </a:rPr>
              <a:t> meeting invite (1)</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057515399"/>
              </p:ext>
            </p:extLst>
          </p:nvPr>
        </p:nvGraphicFramePr>
        <p:xfrm>
          <a:off x="1018592" y="1705690"/>
          <a:ext cx="10339434" cy="224536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a:t>
                      </a:r>
                    </a:p>
                    <a:p>
                      <a:r>
                        <a:rPr lang="en-US" sz="1500" dirty="0" smtClean="0"/>
                        <a:t>21 July 2022 to 8 September 2022</a:t>
                      </a:r>
                      <a:endParaRPr lang="en-US" sz="1500" dirty="0"/>
                    </a:p>
                  </a:txBody>
                  <a:tcPr/>
                </a:tc>
                <a:tc>
                  <a:txBody>
                    <a:bodyPr/>
                    <a:lstStyle/>
                    <a:p>
                      <a:r>
                        <a:rPr lang="en-US" sz="1500" b="0" dirty="0" smtClean="0">
                          <a:hlinkClick r:id="rId4"/>
                        </a:rPr>
                        <a:t>https://ieeesa.webex.com/ieeesa/j.php?MTID=m26c23a4b9ba5ccb1f68348f9562860c8</a:t>
                      </a:r>
                      <a:endParaRPr lang="en-US" sz="1500" dirty="0"/>
                    </a:p>
                  </a:txBody>
                  <a:tcPr/>
                </a:tc>
              </a:tr>
              <a:tr h="370840">
                <a:tc>
                  <a:txBody>
                    <a:bodyPr/>
                    <a:lstStyle/>
                    <a:p>
                      <a:r>
                        <a:rPr lang="en-US" sz="1500" dirty="0" smtClean="0"/>
                        <a:t>2022 September interim</a:t>
                      </a:r>
                      <a:endParaRPr lang="en-US" sz="1500" dirty="0"/>
                    </a:p>
                  </a:txBody>
                  <a:tcPr/>
                </a:tc>
                <a:tc>
                  <a:txBody>
                    <a:bodyPr/>
                    <a:lstStyle/>
                    <a:p>
                      <a:r>
                        <a:rPr lang="en-US" sz="1500" dirty="0" smtClean="0"/>
                        <a:t>Tuesday AM2 on 13 September 2022, </a:t>
                      </a:r>
                    </a:p>
                    <a:p>
                      <a:r>
                        <a:rPr lang="en-US" sz="1500" dirty="0" smtClean="0"/>
                        <a:t>Thursday AM1 on 15 September</a:t>
                      </a:r>
                      <a:r>
                        <a:rPr lang="en-US" sz="1500" baseline="0" dirty="0" smtClean="0"/>
                        <a:t> 2022</a:t>
                      </a:r>
                      <a:endParaRPr lang="en-US" sz="1500" dirty="0" smtClean="0"/>
                    </a:p>
                    <a:p>
                      <a:r>
                        <a:rPr lang="en-US" sz="1500" dirty="0" smtClean="0"/>
                        <a:t>(both are subject</a:t>
                      </a:r>
                      <a:r>
                        <a:rPr lang="en-US" sz="1500" baseline="0" dirty="0" smtClean="0"/>
                        <a:t> to 802 EC confirmation)</a:t>
                      </a:r>
                      <a:endParaRPr lang="en-US" sz="1500" dirty="0"/>
                    </a:p>
                  </a:txBody>
                  <a:tcPr/>
                </a:tc>
                <a:tc>
                  <a:txBody>
                    <a:bodyPr/>
                    <a:lstStyle/>
                    <a:p>
                      <a:r>
                        <a:rPr lang="en-US" sz="1500" dirty="0" smtClean="0"/>
                        <a:t>To be provided</a:t>
                      </a:r>
                      <a:endParaRPr lang="en-US" sz="1500" dirty="0"/>
                    </a:p>
                  </a:txBody>
                  <a:tcPr/>
                </a:tc>
              </a:tr>
              <a:tr h="370840">
                <a:tc>
                  <a:txBody>
                    <a:bodyPr/>
                    <a:lstStyle/>
                    <a:p>
                      <a:r>
                        <a:rPr lang="en-US" sz="1500" dirty="0" smtClean="0"/>
                        <a:t>Weekly 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a:t>
                      </a:r>
                      <a:r>
                        <a:rPr lang="en-US" sz="1500" smtClean="0"/>
                        <a:t>to 3:55pm </a:t>
                      </a:r>
                      <a:r>
                        <a:rPr lang="en-US" sz="1500" dirty="0" smtClean="0"/>
                        <a:t>ET</a:t>
                      </a:r>
                    </a:p>
                    <a:p>
                      <a:r>
                        <a:rPr lang="en-US" sz="1500" dirty="0" smtClean="0"/>
                        <a:t>22 September 2022 to TBD</a:t>
                      </a:r>
                      <a:endParaRPr lang="en-US" sz="1500" dirty="0"/>
                    </a:p>
                  </a:txBody>
                  <a:tcPr/>
                </a:tc>
                <a:tc>
                  <a:txBody>
                    <a:bodyPr/>
                    <a:lstStyle/>
                    <a:p>
                      <a:r>
                        <a:rPr lang="en-US" sz="1500" dirty="0" smtClean="0"/>
                        <a:t>To be provided</a:t>
                      </a:r>
                      <a:endParaRPr lang="en-US" sz="1500" dirty="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18-16/0038r22</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meetings and </a:t>
            </a:r>
            <a:r>
              <a:rPr lang="en-US" sz="2800" dirty="0" err="1" smtClean="0">
                <a:solidFill>
                  <a:srgbClr val="0070C0"/>
                </a:solidFill>
              </a:rPr>
              <a:t>Webex</a:t>
            </a:r>
            <a:r>
              <a:rPr lang="en-US" sz="2800" dirty="0" smtClean="0">
                <a:solidFill>
                  <a:srgbClr val="0070C0"/>
                </a:solidFill>
              </a:rPr>
              <a:t> meeting invite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359996054"/>
              </p:ext>
            </p:extLst>
          </p:nvPr>
        </p:nvGraphicFramePr>
        <p:xfrm>
          <a:off x="1018592" y="1705690"/>
          <a:ext cx="10339434" cy="2519680"/>
        </p:xfrm>
        <a:graphic>
          <a:graphicData uri="http://schemas.openxmlformats.org/drawingml/2006/table">
            <a:tbl>
              <a:tblPr firstRow="1" bandRow="1">
                <a:tableStyleId>{21E4AEA4-8DFA-4A89-87EB-49C32662AFE0}</a:tableStyleId>
              </a:tblPr>
              <a:tblGrid>
                <a:gridCol w="2258008"/>
                <a:gridCol w="3733800"/>
                <a:gridCol w="43476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Wireless</a:t>
                      </a:r>
                      <a:r>
                        <a:rPr lang="en-US" sz="1500" baseline="0" dirty="0" smtClean="0"/>
                        <a:t> Standards </a:t>
                      </a:r>
                      <a:r>
                        <a:rPr lang="en-US" sz="1500" dirty="0" smtClean="0"/>
                        <a:t>Frequency</a:t>
                      </a:r>
                      <a:r>
                        <a:rPr lang="en-US" sz="1500" baseline="0" dirty="0" smtClean="0"/>
                        <a:t> Table ad-hoc</a:t>
                      </a:r>
                    </a:p>
                    <a:p>
                      <a:r>
                        <a:rPr lang="en-US" sz="1500" baseline="0" dirty="0" smtClean="0"/>
                        <a:t>(joint </a:t>
                      </a:r>
                      <a:r>
                        <a:rPr lang="en-US" sz="1500" baseline="0" smtClean="0"/>
                        <a:t>ad-hoc with 802.19)</a:t>
                      </a:r>
                      <a:endParaRPr lang="en-US" sz="1500" dirty="0"/>
                    </a:p>
                  </a:txBody>
                  <a:tcPr/>
                </a:tc>
                <a:tc>
                  <a:txBody>
                    <a:bodyPr/>
                    <a:lstStyle/>
                    <a:p>
                      <a:r>
                        <a:rPr lang="en-US" sz="1500" dirty="0" smtClean="0"/>
                        <a:t>3:00pm ET to 4:00pm ET,</a:t>
                      </a:r>
                    </a:p>
                    <a:p>
                      <a:r>
                        <a:rPr lang="en-US" sz="1500" dirty="0" smtClean="0"/>
                        <a:t>the fourth</a:t>
                      </a:r>
                      <a:r>
                        <a:rPr lang="en-US" sz="1500" baseline="0" dirty="0" smtClean="0"/>
                        <a:t> Tuesday every month </a:t>
                      </a:r>
                    </a:p>
                    <a:p>
                      <a:r>
                        <a:rPr lang="en-US" sz="1500" baseline="0" dirty="0" smtClean="0"/>
                        <a:t>(The dates of the remaining calls in 2022 are  26 July, </a:t>
                      </a:r>
                    </a:p>
                    <a:p>
                      <a:r>
                        <a:rPr lang="en-US" sz="1500" baseline="0" dirty="0" smtClean="0"/>
                        <a:t>23 August, </a:t>
                      </a:r>
                    </a:p>
                    <a:p>
                      <a:r>
                        <a:rPr lang="en-US" sz="1500" baseline="0" dirty="0" smtClean="0"/>
                        <a:t>27 September, </a:t>
                      </a:r>
                    </a:p>
                    <a:p>
                      <a:r>
                        <a:rPr lang="en-US" sz="1500" baseline="0" dirty="0" smtClean="0"/>
                        <a:t>25 October, </a:t>
                      </a:r>
                    </a:p>
                    <a:p>
                      <a:r>
                        <a:rPr lang="en-US" sz="1500" baseline="0" dirty="0" smtClean="0"/>
                        <a:t>22 November, </a:t>
                      </a:r>
                    </a:p>
                    <a:p>
                      <a:r>
                        <a:rPr lang="en-US" sz="1500" baseline="0" dirty="0" smtClean="0"/>
                        <a:t>and 27 December) </a:t>
                      </a:r>
                    </a:p>
                  </a:txBody>
                  <a:tcPr/>
                </a:tc>
                <a:tc>
                  <a:txBody>
                    <a:bodyPr/>
                    <a:lstStyle/>
                    <a:p>
                      <a:r>
                        <a:rPr lang="en-US" sz="1500" dirty="0" smtClean="0">
                          <a:hlinkClick r:id="rId4"/>
                        </a:rPr>
                        <a:t>https://ieeesa.webex.com/ieeesa/j.php?MTID=m0e5ca6cea1f0fdf0a4c719c129c4148b</a:t>
                      </a:r>
                      <a:r>
                        <a:rPr lang="en-US" sz="1500" baseline="0" dirty="0" smtClean="0"/>
                        <a:t> </a:t>
                      </a:r>
                      <a:endParaRPr lang="en-US" sz="1500" dirty="0" smtClean="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5"/>
              </a:rPr>
              <a:t>18-16/0038r22</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6"/>
              </a:rPr>
              <a:t>Google Calendar</a:t>
            </a:r>
            <a:endParaRPr lang="en-US" sz="1500" b="1" dirty="0">
              <a:solidFill>
                <a:schemeClr val="tx1"/>
              </a:solidFill>
            </a:endParaRPr>
          </a:p>
        </p:txBody>
      </p:sp>
    </p:spTree>
    <p:extLst>
      <p:ext uri="{BB962C8B-B14F-4D97-AF65-F5344CB8AC3E}">
        <p14:creationId xmlns:p14="http://schemas.microsoft.com/office/powerpoint/2010/main" val="204293950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#6 (Internal):  </a:t>
            </a:r>
            <a:r>
              <a:rPr lang="en-US" sz="1800" dirty="0"/>
              <a:t>The 802.18 Chair or Chair designee is directed to conduct, as necessary, teleconferences on Thursdays at 15:00 ET (for </a:t>
            </a:r>
            <a:r>
              <a:rPr lang="en-US" sz="1800" dirty="0" smtClean="0"/>
              <a:t>55 mins</a:t>
            </a:r>
            <a:r>
              <a:rPr lang="en-US" sz="1800" dirty="0"/>
              <a:t>) through </a:t>
            </a:r>
            <a:r>
              <a:rPr lang="en-US" sz="1800" dirty="0" smtClean="0"/>
              <a:t>26 January 2023</a:t>
            </a:r>
            <a:r>
              <a:rPr lang="en-US" sz="1800" spc="-5" dirty="0" smtClean="0">
                <a:latin typeface="+mj-lt"/>
                <a:cs typeface="Arial"/>
              </a:rPr>
              <a:t>.</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Ian Sherlock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6759353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ad-hoc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#7 (Internal):  </a:t>
            </a:r>
            <a:r>
              <a:rPr lang="en-US" sz="1800" dirty="0" smtClean="0"/>
              <a:t>The </a:t>
            </a:r>
            <a:r>
              <a:rPr lang="en-US" sz="1800" dirty="0"/>
              <a:t>802.18 Chair or Chair designee is directed to conduct, as necessary, the </a:t>
            </a:r>
            <a:r>
              <a:rPr lang="en-US" sz="1800" dirty="0" smtClean="0"/>
              <a:t>IEEE Statement Update on Spectrum (ISUS) ad-hoc </a:t>
            </a:r>
            <a:r>
              <a:rPr lang="en-US" sz="1800" dirty="0"/>
              <a:t>teleconferences on Mondays at 11:00 ET (for 60 mins) from 25 July 2022 through 23 January </a:t>
            </a:r>
            <a:r>
              <a:rPr lang="en-US" sz="1800" dirty="0" smtClean="0"/>
              <a:t>2023.</a:t>
            </a:r>
            <a:endParaRPr lang="en-US" sz="1800" spc="-5" dirty="0">
              <a:cs typeface="Arial"/>
            </a:endParaRPr>
          </a:p>
          <a:p>
            <a:pPr marL="630238" marR="117475" lvl="1" indent="-230188" algn="just">
              <a:buChar char="•"/>
              <a:tabLst>
                <a:tab pos="230188" algn="l"/>
              </a:tabLst>
            </a:pPr>
            <a:r>
              <a:rPr lang="en-US" sz="1600" spc="-5" dirty="0" smtClean="0">
                <a:latin typeface="+mj-lt"/>
                <a:cs typeface="Arial"/>
              </a:rPr>
              <a:t>Moved:  Jim Lansford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Ian Sherlock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Note on any potential overlap with IEEE 802.11 CAC.</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3577315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smtClean="0"/>
              <a:t>July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30</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Voters:  25</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interim/plenary</a:t>
            </a:r>
          </a:p>
          <a:p>
            <a:pPr marL="630238" marR="117475" lvl="1" indent="-230188" algn="just">
              <a:buFont typeface="Times New Roman" pitchFamily="16" charset="0"/>
              <a:buChar char="•"/>
              <a:tabLst>
                <a:tab pos="230188" algn="l"/>
              </a:tabLst>
            </a:pPr>
            <a:r>
              <a:rPr lang="en-US" sz="1600" spc="-5" dirty="0" smtClean="0">
                <a:cs typeface="Arial"/>
              </a:rPr>
              <a:t>2022 September wireless interim from 11 September 2022 to 16 September 2022</a:t>
            </a:r>
          </a:p>
          <a:p>
            <a:pPr marL="1030288" marR="117475" lvl="2" indent="-230188" algn="just">
              <a:buFont typeface="Times New Roman" pitchFamily="16" charset="0"/>
              <a:buChar char="•"/>
              <a:tabLst>
                <a:tab pos="230188" algn="l"/>
              </a:tabLst>
            </a:pPr>
            <a:r>
              <a:rPr lang="en-US" sz="1400" spc="-5" dirty="0" smtClean="0">
                <a:cs typeface="Arial"/>
              </a:rPr>
              <a:t>Tentative meeting slots (subject to 802 EC confirmation):  Tuesday AM2 and Thursday AM1</a:t>
            </a:r>
            <a:endParaRPr lang="en-US" sz="1400" spc="-5" dirty="0">
              <a:cs typeface="Arial"/>
            </a:endParaRPr>
          </a:p>
          <a:p>
            <a:pPr marL="230188" marR="117475" indent="-230188" algn="just">
              <a:spcBef>
                <a:spcPts val="1200"/>
              </a:spcBef>
              <a:buFont typeface="Times New Roman" pitchFamily="16" charset="0"/>
              <a:buChar char="•"/>
              <a:tabLst>
                <a:tab pos="230188" algn="l"/>
              </a:tabLst>
            </a:pPr>
            <a:r>
              <a:rPr lang="en-US" sz="1800" spc="-5" dirty="0" smtClean="0">
                <a:cs typeface="Arial"/>
              </a:rPr>
              <a:t>Next weekly teleconference</a:t>
            </a:r>
            <a:r>
              <a:rPr lang="en-US" sz="1800" spc="-5" dirty="0">
                <a:cs typeface="Arial"/>
              </a:rPr>
              <a:t>:</a:t>
            </a:r>
          </a:p>
          <a:p>
            <a:pPr marL="630238" marR="117475" lvl="1" indent="-230188" algn="just">
              <a:buFont typeface="Times New Roman" pitchFamily="16" charset="0"/>
              <a:buChar char="•"/>
              <a:tabLst>
                <a:tab pos="230188" algn="l"/>
              </a:tabLst>
            </a:pPr>
            <a:r>
              <a:rPr lang="en-US" sz="1600" spc="-5" dirty="0">
                <a:cs typeface="Arial"/>
              </a:rPr>
              <a:t>15:00 ET to 15:55 ET, Thursday, </a:t>
            </a:r>
            <a:r>
              <a:rPr lang="en-US" sz="1600" spc="-5" dirty="0" smtClean="0">
                <a:cs typeface="Arial"/>
              </a:rPr>
              <a:t>21 July 2022</a:t>
            </a:r>
            <a:endParaRPr lang="en-US" sz="1600" spc="-5" dirty="0">
              <a:cs typeface="Arial"/>
            </a:endParaRP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 </a:t>
            </a:r>
            <a:r>
              <a:rPr lang="en-US" sz="1600" dirty="0">
                <a:solidFill>
                  <a:schemeClr val="tx1"/>
                </a:solidFill>
                <a:cs typeface="Arial" panose="020B0604020202020204" pitchFamily="34" charset="0"/>
              </a:rPr>
              <a:t>in info is available at </a:t>
            </a:r>
            <a:r>
              <a:rPr lang="en-US" sz="1600" dirty="0" smtClean="0">
                <a:solidFill>
                  <a:schemeClr val="tx1"/>
                </a:solidFill>
                <a:cs typeface="Arial" panose="020B0604020202020204" pitchFamily="34" charset="0"/>
                <a:hlinkClick r:id="rId3"/>
              </a:rPr>
              <a:t>18-16/0038r22</a:t>
            </a:r>
            <a:r>
              <a:rPr lang="en-US" sz="1600" dirty="0">
                <a:solidFill>
                  <a:schemeClr val="tx1"/>
                </a:solidFill>
                <a:cs typeface="Arial" panose="020B0604020202020204" pitchFamily="34" charset="0"/>
              </a:rPr>
              <a:t> </a:t>
            </a:r>
            <a:r>
              <a:rPr lang="en-US" sz="1600" dirty="0" smtClean="0">
                <a:solidFill>
                  <a:schemeClr val="tx1"/>
                </a:solidFill>
                <a:cs typeface="Arial" panose="020B0604020202020204" pitchFamily="34" charset="0"/>
              </a:rPr>
              <a:t>or </a:t>
            </a:r>
            <a:r>
              <a:rPr lang="en-US" sz="1600" dirty="0">
                <a:solidFill>
                  <a:schemeClr val="tx1"/>
                </a:solidFill>
                <a:cs typeface="Arial" panose="020B0604020202020204" pitchFamily="34" charset="0"/>
                <a:hlinkClick r:id="rId4"/>
              </a:rPr>
              <a:t>Google </a:t>
            </a:r>
            <a:r>
              <a:rPr lang="en-US" sz="1600" dirty="0" smtClean="0">
                <a:solidFill>
                  <a:schemeClr val="tx1"/>
                </a:solidFill>
                <a:cs typeface="Arial" panose="020B0604020202020204" pitchFamily="34" charset="0"/>
                <a:hlinkClick r:id="rId4"/>
              </a:rPr>
              <a:t>Calendar</a:t>
            </a:r>
            <a:r>
              <a:rPr lang="en-US" sz="1600" spc="-5" dirty="0">
                <a:cs typeface="Arial"/>
              </a:rPr>
              <a:t>.</a:t>
            </a:r>
            <a:endParaRPr lang="en-US" sz="1600" b="1" spc="-5" dirty="0">
              <a:solidFill>
                <a:schemeClr val="tx1"/>
              </a:solidFill>
              <a:cs typeface="Arial"/>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Adjourn:</a:t>
            </a:r>
            <a:endParaRPr lang="en-US" sz="1800" spc="-5" dirty="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t>
            </a:r>
            <a:r>
              <a:rPr lang="en-US" sz="1600" spc="-5" dirty="0" smtClean="0">
                <a:latin typeface="+mj-lt"/>
                <a:cs typeface="Arial"/>
              </a:rPr>
              <a:t>adjourn</a:t>
            </a:r>
            <a:r>
              <a:rPr lang="en-US" sz="1600" spc="-5" dirty="0" smtClean="0">
                <a:latin typeface="+mj-lt"/>
                <a:cs typeface="Arial"/>
              </a:rPr>
              <a:t>?  No</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Adjourn at </a:t>
            </a:r>
            <a:r>
              <a:rPr lang="en-US" sz="1600" spc="-5" dirty="0" smtClean="0">
                <a:latin typeface="+mj-lt"/>
                <a:cs typeface="Arial"/>
              </a:rPr>
              <a:t>09:58am ET</a:t>
            </a:r>
            <a:endParaRPr lang="en-US" sz="1400" spc="-5" dirty="0">
              <a:solidFill>
                <a:srgbClr val="FF0000"/>
              </a:solidFill>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a:t>
            </a:r>
            <a:r>
              <a:rPr lang="en-US" dirty="0" smtClean="0"/>
              <a:t>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2022</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Housekeeping reminder </a:t>
            </a:r>
            <a:r>
              <a:rPr lang="en-US" sz="2800" dirty="0" smtClean="0">
                <a:solidFill>
                  <a:srgbClr val="0070C0"/>
                </a:solidFill>
              </a:rPr>
              <a:t>(1)</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IMAT is used </a:t>
            </a:r>
            <a:r>
              <a:rPr lang="en-US" sz="1600" spc="-5" dirty="0">
                <a:solidFill>
                  <a:srgbClr val="FF0000"/>
                </a:solidFill>
                <a:latin typeface="+mj-lt"/>
                <a:cs typeface="Arial"/>
              </a:rPr>
              <a:t>for this </a:t>
            </a:r>
            <a:r>
              <a:rPr lang="en-US" sz="1600" spc="-5" dirty="0" smtClean="0">
                <a:solidFill>
                  <a:srgbClr val="FF0000"/>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630238" marR="117475" lvl="1" indent="-230188" algn="just">
              <a:spcBef>
                <a:spcPts val="600"/>
              </a:spcBef>
              <a:buChar char="•"/>
              <a:tabLst>
                <a:tab pos="230188" algn="l"/>
              </a:tabLst>
            </a:pPr>
            <a:r>
              <a:rPr lang="en-US" sz="1600" spc="-5" dirty="0">
                <a:latin typeface="+mj-lt"/>
                <a:cs typeface="Arial"/>
              </a:rPr>
              <a:t>YOU MUST PAY the registration fee in order to attend and to receive attendance credit</a:t>
            </a: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2022</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67374</TotalTime>
  <Words>3629</Words>
  <Application>Microsoft Office PowerPoint</Application>
  <PresentationFormat>Widescreen</PresentationFormat>
  <Paragraphs>691</Paragraphs>
  <Slides>40</Slides>
  <Notes>37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40</vt:i4>
      </vt:variant>
    </vt:vector>
  </HeadingPairs>
  <TitlesOfParts>
    <vt:vector size="49" baseType="lpstr">
      <vt:lpstr>Arial Unicode MS</vt:lpstr>
      <vt:lpstr>Monotype Sorts</vt:lpstr>
      <vt:lpstr>MS Gothic</vt:lpstr>
      <vt:lpstr>MS PGothic</vt:lpstr>
      <vt:lpstr>Arial</vt:lpstr>
      <vt:lpstr>Calibri</vt:lpstr>
      <vt:lpstr>Times New Roman</vt:lpstr>
      <vt:lpstr>Office Theme</vt:lpstr>
      <vt:lpstr>Document</vt:lpstr>
      <vt:lpstr>IEEE 802.18 RR-TAG 2022 July plenary agenda</vt:lpstr>
      <vt:lpstr>Registration is required to attend this meeting </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 (1)</vt:lpstr>
      <vt:lpstr>Housekeeping reminder (2)</vt:lpstr>
      <vt:lpstr>Meeting at a glance</vt:lpstr>
      <vt:lpstr>Tuesday AM2, 12 July 2022, Agenda</vt:lpstr>
      <vt:lpstr>Administrative motions</vt:lpstr>
      <vt:lpstr>Progress since the 2022 May wireless interim</vt:lpstr>
      <vt:lpstr>European Commission’s call for evidence (1)</vt:lpstr>
      <vt:lpstr>European Commission’s call for evidence (2)</vt:lpstr>
      <vt:lpstr>An introduction to ETSI TC ERM and the liaison related to UWB</vt:lpstr>
      <vt:lpstr>Any other business</vt:lpstr>
      <vt:lpstr>Recess until Thursday AM1, 14 July 2022</vt:lpstr>
      <vt:lpstr>Thursday AM1, 14 July 2022 Agenda</vt:lpstr>
      <vt:lpstr>Administrative motion</vt:lpstr>
      <vt:lpstr>Status of ongoing consultations</vt:lpstr>
      <vt:lpstr>General discussion items (1)</vt:lpstr>
      <vt:lpstr>General discussion items (2)</vt:lpstr>
      <vt:lpstr>General discussion items (3)</vt:lpstr>
      <vt:lpstr>General discussion items (4)</vt:lpstr>
      <vt:lpstr>Follow-up on the IEEE SA Position Statement (1)</vt:lpstr>
      <vt:lpstr>Follow-up on the IEEE SA Position Statement (2)</vt:lpstr>
      <vt:lpstr>Follow-up on the IEEE SA Position Statement (3)</vt:lpstr>
      <vt:lpstr>Meeting and hotel reservation for the 2022 September Interim (1)</vt:lpstr>
      <vt:lpstr>Meeting and hotel reservation for the 2022 September Interim (2)</vt:lpstr>
      <vt:lpstr>Type of participation in the 2022 September Interim</vt:lpstr>
      <vt:lpstr>Meeting and hotel reservation for the 2022 November plenary</vt:lpstr>
      <vt:lpstr>Type of participation in the 2022 November plenary</vt:lpstr>
      <vt:lpstr>Future meetings and Webex meeting invite (1)</vt:lpstr>
      <vt:lpstr>Future meetings and Webex meeting invite (2)</vt:lpstr>
      <vt:lpstr>Administrative motion on the weekly teleconference calls</vt:lpstr>
      <vt:lpstr>Administrative motion on the ad-hoc teleconference calls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22/0062r5</dc:title>
  <dc:creator>Edward Au</dc:creator>
  <cp:keywords>2022 July plenary</cp:keywords>
  <cp:lastModifiedBy>Edward Au</cp:lastModifiedBy>
  <cp:revision>4585</cp:revision>
  <cp:lastPrinted>1601-01-01T00:00:00Z</cp:lastPrinted>
  <dcterms:created xsi:type="dcterms:W3CDTF">2016-03-03T14:54:45Z</dcterms:created>
  <dcterms:modified xsi:type="dcterms:W3CDTF">2022-07-14T16:22:24Z</dcterms:modified>
  <cp:category>IEEE 802.18 RR-TAG agenda</cp:category>
</cp:coreProperties>
</file>