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2"/>
  </p:notesMasterIdLst>
  <p:handoutMasterIdLst>
    <p:handoutMasterId r:id="rId43"/>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17" r:id="rId16"/>
    <p:sldId id="918" r:id="rId17"/>
    <p:sldId id="916" r:id="rId18"/>
    <p:sldId id="856" r:id="rId19"/>
    <p:sldId id="864" r:id="rId20"/>
    <p:sldId id="879" r:id="rId21"/>
    <p:sldId id="880" r:id="rId22"/>
    <p:sldId id="912" r:id="rId23"/>
    <p:sldId id="919" r:id="rId24"/>
    <p:sldId id="920" r:id="rId25"/>
    <p:sldId id="921" r:id="rId26"/>
    <p:sldId id="922" r:id="rId27"/>
    <p:sldId id="924" r:id="rId28"/>
    <p:sldId id="925" r:id="rId29"/>
    <p:sldId id="926" r:id="rId30"/>
    <p:sldId id="908" r:id="rId31"/>
    <p:sldId id="909" r:id="rId32"/>
    <p:sldId id="911" r:id="rId33"/>
    <p:sldId id="927" r:id="rId34"/>
    <p:sldId id="928" r:id="rId35"/>
    <p:sldId id="900" r:id="rId36"/>
    <p:sldId id="901" r:id="rId37"/>
    <p:sldId id="929" r:id="rId38"/>
    <p:sldId id="930" r:id="rId39"/>
    <p:sldId id="887" r:id="rId40"/>
    <p:sldId id="888"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2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622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42684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58612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0328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259994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50639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32332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035497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712181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718418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58046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4835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25933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3763762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1647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08185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657334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1396987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60880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802.18-22/0062r2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55-01-0000-rr-tag-may-2022-wireless-interim-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63&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ec.europa.eu/info/law/better-regulation/have-your-say/initiatives/13445-World-Radiocommunication-Conference-2023-EU-position_e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3&amp;is_year=202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ocuments?is_dcn=73&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ocuments?is_dcn=72&amp;is_year=202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Meetings.aspx#/meeting?MtgId=44274" TargetMode="External"/><Relationship Id="rId7"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2/spectrum-sharing-upper-6-ghz-band" TargetMode="External"/><Relationship Id="rId5" Type="http://schemas.openxmlformats.org/officeDocument/2006/relationships/hyperlink" Target="https://portal.etsi.org/Meetings.aspx#/meeting?MtgId=44276" TargetMode="External"/><Relationship Id="rId4" Type="http://schemas.openxmlformats.org/officeDocument/2006/relationships/hyperlink" Target="https://portal.etsi.org/Meetings.aspx#/meeting?MtgId=44275"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news-events/events/2022/07/july-2022-open-commission-meeting"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20https:/www.fcc.gov/news-events/events/open-commission-meeting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apt.int/2022-APG23-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apt.int/sites/default/files/2022/04/CALENDAR_OF_APT_ACTIVITIES_FOR_THE_YEAR_2022-v1.6b.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July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10–15 July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45"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Salon 2 at level L2, </a:t>
            </a:r>
            <a:r>
              <a:rPr lang="en-US" sz="1400" dirty="0"/>
              <a:t>Le Centre Sheraton Montreal </a:t>
            </a:r>
            <a:r>
              <a:rPr lang="en-US" sz="1400" dirty="0" smtClean="0"/>
              <a:t>Hotel</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a:solidFill>
                  <a:schemeClr val="tx1"/>
                </a:solidFill>
                <a:cs typeface="Arial" panose="020B0604020202020204" pitchFamily="34" charset="0"/>
                <a:hlinkClick r:id="rId3"/>
              </a:rPr>
              <a:t>18-16/0038r22</a:t>
            </a:r>
            <a:r>
              <a:rPr lang="en-US" sz="1400" dirty="0">
                <a:solidFill>
                  <a:schemeClr val="tx1"/>
                </a:solidFill>
                <a:cs typeface="Arial" panose="020B0604020202020204" pitchFamily="34" charset="0"/>
              </a:rPr>
              <a:t> or </a:t>
            </a:r>
            <a:r>
              <a:rPr lang="en-US" sz="1400" dirty="0">
                <a:solidFill>
                  <a:schemeClr val="tx1"/>
                </a:solidFill>
                <a:cs typeface="Arial" panose="020B0604020202020204" pitchFamily="34" charset="0"/>
                <a:hlinkClick r:id="rId4"/>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5795525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a:t>
                      </a:r>
                      <a:r>
                        <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15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(Salon 2, Level L2)</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(Salon 2, Level L2)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12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May wireless interim</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&amp; Motion:  Response to </a:t>
            </a:r>
            <a:r>
              <a:rPr lang="en-US" sz="1800" i="1" spc="-5" dirty="0" smtClean="0">
                <a:solidFill>
                  <a:srgbClr val="00B050"/>
                </a:solidFill>
                <a:cs typeface="Arial"/>
              </a:rPr>
              <a:t>European Commission’s call for evidence: WRC-2023 – EU position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Introduction to ETSI TC ERM and the liaison related to UWB</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14 July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18-22/0055r1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18-22/0063</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(1</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latin typeface="+mj-lt"/>
                <a:cs typeface="Arial"/>
              </a:rPr>
              <a:t>Consultation:  </a:t>
            </a:r>
            <a:r>
              <a:rPr lang="en-US" sz="1800" spc="-5" dirty="0" smtClean="0">
                <a:latin typeface="+mj-lt"/>
                <a:cs typeface="Arial"/>
              </a:rPr>
              <a:t>Call for evidence:  World </a:t>
            </a:r>
            <a:r>
              <a:rPr lang="en-US" sz="1800" spc="-5" dirty="0" err="1" smtClean="0">
                <a:latin typeface="+mj-lt"/>
                <a:cs typeface="Arial"/>
              </a:rPr>
              <a:t>Radiocommunication</a:t>
            </a:r>
            <a:r>
              <a:rPr lang="en-US" sz="1800" spc="-5" dirty="0" smtClean="0">
                <a:latin typeface="+mj-lt"/>
                <a:cs typeface="Arial"/>
              </a:rPr>
              <a:t> Conference 2023 – EU position</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Publication date:  </a:t>
            </a:r>
            <a:r>
              <a:rPr lang="en-US" sz="1600" spc="-5" dirty="0" smtClean="0">
                <a:latin typeface="+mj-lt"/>
                <a:cs typeface="Arial"/>
              </a:rPr>
              <a:t>28 June 2022</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Closing date for response:  </a:t>
            </a:r>
            <a:r>
              <a:rPr lang="en-US" sz="1600" spc="-5" dirty="0" smtClean="0">
                <a:latin typeface="+mj-lt"/>
                <a:cs typeface="Arial"/>
              </a:rPr>
              <a:t>26 July 2022 </a:t>
            </a:r>
            <a:r>
              <a:rPr lang="en-US" sz="1600" spc="-5" dirty="0">
                <a:latin typeface="+mj-lt"/>
                <a:cs typeface="Arial"/>
              </a:rPr>
              <a:t>(</a:t>
            </a:r>
            <a:r>
              <a:rPr lang="en-US" sz="1600" spc="-5" dirty="0">
                <a:solidFill>
                  <a:srgbClr val="FF0000"/>
                </a:solidFill>
                <a:latin typeface="+mj-lt"/>
                <a:cs typeface="Arial"/>
              </a:rPr>
              <a:t>out of </a:t>
            </a:r>
            <a:r>
              <a:rPr lang="en-US" sz="1600" spc="-5" dirty="0" smtClean="0">
                <a:solidFill>
                  <a:srgbClr val="FF0000"/>
                </a:solidFill>
                <a:latin typeface="+mj-lt"/>
                <a:cs typeface="Arial"/>
              </a:rPr>
              <a:t>802.18 today to </a:t>
            </a:r>
            <a:r>
              <a:rPr lang="en-US" sz="1600" spc="-5" dirty="0">
                <a:solidFill>
                  <a:srgbClr val="FF0000"/>
                </a:solidFill>
                <a:latin typeface="+mj-lt"/>
                <a:cs typeface="Arial"/>
              </a:rPr>
              <a:t>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ec.europa.eu/info/law/better-regulation/have-your-say/initiatives/13445-World-Radiocommunication-Conference-2023-EU-position_en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latin typeface="+mj-lt"/>
                <a:cs typeface="Arial"/>
                <a:hlinkClick r:id="rId4"/>
              </a:rPr>
              <a:t>22/0073</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406963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(2</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22/0073r2</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European Commission’s call for evidence: World </a:t>
            </a:r>
            <a:r>
              <a:rPr lang="en-US" sz="1800" spc="-5" dirty="0" err="1" smtClean="0">
                <a:latin typeface="+mj-lt"/>
                <a:cs typeface="Arial"/>
              </a:rPr>
              <a:t>Radiocommunication</a:t>
            </a:r>
            <a:r>
              <a:rPr lang="en-US" sz="1800" spc="-5" dirty="0" smtClean="0">
                <a:latin typeface="+mj-lt"/>
                <a:cs typeface="Arial"/>
              </a:rPr>
              <a:t> Conference 2023 – EU position </a:t>
            </a:r>
            <a:r>
              <a:rPr lang="en-US" sz="1800" spc="-5" dirty="0">
                <a:latin typeface="+mj-lt"/>
                <a:cs typeface="Arial"/>
              </a:rPr>
              <a:t>for review and approval by the IEEE LMSC (802 EC) for submission to </a:t>
            </a:r>
            <a:r>
              <a:rPr lang="en-US" sz="1800" spc="-5" dirty="0" smtClean="0">
                <a:latin typeface="+mj-lt"/>
                <a:cs typeface="Arial"/>
              </a:rPr>
              <a:t>European Commission </a:t>
            </a:r>
            <a:r>
              <a:rPr lang="en-US" sz="1800" spc="-5" dirty="0">
                <a:latin typeface="+mj-lt"/>
                <a:cs typeface="Arial"/>
              </a:rPr>
              <a:t>by the response deadline.  The 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Result</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991711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introduction to ETSI TC ERM and the liaison related to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Presented by Dries </a:t>
            </a:r>
            <a:r>
              <a:rPr lang="en-US" sz="1800" spc="-5" dirty="0" err="1" smtClean="0">
                <a:latin typeface="+mj-lt"/>
                <a:cs typeface="Arial"/>
              </a:rPr>
              <a:t>Neirynck</a:t>
            </a:r>
            <a:r>
              <a:rPr lang="en-US" sz="1800" spc="-5" dirty="0" smtClean="0">
                <a:latin typeface="+mj-lt"/>
                <a:cs typeface="Arial"/>
              </a:rPr>
              <a:t> (</a:t>
            </a:r>
            <a:r>
              <a:rPr lang="en-US" sz="1800" dirty="0" smtClean="0"/>
              <a:t>Rapporteur</a:t>
            </a:r>
            <a:r>
              <a:rPr lang="en-US" sz="1800" b="0" dirty="0" smtClean="0"/>
              <a:t>,</a:t>
            </a:r>
            <a:r>
              <a:rPr lang="en-US" sz="1800" b="0" dirty="0"/>
              <a:t> </a:t>
            </a:r>
            <a:r>
              <a:rPr lang="en-US" sz="1800" dirty="0" smtClean="0"/>
              <a:t>RTR/ERM-TGUWB-611)</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hlinkClick r:id="rId3"/>
              </a:rPr>
              <a:t>22/0072r0</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63281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July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ET, 14 July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22-16/0038r22</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July </a:t>
            </a:r>
            <a:r>
              <a:rPr lang="en-US" altLang="en-US" sz="1800" b="1" dirty="0">
                <a:solidFill>
                  <a:schemeClr val="tx1"/>
                </a:solidFill>
                <a:latin typeface="+mj-lt"/>
                <a:cs typeface="Arial" panose="020B0604020202020204" pitchFamily="34" charset="0"/>
              </a:rPr>
              <a:t>IEEE 802 p</a:t>
            </a:r>
            <a:r>
              <a:rPr lang="en-US" altLang="en-US" sz="1800" b="1" dirty="0" smtClean="0">
                <a:solidFill>
                  <a:schemeClr val="tx1"/>
                </a:solidFill>
                <a:latin typeface="+mj-lt"/>
                <a:cs typeface="Arial" panose="020B0604020202020204" pitchFamily="34" charset="0"/>
              </a:rPr>
              <a:t>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2022 to 15 July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web.cvent.com/event/5ab3e363-ef4b-45fe-b35d-cd88bf622491/summary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14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  Formation of an ad-hoc to develop a revised IEEE SA policy </a:t>
            </a:r>
            <a:r>
              <a:rPr lang="en-US" sz="1800" i="1" spc="-5" dirty="0" smtClean="0">
                <a:solidFill>
                  <a:srgbClr val="00B050"/>
                </a:solidFill>
                <a:cs typeface="Arial"/>
              </a:rPr>
              <a:t>statement</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Meeting and hotel reservation for the 2022 September Interim</a:t>
            </a:r>
          </a:p>
          <a:p>
            <a:pPr marL="230188" marR="117475" indent="-230188" algn="just">
              <a:buFont typeface="Times New Roman" pitchFamily="16" charset="0"/>
              <a:buChar char="•"/>
              <a:tabLst>
                <a:tab pos="230188" algn="l"/>
              </a:tabLst>
            </a:pPr>
            <a:r>
              <a:rPr lang="en-US" sz="1800" spc="-5" dirty="0">
                <a:cs typeface="Arial"/>
              </a:rPr>
              <a:t>Straw poll:  Type of participation in the </a:t>
            </a:r>
            <a:r>
              <a:rPr lang="en-US" sz="1800" spc="-5" dirty="0" smtClean="0">
                <a:cs typeface="Arial"/>
              </a:rPr>
              <a:t>2022 September Interim </a:t>
            </a: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Motions:  </a:t>
            </a:r>
            <a:r>
              <a:rPr lang="en-US" sz="1800" i="1" spc="-5" dirty="0">
                <a:solidFill>
                  <a:srgbClr val="00B050"/>
                </a:solidFill>
                <a:cs typeface="Arial"/>
              </a:rPr>
              <a:t>Weekly teleconference </a:t>
            </a:r>
            <a:r>
              <a:rPr lang="en-US" sz="1800" i="1" spc="-5" dirty="0" smtClean="0">
                <a:solidFill>
                  <a:srgbClr val="00B050"/>
                </a:solidFill>
                <a:cs typeface="Arial"/>
              </a:rPr>
              <a:t>calls and ad-hoc calls</a:t>
            </a:r>
            <a:endParaRPr lang="en-US" sz="1800" i="1" spc="-5" dirty="0" smtClean="0">
              <a:solidFill>
                <a:srgbClr val="00B050"/>
              </a:solidFill>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chemeClr val="tx1"/>
                </a:solidFill>
                <a:latin typeface="+mj-lt"/>
                <a:cs typeface="Arial"/>
                <a:hlinkClick r:id="rId3"/>
              </a:rPr>
              <a:t>18-22/0035</a:t>
            </a:r>
            <a:endParaRPr lang="en-US" sz="18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71665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572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p>
          <a:p>
            <a:pPr marL="1030288" marR="117475" lvl="2" indent="-230188" algn="just">
              <a:buClrTx/>
              <a:buFont typeface="Times New Roman" pitchFamily="16" charset="0"/>
              <a:buChar char="•"/>
              <a:tabLst>
                <a:tab pos="230188" algn="l"/>
              </a:tabLst>
            </a:pPr>
            <a:r>
              <a:rPr lang="en-US" sz="1600" spc="-5" dirty="0" smtClean="0">
                <a:cs typeface="Arial"/>
              </a:rPr>
              <a:t>BRAN</a:t>
            </a:r>
          </a:p>
          <a:p>
            <a:pPr marL="1487488" marR="117475" lvl="3" indent="-230188">
              <a:buClrTx/>
              <a:buFont typeface="Times New Roman" pitchFamily="16" charset="0"/>
              <a:buChar char="•"/>
              <a:tabLst>
                <a:tab pos="230188" algn="l"/>
              </a:tabLst>
            </a:pPr>
            <a:r>
              <a:rPr lang="en-US" sz="1400" kern="1200" dirty="0" smtClean="0">
                <a:latin typeface="+mj-lt"/>
                <a:hlinkClick r:id="rId3"/>
              </a:rPr>
              <a:t>Ad </a:t>
            </a:r>
            <a:r>
              <a:rPr lang="en-US" sz="1400" kern="1200" dirty="0">
                <a:latin typeface="+mj-lt"/>
                <a:hlinkClick r:id="rId3"/>
              </a:rPr>
              <a:t>hoc meeting #114b, TR 103 </a:t>
            </a:r>
            <a:r>
              <a:rPr lang="en-US" sz="1400" kern="1200" dirty="0" smtClean="0">
                <a:latin typeface="+mj-lt"/>
                <a:hlinkClick r:id="rId3"/>
              </a:rPr>
              <a:t>721</a:t>
            </a:r>
            <a:r>
              <a:rPr lang="en-US" sz="1400" dirty="0">
                <a:latin typeface="+mj-lt"/>
              </a:rPr>
              <a:t/>
            </a:r>
            <a:br>
              <a:rPr lang="en-US" sz="1400" dirty="0">
                <a:latin typeface="+mj-lt"/>
              </a:rPr>
            </a:br>
            <a:r>
              <a:rPr lang="en-US" sz="1400" kern="1200" dirty="0">
                <a:latin typeface="+mj-lt"/>
              </a:rPr>
              <a:t>2022-07-19T09:00+02:00 until </a:t>
            </a:r>
            <a:r>
              <a:rPr lang="en-US" sz="1400" kern="1200" dirty="0" smtClean="0">
                <a:latin typeface="+mj-lt"/>
              </a:rPr>
              <a:t>2022-07-19T12:15+02:00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4"/>
              </a:rPr>
              <a:t>Ad </a:t>
            </a:r>
            <a:r>
              <a:rPr lang="en-US" sz="1400" kern="1200" dirty="0">
                <a:latin typeface="+mj-lt"/>
                <a:hlinkClick r:id="rId4"/>
              </a:rPr>
              <a:t>hoc meeting #114c, EN 301 </a:t>
            </a:r>
            <a:r>
              <a:rPr lang="en-US" sz="1400" kern="1200" dirty="0" smtClean="0">
                <a:latin typeface="+mj-lt"/>
                <a:hlinkClick r:id="rId4"/>
              </a:rPr>
              <a:t>893</a:t>
            </a:r>
            <a:r>
              <a:rPr lang="en-US" sz="1400" dirty="0">
                <a:latin typeface="+mj-lt"/>
              </a:rPr>
              <a:t/>
            </a:r>
            <a:br>
              <a:rPr lang="en-US" sz="1400" dirty="0">
                <a:latin typeface="+mj-lt"/>
              </a:rPr>
            </a:br>
            <a:r>
              <a:rPr lang="en-US" sz="1400" kern="1200" dirty="0">
                <a:latin typeface="+mj-lt"/>
              </a:rPr>
              <a:t>2022-08-30T08:00+02:00 until </a:t>
            </a:r>
            <a:r>
              <a:rPr lang="en-US" sz="1400" kern="1200" dirty="0" smtClean="0">
                <a:latin typeface="+mj-lt"/>
              </a:rPr>
              <a:t>2022-08-30T12:30+02:00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5"/>
              </a:rPr>
              <a:t>Ad </a:t>
            </a:r>
            <a:r>
              <a:rPr lang="en-US" sz="1400" kern="1200" dirty="0">
                <a:latin typeface="+mj-lt"/>
                <a:hlinkClick r:id="rId5"/>
              </a:rPr>
              <a:t>hoc meeting #114d, EN 301 </a:t>
            </a:r>
            <a:r>
              <a:rPr lang="en-US" sz="1400" kern="1200" dirty="0" smtClean="0">
                <a:latin typeface="+mj-lt"/>
                <a:hlinkClick r:id="rId5"/>
              </a:rPr>
              <a:t>893</a:t>
            </a:r>
            <a:r>
              <a:rPr lang="en-US" sz="1400" dirty="0">
                <a:latin typeface="+mj-lt"/>
              </a:rPr>
              <a:t/>
            </a:r>
            <a:br>
              <a:rPr lang="en-US" sz="1400" dirty="0">
                <a:latin typeface="+mj-lt"/>
              </a:rPr>
            </a:br>
            <a:r>
              <a:rPr lang="en-US" sz="1400" kern="1200" dirty="0">
                <a:latin typeface="+mj-lt"/>
              </a:rPr>
              <a:t>2022-09-01T16:00+02:00 until </a:t>
            </a:r>
            <a:r>
              <a:rPr lang="en-US" sz="1400" kern="1200" dirty="0" smtClean="0">
                <a:latin typeface="+mj-lt"/>
              </a:rPr>
              <a:t>2022-09-01T20:30+02:00</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A </a:t>
            </a:r>
            <a:r>
              <a:rPr lang="en-US" sz="1600" spc="-5" dirty="0" smtClean="0">
                <a:solidFill>
                  <a:schemeClr val="tx1"/>
                </a:solidFill>
                <a:latin typeface="+mj-lt"/>
                <a:cs typeface="Arial"/>
                <a:hlinkClick r:id="rId6"/>
              </a:rPr>
              <a:t>decision</a:t>
            </a:r>
            <a:r>
              <a:rPr lang="en-US" sz="1600" spc="-5" dirty="0" smtClean="0">
                <a:solidFill>
                  <a:schemeClr val="tx1"/>
                </a:solidFill>
                <a:latin typeface="+mj-lt"/>
                <a:cs typeface="Arial"/>
              </a:rPr>
              <a:t> on its proposal</a:t>
            </a:r>
            <a:r>
              <a:rPr lang="en-US" sz="1600" dirty="0"/>
              <a:t> to add the band, 6425 to 7125 MHz</a:t>
            </a:r>
            <a:r>
              <a:rPr lang="en-US" sz="1600" dirty="0" smtClean="0"/>
              <a:t>, to </a:t>
            </a:r>
            <a:r>
              <a:rPr lang="en-US" sz="1600" dirty="0"/>
              <a:t>the Shared Access licensing </a:t>
            </a:r>
            <a:r>
              <a:rPr lang="en-US" sz="1600" dirty="0" smtClean="0"/>
              <a:t>framework is published on 30 June 2022.</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747392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July 2022 Open Commission Meeting is </a:t>
            </a:r>
            <a:r>
              <a:rPr lang="en-US" sz="1600" dirty="0" smtClean="0">
                <a:hlinkClick r:id="rId3"/>
              </a:rPr>
              <a:t>scheduled</a:t>
            </a:r>
            <a:r>
              <a:rPr lang="en-US" sz="1600" dirty="0" smtClean="0"/>
              <a:t> at 10:30am ET on 14 July 2022.</a:t>
            </a:r>
          </a:p>
          <a:p>
            <a:pPr marL="1030288" marR="117475" lvl="2" indent="-230188" algn="just">
              <a:buClrTx/>
              <a:buFont typeface="Times New Roman" pitchFamily="16" charset="0"/>
              <a:buChar char="•"/>
              <a:tabLst>
                <a:tab pos="230188" algn="l"/>
              </a:tabLst>
            </a:pPr>
            <a:r>
              <a:rPr lang="en-US" sz="1600" dirty="0" smtClean="0"/>
              <a:t>The schedule of the open meeting is available </a:t>
            </a:r>
            <a:r>
              <a:rPr lang="en-US" sz="1600" dirty="0" smtClean="0">
                <a:hlinkClick r:id="rId4"/>
              </a:rPr>
              <a:t>here</a:t>
            </a:r>
            <a:r>
              <a:rPr lang="en-US" sz="1600" dirty="0" smtClean="0"/>
              <a:t>.  Note that after the opening meeting on 5 August 2022, the September meeting is scheduled on 29 September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6409585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41508814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1282327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(1)</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a:latin typeface="+mj-lt"/>
              </a:rPr>
              <a:t>I</a:t>
            </a:r>
            <a:r>
              <a:rPr lang="en-US" sz="1600" dirty="0" smtClean="0">
                <a:latin typeface="+mj-lt"/>
              </a:rPr>
              <a:t>n </a:t>
            </a:r>
            <a:r>
              <a:rPr lang="en-US" sz="1600" dirty="0">
                <a:latin typeface="+mj-lt"/>
              </a:rPr>
              <a:t>2018 </a:t>
            </a:r>
            <a:r>
              <a:rPr lang="en-US" sz="1600" dirty="0" smtClean="0">
                <a:latin typeface="+mj-lt"/>
              </a:rPr>
              <a:t>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p>
          <a:p>
            <a:pPr marL="630238" marR="117475" lvl="1" indent="-230188" algn="just">
              <a:buClrTx/>
              <a:buFont typeface="Times New Roman" pitchFamily="16" charset="0"/>
              <a:buChar char="•"/>
              <a:tabLst>
                <a:tab pos="230188" algn="l"/>
              </a:tabLst>
            </a:pPr>
            <a:r>
              <a:rPr lang="en-US" altLang="en-US" sz="1600" dirty="0"/>
              <a:t>Based on the discussion in IEEE 802.18 and then IEEE 802 (in its 7 June 2022 teleconference), IEEE 802 has replied to IEEE SA to revise the position </a:t>
            </a:r>
            <a:r>
              <a:rPr lang="en-US" altLang="en-US" sz="1600" dirty="0" smtClean="0"/>
              <a:t>statement </a:t>
            </a:r>
            <a:r>
              <a:rPr lang="en-US" sz="1600" dirty="0"/>
              <a:t>on </a:t>
            </a:r>
            <a:r>
              <a:rPr lang="en-US" sz="1600" dirty="0">
                <a:hlinkClick r:id="rId3"/>
              </a:rPr>
              <a:t>Intelligent Spectrum Allocation and Management</a:t>
            </a:r>
            <a:r>
              <a:rPr lang="en-US" altLang="en-US" sz="1600" dirty="0" smtClean="0"/>
              <a:t>.</a:t>
            </a:r>
            <a:endParaRPr lang="en-US" alt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812668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(2)</a:t>
            </a:r>
            <a:endParaRPr lang="en-US" sz="2800" dirty="0">
              <a:solidFill>
                <a:srgbClr val="0070C0"/>
              </a:solidFill>
            </a:endParaRPr>
          </a:p>
        </p:txBody>
      </p:sp>
      <p:sp>
        <p:nvSpPr>
          <p:cNvPr id="10" name="Content Placeholder 2"/>
          <p:cNvSpPr>
            <a:spLocks noGrp="1"/>
          </p:cNvSpPr>
          <p:nvPr>
            <p:ph idx="1"/>
          </p:nvPr>
        </p:nvSpPr>
        <p:spPr>
          <a:xfrm>
            <a:off x="914400" y="1524000"/>
            <a:ext cx="10475384" cy="8382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Held a call with the Public Affairs Team on 27 June 2022</a:t>
            </a:r>
          </a:p>
          <a:p>
            <a:pPr marL="230188" marR="117475" indent="-230188" algn="just">
              <a:buFont typeface="Times New Roman" pitchFamily="16" charset="0"/>
              <a:buChar char="•"/>
              <a:tabLst>
                <a:tab pos="230188" algn="l"/>
              </a:tabLst>
            </a:pPr>
            <a:r>
              <a:rPr lang="en-US" sz="1800" spc="-5" dirty="0" smtClean="0">
                <a:latin typeface="+mj-lt"/>
                <a:cs typeface="Arial"/>
              </a:rPr>
              <a:t>Report to the IEEE 802 EC on 11 July 2022 and ask for EC’s decision on the option.</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7" name="Google Shape;91;g134d7ee4781_0_1"/>
          <p:cNvGraphicFramePr/>
          <p:nvPr>
            <p:extLst/>
          </p:nvPr>
        </p:nvGraphicFramePr>
        <p:xfrm>
          <a:off x="1219200" y="2583938"/>
          <a:ext cx="10170584" cy="3426524"/>
        </p:xfrm>
        <a:graphic>
          <a:graphicData uri="http://schemas.openxmlformats.org/drawingml/2006/table">
            <a:tbl>
              <a:tblPr>
                <a:noFill/>
              </a:tblPr>
              <a:tblGrid>
                <a:gridCol w="4430749"/>
                <a:gridCol w="1409784"/>
                <a:gridCol w="1409784"/>
                <a:gridCol w="2920267"/>
              </a:tblGrid>
              <a:tr h="258325">
                <a:tc>
                  <a:txBody>
                    <a:bodyPr/>
                    <a:lstStyle/>
                    <a:p>
                      <a:pPr marL="0" marR="0" lvl="0" indent="0" algn="ctr" rtl="0">
                        <a:spcBef>
                          <a:spcPts val="0"/>
                        </a:spcBef>
                        <a:spcAft>
                          <a:spcPts val="0"/>
                        </a:spcAft>
                        <a:buNone/>
                      </a:pPr>
                      <a:r>
                        <a:rPr lang="en-US" sz="1400" b="1" u="none" strike="noStrike" cap="none" dirty="0"/>
                        <a:t>Step</a:t>
                      </a:r>
                      <a:endParaRPr sz="1400" b="1" i="0" u="none" strike="noStrike" cap="none" dirty="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dirty="0" smtClean="0"/>
                        <a:t>Option 1 Date(s</a:t>
                      </a:r>
                      <a:r>
                        <a:rPr lang="en-US" sz="1400" b="1" u="none" strike="noStrike" cap="none" dirty="0"/>
                        <a:t>)</a:t>
                      </a:r>
                      <a:endParaRPr sz="1400" b="1" i="0" u="none" strike="noStrike" cap="none" dirty="0">
                        <a:solidFill>
                          <a:srgbClr val="000000"/>
                        </a:solidFill>
                      </a:endParaRPr>
                    </a:p>
                  </a:txBody>
                  <a:tcPr marL="9175" marR="9175" marT="9175" marB="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smtClean="0"/>
                        <a:t>Option 2 Date(s)</a:t>
                      </a:r>
                      <a:endParaRPr lang="en-US" sz="1400" b="1" i="0" u="none" strike="noStrike" cap="none" dirty="0" smtClean="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a:t>Responsible Party</a:t>
                      </a:r>
                      <a:endParaRPr sz="1400" b="1" i="0" u="none" strike="noStrike" cap="none">
                        <a:solidFill>
                          <a:srgbClr val="000000"/>
                        </a:solidFill>
                      </a:endParaRPr>
                    </a:p>
                  </a:txBody>
                  <a:tcPr marL="9175" marR="9175" marT="9175" marB="0" anchor="ctr"/>
                </a:tc>
              </a:tr>
              <a:tr h="374949">
                <a:tc>
                  <a:txBody>
                    <a:bodyPr/>
                    <a:lstStyle/>
                    <a:p>
                      <a:pPr marL="0" marR="0" lvl="0" indent="0" algn="l" rtl="0">
                        <a:spcBef>
                          <a:spcPts val="0"/>
                        </a:spcBef>
                        <a:spcAft>
                          <a:spcPts val="0"/>
                        </a:spcAft>
                        <a:buNone/>
                      </a:pPr>
                      <a:r>
                        <a:rPr lang="en-US" sz="1400" u="none" strike="noStrike" cap="none" dirty="0"/>
                        <a:t>802 input (approved via the 802 EC process)</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7/25</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9/23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802</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Reach out to other stakeholders for input</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7/26 – 8/12 </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9/26 </a:t>
                      </a:r>
                      <a:r>
                        <a:rPr lang="en-US" sz="1400" u="none" strike="noStrike" cap="none" dirty="0" smtClean="0"/>
                        <a:t>– </a:t>
                      </a:r>
                      <a:r>
                        <a:rPr lang="en-US" sz="1400" dirty="0" smtClean="0">
                          <a:solidFill>
                            <a:srgbClr val="000000"/>
                          </a:solidFill>
                        </a:rPr>
                        <a:t>10/10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a:t>Public Affairs Team</a:t>
                      </a:r>
                      <a:endParaRPr sz="1400" i="0" u="none" strike="noStrike" cap="none">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Consolidate/edit and recirculate back to 802</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8/15 – 8/19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10/12 </a:t>
                      </a:r>
                      <a:r>
                        <a:rPr lang="en-US" sz="1400" u="none" strike="noStrike" cap="none" dirty="0" smtClean="0"/>
                        <a:t>– 10/21</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All inputs considered/final draft prepared</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8/22</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10/24</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Send to SPCC for their </a:t>
                      </a:r>
                      <a:r>
                        <a:rPr lang="en-US" sz="1400" u="none" strike="noStrike" cap="none" dirty="0" smtClean="0"/>
                        <a:t>meeting</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8/26</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SPCC reviews/makes recommendation for approved</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9/8</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SPCC</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Submit draft and motion to BoG for agenda</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9/21</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11/22</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507250">
                <a:tc>
                  <a:txBody>
                    <a:bodyPr/>
                    <a:lstStyle/>
                    <a:p>
                      <a:pPr marL="0" marR="0" lvl="0" indent="0" algn="l" rtl="0">
                        <a:spcBef>
                          <a:spcPts val="0"/>
                        </a:spcBef>
                        <a:spcAft>
                          <a:spcPts val="0"/>
                        </a:spcAft>
                        <a:buNone/>
                      </a:pPr>
                      <a:r>
                        <a:rPr lang="en-US" sz="1400" u="none" strike="noStrike" cap="none"/>
                        <a:t>BoG reviews/approved to move forth to GPPC for information</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9/28</a:t>
                      </a:r>
                      <a:r>
                        <a:rPr lang="en-US" sz="1400" u="none" strike="noStrike" cap="none" baseline="0" dirty="0" smtClean="0"/>
                        <a:t> </a:t>
                      </a:r>
                      <a:r>
                        <a:rPr lang="en-US" sz="1400" u="none" strike="noStrike" cap="none" dirty="0" smtClean="0"/>
                        <a:t>– 9/29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t>12/5 </a:t>
                      </a:r>
                      <a:r>
                        <a:rPr lang="en-US" sz="1400" u="none" strike="noStrike" cap="none" dirty="0" smtClean="0"/>
                        <a:t>– 12/</a:t>
                      </a:r>
                      <a:r>
                        <a:rPr lang="en-US" sz="1400" dirty="0" smtClean="0"/>
                        <a:t>6</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err="1"/>
                        <a:t>BoG</a:t>
                      </a:r>
                      <a:endParaRPr sz="1400" i="0" u="none" strike="noStrike" cap="none" dirty="0">
                        <a:solidFill>
                          <a:srgbClr val="000000"/>
                        </a:solidFill>
                      </a:endParaRPr>
                    </a:p>
                  </a:txBody>
                  <a:tcPr marL="82500" marR="9175" marT="9175" marB="0" anchor="ctr"/>
                </a:tc>
              </a:tr>
            </a:tbl>
          </a:graphicData>
        </a:graphic>
      </p:graphicFrame>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779535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#5 (Internal):  To approve the formation of an ad-hoc to develop a revised IEEE Standards Association policy statement on the Intelligent Spectrum Allocation and Management, and appoint Amelia </a:t>
            </a:r>
            <a:r>
              <a:rPr lang="en-US" altLang="en-US" sz="1800" dirty="0" err="1" smtClean="0">
                <a:solidFill>
                  <a:schemeClr val="tx1"/>
                </a:solidFill>
                <a:cs typeface="Arial" panose="020B0604020202020204" pitchFamily="34" charset="0"/>
              </a:rPr>
              <a:t>Andersdotter</a:t>
            </a:r>
            <a:r>
              <a:rPr lang="en-US" altLang="en-US" sz="1800" dirty="0" smtClean="0">
                <a:solidFill>
                  <a:schemeClr val="tx1"/>
                </a:solidFill>
                <a:cs typeface="Arial" panose="020B0604020202020204" pitchFamily="34" charset="0"/>
              </a:rPr>
              <a:t> as the ad-hoc Chair</a:t>
            </a:r>
            <a:r>
              <a:rPr lang="en-US" sz="1800" kern="0" spc="-5" dirty="0" smtClean="0">
                <a:latin typeface="+mj-lt"/>
                <a:cs typeface="Arial"/>
              </a:rPr>
              <a:t>.</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Char char="•"/>
              <a:tabLst>
                <a:tab pos="230188" algn="l"/>
              </a:tabLst>
            </a:pPr>
            <a:r>
              <a:rPr lang="en-US" sz="1600" spc="-5" dirty="0">
                <a:cs typeface="Arial"/>
              </a:rPr>
              <a:t>Attendees: </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Result:</a:t>
            </a:r>
            <a:endParaRPr lang="en-US" sz="1600" spc="-5" dirty="0">
              <a:solidFill>
                <a:srgbClr val="FF0000"/>
              </a:solidFill>
              <a:cs typeface="Arial"/>
            </a:endParaRPr>
          </a:p>
          <a:p>
            <a:pPr marL="400050" marR="117475" lvl="1" indent="0" algn="just">
              <a:tabLst>
                <a:tab pos="230188" algn="l"/>
              </a:tabLst>
            </a:pP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43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44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5</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It is an credited interim</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rights</a:t>
            </a:r>
            <a:endParaRPr lang="en-US" sz="1800" dirty="0" smtClean="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strike="sngStrike" dirty="0" smtClean="0">
                <a:solidFill>
                  <a:schemeClr val="tx1"/>
                </a:solidFill>
                <a:latin typeface="Times New Roman" panose="02020603050405020304" pitchFamily="18" charset="0"/>
                <a:ea typeface="Times New Roman" panose="02020603050405020304" pitchFamily="18" charset="0"/>
              </a:rPr>
              <a:t>US$950.00 </a:t>
            </a:r>
            <a:r>
              <a:rPr lang="en-US" sz="1200" strike="sngStrike" dirty="0">
                <a:solidFill>
                  <a:schemeClr val="tx1"/>
                </a:solidFill>
                <a:latin typeface="Times New Roman" panose="02020603050405020304" pitchFamily="18" charset="0"/>
                <a:ea typeface="Times New Roman" panose="02020603050405020304" pitchFamily="18" charset="0"/>
              </a:rPr>
              <a:t>(All attendees)</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15 August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US$1200.00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30 June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049792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strike="sngStrike" dirty="0" smtClean="0">
                <a:solidFill>
                  <a:schemeClr val="tx1"/>
                </a:solidFill>
              </a:rPr>
              <a:t>Early </a:t>
            </a:r>
            <a:r>
              <a:rPr lang="en-US" sz="1400" strike="sngStrike" dirty="0">
                <a:solidFill>
                  <a:schemeClr val="tx1"/>
                </a:solidFill>
              </a:rPr>
              <a:t>Bird: When the </a:t>
            </a:r>
            <a:r>
              <a:rPr lang="en-US" sz="1400" u="sng" strike="sngStrike" dirty="0">
                <a:solidFill>
                  <a:schemeClr val="tx1"/>
                </a:solidFill>
              </a:rPr>
              <a:t>Early Bird Guest Room Block is sold out or 5:00 PM Hawaii Time </a:t>
            </a:r>
            <a:r>
              <a:rPr lang="en-US" sz="1400" u="sng" strike="sngStrike" dirty="0" smtClean="0">
                <a:solidFill>
                  <a:schemeClr val="tx1"/>
                </a:solidFill>
              </a:rPr>
              <a:t>13 June 2022</a:t>
            </a:r>
            <a:r>
              <a:rPr lang="en-US" sz="1400" u="sng" strike="sngStrike" dirty="0">
                <a:solidFill>
                  <a:schemeClr val="tx1"/>
                </a:solidFill>
              </a:rPr>
              <a:t> whichever comes </a:t>
            </a:r>
            <a:r>
              <a:rPr lang="en-US" sz="1400" u="sng" strike="sngStrike" dirty="0" smtClean="0">
                <a:solidFill>
                  <a:schemeClr val="tx1"/>
                </a:solidFill>
              </a:rPr>
              <a:t>first</a:t>
            </a:r>
            <a:r>
              <a:rPr lang="en-US" sz="1400" strike="sngStrike" dirty="0" smtClean="0">
                <a:solidFill>
                  <a:schemeClr val="tx1"/>
                </a:solidFill>
              </a:rPr>
              <a:t>.</a:t>
            </a:r>
          </a:p>
          <a:p>
            <a:pPr marL="1030288" marR="117475" lvl="2" indent="-230188" algn="just">
              <a:buFont typeface="Times New Roman" pitchFamily="16" charset="0"/>
              <a:buChar char="•"/>
              <a:tabLst>
                <a:tab pos="230188" algn="l"/>
              </a:tabLst>
            </a:pPr>
            <a:r>
              <a:rPr lang="en-US" sz="1400" b="1" dirty="0" smtClean="0">
                <a:solidFill>
                  <a:srgbClr val="FF0000"/>
                </a:solidFill>
              </a:rPr>
              <a:t>Standard</a:t>
            </a:r>
            <a:r>
              <a:rPr lang="en-US" sz="1400" b="1" dirty="0">
                <a:solidFill>
                  <a:srgbClr val="FF0000"/>
                </a:solidFill>
              </a:rPr>
              <a:t>: When the Standard Guest Room Block is sold out or 5:00 PM Hawaii Time </a:t>
            </a:r>
            <a:r>
              <a:rPr lang="en-US" sz="1400" b="1" dirty="0" smtClean="0">
                <a:solidFill>
                  <a:srgbClr val="FF0000"/>
                </a:solidFill>
              </a:rPr>
              <a:t>15 August</a:t>
            </a:r>
            <a:r>
              <a:rPr lang="en-US" sz="1400" b="1" dirty="0">
                <a:solidFill>
                  <a:srgbClr val="FF0000"/>
                </a:solidFill>
              </a:rPr>
              <a:t> 2022 whichever comes first.</a:t>
            </a:r>
            <a:endParaRPr lang="en-GB" sz="1400" b="1" dirty="0" smtClean="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10720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September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#1:  The 2022 September Interim session is a mixed mode session with the in person meetings being held in Waikoloa, Hawaii, United States.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a:t>
            </a:r>
            <a:endParaRPr lang="en-US" sz="1600" spc="-5" dirty="0">
              <a:cs typeface="Arial"/>
            </a:endParaRPr>
          </a:p>
          <a:p>
            <a:pPr marL="630238" marR="117475" lvl="1" indent="-230188" algn="just">
              <a:buChar char="•"/>
              <a:tabLst>
                <a:tab pos="230188" algn="l"/>
              </a:tabLst>
            </a:pPr>
            <a:r>
              <a:rPr lang="en-US" sz="1600" spc="-5" dirty="0" smtClean="0">
                <a:cs typeface="Arial"/>
              </a:rPr>
              <a:t>Not attend the Interim:</a:t>
            </a: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54570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2022 November plenary</a:t>
            </a:r>
          </a:p>
          <a:p>
            <a:pPr marL="630238" marR="117475" lvl="1" indent="-230188" algn="just">
              <a:buFont typeface="Times New Roman" pitchFamily="16" charset="0"/>
              <a:buChar char="•"/>
              <a:tabLst>
                <a:tab pos="230188" algn="l"/>
              </a:tabLst>
            </a:pPr>
            <a:r>
              <a:rPr lang="en-US" sz="1400" spc="-5" dirty="0" smtClean="0">
                <a:cs typeface="Arial"/>
              </a:rPr>
              <a:t>Date:  13 to 18 November 2022</a:t>
            </a:r>
          </a:p>
          <a:p>
            <a:pPr marL="630238" marR="117475" lvl="1" indent="-230188" algn="just">
              <a:buFont typeface="Times New Roman" pitchFamily="16" charset="0"/>
              <a:buChar char="•"/>
              <a:tabLst>
                <a:tab pos="230188" algn="l"/>
              </a:tabLst>
            </a:pPr>
            <a:r>
              <a:rPr lang="en-US" sz="1400" spc="-5" dirty="0" smtClean="0">
                <a:cs typeface="Arial"/>
              </a:rPr>
              <a:t>Location:  Marriott </a:t>
            </a:r>
            <a:r>
              <a:rPr lang="en-US" sz="1400" spc="-5" dirty="0">
                <a:cs typeface="Arial"/>
              </a:rPr>
              <a:t>Marquis Queen’s Park, Bangkok, </a:t>
            </a:r>
            <a:r>
              <a:rPr lang="en-US" sz="1400" spc="-5" dirty="0" smtClean="0">
                <a:cs typeface="Arial"/>
              </a:rPr>
              <a:t>Thailand</a:t>
            </a:r>
            <a:endParaRPr lang="en-US" sz="1400" spc="-5" dirty="0">
              <a:cs typeface="Arial"/>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Expectation (ec-22-0137-00)</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Meeting </a:t>
            </a:r>
            <a:r>
              <a:rPr lang="en-US" sz="1400" dirty="0">
                <a:solidFill>
                  <a:schemeClr val="tx1"/>
                </a:solidFill>
                <a:latin typeface="Times New Roman" panose="02020603050405020304" pitchFamily="18" charset="0"/>
                <a:ea typeface="Times New Roman" panose="02020603050405020304" pitchFamily="18" charset="0"/>
              </a:rPr>
              <a:t>Fees to be confirmed this week </a:t>
            </a:r>
            <a:r>
              <a:rPr lang="en-US" sz="1400" dirty="0" smtClean="0">
                <a:solidFill>
                  <a:schemeClr val="tx1"/>
                </a:solidFill>
                <a:latin typeface="Times New Roman" panose="02020603050405020304" pitchFamily="18" charset="0"/>
                <a:ea typeface="Times New Roman" panose="02020603050405020304" pitchFamily="18" charset="0"/>
              </a:rPr>
              <a:t>(15 July 2022).</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Nominal </a:t>
            </a:r>
            <a:r>
              <a:rPr lang="en-US" sz="1400" dirty="0">
                <a:solidFill>
                  <a:schemeClr val="tx1"/>
                </a:solidFill>
                <a:latin typeface="Times New Roman" panose="02020603050405020304" pitchFamily="18" charset="0"/>
                <a:ea typeface="Times New Roman" panose="02020603050405020304" pitchFamily="18" charset="0"/>
              </a:rPr>
              <a:t>rate: $400+$100+100 = $600 (Early-bird rate)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Open registration first week of August.</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endParaRPr lang="en-US" sz="12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1045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Straw Poll #2:  If </a:t>
            </a:r>
            <a:r>
              <a:rPr lang="en-US" sz="1800" dirty="0" smtClean="0"/>
              <a:t>the </a:t>
            </a:r>
            <a:r>
              <a:rPr lang="en-US" sz="1800" dirty="0"/>
              <a:t>2022 November Plenary Session is held in Bangkok, Thailand as an in-person only session, will you attend</a:t>
            </a:r>
            <a:r>
              <a:rPr lang="en-US" sz="1800" dirty="0" smtClean="0"/>
              <a:t>?</a:t>
            </a:r>
            <a:endParaRPr lang="en-US" sz="1800" spc="-5" dirty="0">
              <a:cs typeface="Arial"/>
            </a:endParaRPr>
          </a:p>
          <a:p>
            <a:pPr marL="630238" marR="117475" lvl="1" indent="-230188" algn="just">
              <a:buChar char="•"/>
              <a:tabLst>
                <a:tab pos="230188" algn="l"/>
              </a:tabLst>
            </a:pPr>
            <a:r>
              <a:rPr lang="en-US" sz="1600" spc="-5" dirty="0" smtClean="0">
                <a:cs typeface="Arial"/>
              </a:rPr>
              <a:t>Yes:</a:t>
            </a:r>
            <a:endParaRPr lang="en-US" sz="1600" spc="-5" dirty="0">
              <a:cs typeface="Arial"/>
            </a:endParaRPr>
          </a:p>
          <a:p>
            <a:pPr marL="630238" marR="117475" lvl="1" indent="-230188" algn="just">
              <a:buChar char="•"/>
              <a:tabLst>
                <a:tab pos="230188" algn="l"/>
              </a:tabLst>
            </a:pPr>
            <a:r>
              <a:rPr lang="en-US" sz="1600" spc="-5" dirty="0" smtClean="0">
                <a:cs typeface="Arial"/>
              </a:rPr>
              <a:t>No:</a:t>
            </a:r>
            <a:endParaRPr lang="en-US" sz="1600" spc="-5" dirty="0">
              <a:cs typeface="Arial"/>
            </a:endParaRP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smtClean="0">
              <a:solidFill>
                <a:srgbClr val="FF0000"/>
              </a:solidFill>
              <a:cs typeface="Arial"/>
            </a:endParaRPr>
          </a:p>
          <a:p>
            <a:pPr marL="230188" marR="117475" indent="-230188" algn="just">
              <a:buChar char="•"/>
              <a:tabLst>
                <a:tab pos="230188" algn="l"/>
              </a:tabLst>
            </a:pPr>
            <a:r>
              <a:rPr lang="en-US" sz="1800" spc="-5" dirty="0">
                <a:cs typeface="Arial"/>
              </a:rPr>
              <a:t>Straw Poll #3:  </a:t>
            </a:r>
            <a:r>
              <a:rPr lang="en-US" sz="1800" dirty="0"/>
              <a:t>If the 2022 November Plenary Session is held in Bangkok, Thailand as a mixed-mode session, will you attend:</a:t>
            </a:r>
            <a:endParaRPr lang="en-US" sz="1800" spc="-5" dirty="0">
              <a:cs typeface="Arial"/>
            </a:endParaRPr>
          </a:p>
          <a:p>
            <a:pPr marL="630238" marR="117475" lvl="1" indent="-230188" algn="just">
              <a:buChar char="•"/>
              <a:tabLst>
                <a:tab pos="230188" algn="l"/>
              </a:tabLst>
            </a:pPr>
            <a:r>
              <a:rPr lang="en-US" sz="1600" spc="-5" dirty="0">
                <a:cs typeface="Arial"/>
              </a:rPr>
              <a:t>Attend in person:</a:t>
            </a:r>
          </a:p>
          <a:p>
            <a:pPr marL="630238" marR="117475" lvl="1" indent="-230188" algn="just">
              <a:buChar char="•"/>
              <a:tabLst>
                <a:tab pos="230188" algn="l"/>
              </a:tabLst>
            </a:pPr>
            <a:r>
              <a:rPr lang="en-US" sz="1600" spc="-5" dirty="0">
                <a:cs typeface="Arial"/>
              </a:rPr>
              <a:t>Attend virtually (remotely):</a:t>
            </a:r>
          </a:p>
          <a:p>
            <a:pPr marL="630238" marR="117475" lvl="1" indent="-230188" algn="just">
              <a:buChar char="•"/>
              <a:tabLst>
                <a:tab pos="230188" algn="l"/>
              </a:tabLst>
            </a:pPr>
            <a:r>
              <a:rPr lang="en-US" sz="1600" spc="-5" dirty="0">
                <a:cs typeface="Arial"/>
              </a:rPr>
              <a:t>Not attend the Interim:</a:t>
            </a:r>
          </a:p>
          <a:p>
            <a:pPr marL="630238" marR="117475" lvl="1" indent="-230188" algn="just">
              <a:buChar char="•"/>
              <a:tabLst>
                <a:tab pos="230188" algn="l"/>
              </a:tabLst>
            </a:pPr>
            <a:r>
              <a:rPr lang="en-US" sz="1600" spc="-5" dirty="0">
                <a:cs typeface="Arial"/>
              </a:rPr>
              <a:t>No answer:</a:t>
            </a: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152406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57515399"/>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59996054"/>
              </p:ext>
            </p:extLst>
          </p:nvPr>
        </p:nvGraphicFramePr>
        <p:xfrm>
          <a:off x="1018592" y="1705690"/>
          <a:ext cx="10339434" cy="25196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a:t>
            </a:r>
            <a:r>
              <a:rPr lang="en-US" sz="2800" dirty="0" smtClean="0">
                <a:solidFill>
                  <a:srgbClr val="0070C0"/>
                </a:solidFill>
              </a:rPr>
              <a:t>weekly </a:t>
            </a:r>
            <a:r>
              <a:rPr lang="en-US" sz="2800" dirty="0" smtClean="0">
                <a:solidFill>
                  <a:srgbClr val="0070C0"/>
                </a:solidFill>
              </a:rPr>
              <a:t>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teleconferences on Thursdays at 15:00 ET (for </a:t>
            </a:r>
            <a:r>
              <a:rPr lang="en-US" sz="1800" dirty="0" smtClean="0"/>
              <a:t>55 mins</a:t>
            </a:r>
            <a:r>
              <a:rPr lang="en-US" sz="1800" dirty="0"/>
              <a:t>) through </a:t>
            </a:r>
            <a:r>
              <a:rPr lang="en-US" sz="1800" dirty="0" smtClean="0"/>
              <a:t>26 January 2023</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675935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ad-hoc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#7 </a:t>
            </a:r>
            <a:r>
              <a:rPr lang="en-US" sz="1800" spc="-5" dirty="0" smtClean="0">
                <a:latin typeface="+mj-lt"/>
                <a:cs typeface="Arial"/>
              </a:rPr>
              <a:t>(Internal):  </a:t>
            </a:r>
            <a:r>
              <a:rPr lang="en-US" sz="1800" smtClean="0"/>
              <a:t>[Placeholder]</a:t>
            </a:r>
            <a:r>
              <a:rPr lang="en-US" sz="1800" spc="-5"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357731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September wireless interim from 11 September 2022 to 16 September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21 July 2022</a:t>
            </a:r>
            <a:endParaRPr lang="en-US" sz="1600" spc="-5" dirty="0">
              <a:cs typeface="Arial"/>
            </a:endParaRP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 </a:t>
            </a:r>
            <a:r>
              <a:rPr lang="en-US" sz="1600" dirty="0">
                <a:solidFill>
                  <a:schemeClr val="tx1"/>
                </a:solidFill>
                <a:cs typeface="Arial" panose="020B0604020202020204" pitchFamily="34" charset="0"/>
              </a:rPr>
              <a:t>in info is available at </a:t>
            </a:r>
            <a:r>
              <a:rPr lang="en-US" sz="1600" dirty="0" smtClean="0">
                <a:solidFill>
                  <a:schemeClr val="tx1"/>
                </a:solidFill>
                <a:cs typeface="Arial" panose="020B0604020202020204" pitchFamily="34" charset="0"/>
                <a:hlinkClick r:id="rId3"/>
              </a:rPr>
              <a:t>18-16/0038r22</a:t>
            </a:r>
            <a:r>
              <a:rPr lang="en-US" sz="1600" dirty="0">
                <a:solidFill>
                  <a:schemeClr val="tx1"/>
                </a:solidFill>
                <a:cs typeface="Arial" panose="020B0604020202020204" pitchFamily="34" charset="0"/>
              </a:rPr>
              <a:t> </a:t>
            </a:r>
            <a:r>
              <a:rPr lang="en-US" sz="1600" dirty="0" smtClean="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a:t>
            </a:r>
            <a:r>
              <a:rPr lang="en-US" sz="1600" dirty="0" smtClean="0">
                <a:solidFill>
                  <a:schemeClr val="tx1"/>
                </a:solidFill>
                <a:cs typeface="Arial" panose="020B0604020202020204" pitchFamily="34" charset="0"/>
                <a:hlinkClick r:id="rId4"/>
              </a:rPr>
              <a:t>Calendar</a:t>
            </a:r>
            <a:r>
              <a:rPr lang="en-US" sz="1600" spc="-5" dirty="0">
                <a:cs typeface="Arial"/>
              </a:rPr>
              <a:t>.</a:t>
            </a:r>
            <a:endParaRPr lang="en-US" sz="1600" b="1"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a:t>
            </a:r>
            <a:r>
              <a:rPr lang="en-US" dirty="0" smtClean="0"/>
              <a:t>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67051</TotalTime>
  <Words>3236</Words>
  <Application>Microsoft Office PowerPoint</Application>
  <PresentationFormat>Widescreen</PresentationFormat>
  <Paragraphs>688</Paragraphs>
  <Slides>40</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9" baseType="lpstr">
      <vt:lpstr>Arial Unicode MS</vt:lpstr>
      <vt:lpstr>Monotype Sorts</vt:lpstr>
      <vt:lpstr>MS Gothic</vt:lpstr>
      <vt:lpstr>MS PGothic</vt:lpstr>
      <vt:lpstr>Arial</vt:lpstr>
      <vt:lpstr>Calibri</vt:lpstr>
      <vt:lpstr>Times New Roman</vt:lpstr>
      <vt:lpstr>Office Theme</vt:lpstr>
      <vt:lpstr>Document</vt:lpstr>
      <vt:lpstr>IEEE 802.18 RR-TAG 2022 July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12 July 2022, Agenda</vt:lpstr>
      <vt:lpstr>Administrative motions</vt:lpstr>
      <vt:lpstr>Progress since the 2022 May wireless interim</vt:lpstr>
      <vt:lpstr>European Commission’s call for evidence (1)</vt:lpstr>
      <vt:lpstr>European Commission’s call for evidence (2)</vt:lpstr>
      <vt:lpstr>An introduction to ETSI TC ERM and the liaison related to UWB</vt:lpstr>
      <vt:lpstr>Any other business</vt:lpstr>
      <vt:lpstr>Recess until Thursday AM1, 14 July 2022</vt:lpstr>
      <vt:lpstr>Thursday AM1, 14 July 2022 Agenda</vt:lpstr>
      <vt:lpstr>Administrative motion</vt:lpstr>
      <vt:lpstr>Status of ongoing consultations</vt:lpstr>
      <vt:lpstr>General discussion items (1)</vt:lpstr>
      <vt:lpstr>General discussion items (2)</vt:lpstr>
      <vt:lpstr>General discussion items (3)</vt:lpstr>
      <vt:lpstr>General discussion items (4)</vt:lpstr>
      <vt:lpstr>Follow-up on the IEEE SA Position Statement (1)</vt:lpstr>
      <vt:lpstr>Follow-up on the IEEE SA Position Statement (2)</vt:lpstr>
      <vt:lpstr>Follow-up on the IEEE SA Position Statement (3)</vt:lpstr>
      <vt:lpstr>Meeting and hotel reservation for the 2022 September Interim (1)</vt:lpstr>
      <vt:lpstr>Meeting and hotel reservation for the 2022 September Interim (2)</vt:lpstr>
      <vt:lpstr>Type of participation in the 2022 September Interim</vt:lpstr>
      <vt:lpstr>Meeting and hotel reservation for the 2022 November plenary</vt:lpstr>
      <vt:lpstr>Type of participation in the 2022 November plenary</vt:lpstr>
      <vt:lpstr>Future meetings and Webex meeting invite (1)</vt:lpstr>
      <vt:lpstr>Future meetings and Webex meeting invite (2)</vt:lpstr>
      <vt:lpstr>Administrative motion on the weekly teleconference calls</vt:lpstr>
      <vt:lpstr>Administrative motion on the ad-hoc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22/0062r2</dc:title>
  <dc:creator>Edward Au</dc:creator>
  <cp:keywords>2022 July plenary</cp:keywords>
  <cp:lastModifiedBy>Edward Au</cp:lastModifiedBy>
  <cp:revision>4555</cp:revision>
  <cp:lastPrinted>1601-01-01T00:00:00Z</cp:lastPrinted>
  <dcterms:created xsi:type="dcterms:W3CDTF">2016-03-03T14:54:45Z</dcterms:created>
  <dcterms:modified xsi:type="dcterms:W3CDTF">2022-07-12T09:29:21Z</dcterms:modified>
  <cp:category>IEEE 802.18 RR-TAG agenda</cp:category>
</cp:coreProperties>
</file>