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1"/>
  </p:notesMasterIdLst>
  <p:handoutMasterIdLst>
    <p:handoutMasterId r:id="rId32"/>
  </p:handoutMasterIdLst>
  <p:sldIdLst>
    <p:sldId id="256" r:id="rId2"/>
    <p:sldId id="892" r:id="rId3"/>
    <p:sldId id="863" r:id="rId4"/>
    <p:sldId id="857" r:id="rId5"/>
    <p:sldId id="329" r:id="rId6"/>
    <p:sldId id="604" r:id="rId7"/>
    <p:sldId id="624" r:id="rId8"/>
    <p:sldId id="605" r:id="rId9"/>
    <p:sldId id="843" r:id="rId10"/>
    <p:sldId id="914" r:id="rId11"/>
    <p:sldId id="866" r:id="rId12"/>
    <p:sldId id="845" r:id="rId13"/>
    <p:sldId id="878" r:id="rId14"/>
    <p:sldId id="893" r:id="rId15"/>
    <p:sldId id="894" r:id="rId16"/>
    <p:sldId id="856" r:id="rId17"/>
    <p:sldId id="864" r:id="rId18"/>
    <p:sldId id="879" r:id="rId19"/>
    <p:sldId id="880" r:id="rId20"/>
    <p:sldId id="912" r:id="rId21"/>
    <p:sldId id="913" r:id="rId22"/>
    <p:sldId id="908" r:id="rId23"/>
    <p:sldId id="909" r:id="rId24"/>
    <p:sldId id="911" r:id="rId25"/>
    <p:sldId id="900" r:id="rId26"/>
    <p:sldId id="901" r:id="rId27"/>
    <p:sldId id="915" r:id="rId28"/>
    <p:sldId id="887" r:id="rId29"/>
    <p:sldId id="888"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16" autoAdjust="0"/>
    <p:restoredTop sz="95405" autoAdjust="0"/>
  </p:normalViewPr>
  <p:slideViewPr>
    <p:cSldViewPr>
      <p:cViewPr varScale="1">
        <p:scale>
          <a:sx n="82" d="100"/>
          <a:sy n="82" d="100"/>
        </p:scale>
        <p:origin x="955"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587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6/8/2022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6999345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9156655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2516311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7164627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5953442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42599941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5535567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525933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3763762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2916476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6165438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107018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908218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July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802.18-22/0062r0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2/18-22-0055-01-0000-rr-tag-may-2022-wireless-interim-minutes.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ocuments?is_dcn=63&amp;is_year=2022"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ocuments?is_dcn=35&amp;is_group=0000&amp;is_year=2022"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eb.cvent.com/event/5ab3e363-ef4b-45fe-b35d-cd88bf622491/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ocuments?is_dcn=35&amp;is_group=0000&amp;is_year=2022"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cvent.me/PvDkQV"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hyperlink" Target="https://www.hilton.com/en/attend-my-event/ieee802wireless2022earlybird/"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0-0000-teleconference-call-in-info.pptx" TargetMode="External"/><Relationship Id="rId4" Type="http://schemas.openxmlformats.org/officeDocument/2006/relationships/hyperlink" Target="https://ieeesa.webex.com/ieeesa/j.php?MTID=m26c23a4b9ba5ccb1f68348f9562860c8"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0-0000-teleconference-call-in-info.pptx" TargetMode="External"/><Relationship Id="rId4" Type="http://schemas.openxmlformats.org/officeDocument/2006/relationships/hyperlink" Target="https://ieeesa.webex.com/ieeesa/j.php?MTID=m0e5ca6cea1f0fdf0a4c719c129c4148b"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cn/21/ec-21-0207-23-0PNP-ieee-802-lmsc-working-group-policies-and-procedures.pdf"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July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2022 July plenary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10–15 July 2022</a:t>
            </a:r>
            <a:endParaRPr lang="en-GB" sz="2000" b="0" dirty="0"/>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728"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4206392819"/>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11 July</a:t>
                      </a: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12 July</a:t>
                      </a: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13 July</a:t>
                      </a: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14 July</a:t>
                      </a: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a:t>
                      </a:r>
                      <a:r>
                        <a:rPr kumimoji="0" lang="en-US" altLang="en-US" sz="1800" b="1" i="0" u="none" strike="noStrike" cap="none" normalizeH="0" baseline="0" smtClean="0">
                          <a:ln>
                            <a:noFill/>
                          </a:ln>
                          <a:solidFill>
                            <a:srgbClr val="FFFFFF"/>
                          </a:solidFill>
                          <a:effectLst/>
                          <a:latin typeface="Times New Roman" panose="02020603050405020304" pitchFamily="18" charset="0"/>
                          <a:ea typeface="MS PGothic" panose="020B0600070205080204" pitchFamily="34" charset="-128"/>
                        </a:rPr>
                        <a:t>15 July</a:t>
                      </a:r>
                      <a:endParaRPr kumimoji="0" lang="en-US" altLang="en-US" sz="1800" b="1" i="0" u="none" strike="noStrike" cap="none" normalizeH="0" baseline="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smtClean="0"/>
                        <a:t>Closing</a:t>
                      </a:r>
                      <a:endParaRPr lang="en-US" dirty="0" smtClean="0"/>
                    </a:p>
                    <a:p>
                      <a:pPr algn="ctr"/>
                      <a:r>
                        <a:rPr lang="en-US" sz="1400" dirty="0" smtClean="0"/>
                        <a:t>(Salon 2, Level LA)</a:t>
                      </a:r>
                      <a:endParaRPr lang="en-US" sz="14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(Salon 2, Level LA)</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Tuesday AM2, 12 July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1132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Char char="•"/>
              <a:tabLst>
                <a:tab pos="230188" algn="l"/>
              </a:tabLst>
            </a:pPr>
            <a:r>
              <a:rPr lang="en-US" sz="1800" spc="-5" dirty="0" smtClean="0">
                <a:latin typeface="+mj-lt"/>
                <a:cs typeface="Arial"/>
              </a:rPr>
              <a:t>Meeting at a glance</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meeting minutes of the 2022 May wireless interim</a:t>
            </a:r>
          </a:p>
          <a:p>
            <a:pPr marL="230188" marR="117475" indent="-230188" algn="just">
              <a:buChar char="•"/>
              <a:tabLst>
                <a:tab pos="230188" algn="l"/>
              </a:tabLst>
            </a:pPr>
            <a:r>
              <a:rPr lang="en-US" sz="1800" spc="-5" dirty="0" smtClean="0">
                <a:latin typeface="+mj-lt"/>
                <a:cs typeface="Arial"/>
              </a:rPr>
              <a:t>Progress since the 2022 May wireless interim</a:t>
            </a: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Recess until Thursday AM1, 14 July 2022</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May wireless interim session as </a:t>
            </a:r>
            <a:r>
              <a:rPr lang="en-US" sz="1800" spc="-5" dirty="0">
                <a:latin typeface="+mj-lt"/>
                <a:cs typeface="Arial"/>
              </a:rPr>
              <a:t>shown in the document </a:t>
            </a:r>
            <a:r>
              <a:rPr lang="en-US" sz="1800" spc="-5" dirty="0" smtClean="0">
                <a:latin typeface="+mj-lt"/>
                <a:cs typeface="Arial"/>
                <a:hlinkClick r:id="rId3"/>
              </a:rPr>
              <a:t>18-22/0055r1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2022 May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 opening report to the IEEE 802 LMSC Standards Committee:  </a:t>
            </a:r>
            <a:r>
              <a:rPr lang="en-US" sz="1800" spc="-5" dirty="0" smtClean="0">
                <a:solidFill>
                  <a:srgbClr val="FF0000"/>
                </a:solidFill>
                <a:latin typeface="+mj-lt"/>
                <a:cs typeface="Arial"/>
                <a:hlinkClick r:id="rId3"/>
              </a:rPr>
              <a:t>18-22/0063</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97495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chemeClr val="tx1"/>
                </a:solidFill>
                <a:latin typeface="+mj-lt"/>
                <a:cs typeface="Arial"/>
                <a:hlinkClick r:id="rId3"/>
              </a:rPr>
              <a:t>18-22/0035</a:t>
            </a:r>
            <a:endParaRPr lang="en-US" sz="180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011357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166329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14 July 2022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Voters: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Next </a:t>
            </a:r>
            <a:r>
              <a:rPr lang="en-US" sz="1800" spc="-5" dirty="0" smtClean="0">
                <a:latin typeface="+mj-lt"/>
                <a:cs typeface="Arial"/>
              </a:rPr>
              <a:t>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ET to 10:00 ET, 14 July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22-16/0038r21</a:t>
            </a:r>
            <a:r>
              <a:rPr lang="en-US" sz="1600" dirty="0" smtClean="0">
                <a:latin typeface="+mj-lt"/>
                <a:cs typeface="Arial" panose="020B0604020202020204" pitchFamily="34" charset="0"/>
              </a:rPr>
              <a:t>  </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Thursday AM1, 14 July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1132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Font typeface="Times New Roman" pitchFamily="16" charset="0"/>
              <a:buChar char="•"/>
              <a:tabLst>
                <a:tab pos="230188" algn="l"/>
              </a:tabLst>
            </a:pPr>
            <a:r>
              <a:rPr lang="en-US" sz="1800" spc="-5" dirty="0">
                <a:cs typeface="Arial"/>
              </a:rPr>
              <a:t>Review and approve </a:t>
            </a:r>
            <a:r>
              <a:rPr lang="en-US" sz="1800" spc="-5" dirty="0" smtClean="0">
                <a:cs typeface="Arial"/>
              </a:rPr>
              <a:t>agenda</a:t>
            </a:r>
            <a:endParaRPr lang="en-US" sz="1800" spc="-5" dirty="0">
              <a:latin typeface="+mj-lt"/>
              <a:cs typeface="Arial"/>
            </a:endParaRP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Font typeface="Times New Roman" pitchFamily="16" charset="0"/>
              <a:buChar char="•"/>
              <a:tabLst>
                <a:tab pos="230188" algn="l"/>
              </a:tabLst>
            </a:pPr>
            <a:r>
              <a:rPr lang="en-US" sz="1800" spc="-5" dirty="0" smtClean="0">
                <a:latin typeface="+mj-lt"/>
                <a:cs typeface="Arial"/>
              </a:rPr>
              <a:t>Reminder:  Meeting and hotel reservation for the 2022 September Interim</a:t>
            </a:r>
          </a:p>
          <a:p>
            <a:pPr marL="230188" marR="117475" indent="-230188" algn="just">
              <a:buFont typeface="Times New Roman" pitchFamily="16" charset="0"/>
              <a:buChar char="•"/>
              <a:tabLst>
                <a:tab pos="230188" algn="l"/>
              </a:tabLst>
            </a:pPr>
            <a:r>
              <a:rPr lang="en-US" sz="1800" spc="-5" dirty="0">
                <a:cs typeface="Arial"/>
              </a:rPr>
              <a:t>Straw poll:  Type of participation in the </a:t>
            </a:r>
            <a:r>
              <a:rPr lang="en-US" sz="1800" spc="-5" dirty="0" smtClean="0">
                <a:cs typeface="Arial"/>
              </a:rPr>
              <a:t>2022 September Interim </a:t>
            </a:r>
          </a:p>
          <a:p>
            <a:pPr marL="230188" marR="117475" indent="-230188" algn="just">
              <a:buFont typeface="Times New Roman" pitchFamily="16" charset="0"/>
              <a:buChar char="•"/>
              <a:tabLst>
                <a:tab pos="230188" algn="l"/>
              </a:tabLst>
            </a:pPr>
            <a:r>
              <a:rPr lang="en-US" sz="1800" spc="-5" dirty="0" smtClean="0">
                <a:latin typeface="+mj-lt"/>
                <a:cs typeface="Arial"/>
              </a:rPr>
              <a:t>Reminder:  </a:t>
            </a:r>
            <a:r>
              <a:rPr lang="en-US" sz="1800" spc="-5" dirty="0">
                <a:cs typeface="Arial"/>
              </a:rPr>
              <a:t>Future meetings and </a:t>
            </a:r>
            <a:r>
              <a:rPr lang="en-US" sz="1800" spc="-5" dirty="0" err="1" smtClean="0">
                <a:cs typeface="Arial"/>
              </a:rPr>
              <a:t>Webex</a:t>
            </a:r>
            <a:r>
              <a:rPr lang="en-US" sz="1800" spc="-5" dirty="0" smtClean="0">
                <a:cs typeface="Arial"/>
              </a:rPr>
              <a:t> </a:t>
            </a:r>
            <a:r>
              <a:rPr lang="en-US" sz="1800" spc="-5" dirty="0">
                <a:cs typeface="Arial"/>
              </a:rPr>
              <a:t>meeting </a:t>
            </a:r>
            <a:r>
              <a:rPr lang="en-US" sz="1800" spc="-5" dirty="0" smtClean="0">
                <a:cs typeface="Arial"/>
              </a:rPr>
              <a:t>invite</a:t>
            </a:r>
          </a:p>
          <a:p>
            <a:pPr marL="230188" marR="117475" indent="-230188" algn="just">
              <a:buFont typeface="Times New Roman" pitchFamily="16" charset="0"/>
              <a:buChar char="•"/>
              <a:tabLst>
                <a:tab pos="230188" algn="l"/>
              </a:tabLst>
            </a:pPr>
            <a:r>
              <a:rPr lang="en-US" sz="1800" spc="-5" dirty="0">
                <a:cs typeface="Arial"/>
              </a:rPr>
              <a:t>Motion:  Weekly teleconference </a:t>
            </a:r>
            <a:r>
              <a:rPr lang="en-US" sz="1800" spc="-5" dirty="0" smtClean="0">
                <a:cs typeface="Arial"/>
              </a:rPr>
              <a:t>calls</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877907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164359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July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a:solidFill>
                  <a:schemeClr val="tx1"/>
                </a:solidFill>
                <a:latin typeface="+mj-lt"/>
                <a:cs typeface="Arial" panose="020B0604020202020204" pitchFamily="34" charset="0"/>
              </a:rPr>
              <a:t>2022 </a:t>
            </a:r>
            <a:r>
              <a:rPr lang="en-US" altLang="en-US" sz="1800" b="1" dirty="0" smtClean="0">
                <a:solidFill>
                  <a:schemeClr val="tx1"/>
                </a:solidFill>
                <a:latin typeface="+mj-lt"/>
                <a:cs typeface="Arial" panose="020B0604020202020204" pitchFamily="34" charset="0"/>
              </a:rPr>
              <a:t>July </a:t>
            </a:r>
            <a:r>
              <a:rPr lang="en-US" altLang="en-US" sz="1800" b="1" dirty="0">
                <a:solidFill>
                  <a:schemeClr val="tx1"/>
                </a:solidFill>
                <a:latin typeface="+mj-lt"/>
                <a:cs typeface="Arial" panose="020B0604020202020204" pitchFamily="34" charset="0"/>
              </a:rPr>
              <a:t>IEEE 802 p</a:t>
            </a:r>
            <a:r>
              <a:rPr lang="en-US" altLang="en-US" sz="1800" b="1" dirty="0" smtClean="0">
                <a:solidFill>
                  <a:schemeClr val="tx1"/>
                </a:solidFill>
                <a:latin typeface="+mj-lt"/>
                <a:cs typeface="Arial" panose="020B0604020202020204" pitchFamily="34" charset="0"/>
              </a:rPr>
              <a:t>lenary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10 July 2022 to 15 July </a:t>
            </a:r>
            <a:r>
              <a:rPr lang="en-US" altLang="en-US" sz="1800" b="1" dirty="0">
                <a:solidFill>
                  <a:schemeClr val="tx1"/>
                </a:solidFill>
                <a:latin typeface="+mj-lt"/>
                <a:cs typeface="Arial" panose="020B0604020202020204" pitchFamily="34" charset="0"/>
              </a:rPr>
              <a:t>2022.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web.cvent.com/event/5ab3e363-ef4b-45fe-b35d-cd88bf622491/summary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chemeClr val="tx1"/>
                </a:solidFill>
                <a:latin typeface="+mj-lt"/>
                <a:cs typeface="Arial"/>
                <a:hlinkClick r:id="rId3"/>
              </a:rPr>
              <a:t>18-22/0035</a:t>
            </a:r>
            <a:endParaRPr lang="en-US" sz="180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716654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996020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September Interim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17 May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a:hlinkClick r:id="rId3"/>
              </a:rPr>
              <a:t>https://cvent.me/PvDkQV</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Early </a:t>
            </a:r>
            <a:r>
              <a:rPr lang="en-US" sz="1400" dirty="0" smtClean="0">
                <a:solidFill>
                  <a:schemeClr val="tx1"/>
                </a:solidFill>
                <a:latin typeface="Times New Roman" panose="02020603050405020304" pitchFamily="18" charset="0"/>
                <a:ea typeface="Times New Roman" panose="02020603050405020304" pitchFamily="18" charset="0"/>
              </a:rPr>
              <a:t>Registration until Thursday, 30 June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US$950.00 </a:t>
            </a:r>
            <a:r>
              <a:rPr lang="en-US" sz="1200" dirty="0">
                <a:solidFill>
                  <a:schemeClr val="tx1"/>
                </a:solidFill>
                <a:latin typeface="Times New Roman" panose="02020603050405020304" pitchFamily="18" charset="0"/>
                <a:ea typeface="Times New Roman" panose="02020603050405020304" pitchFamily="18" charset="0"/>
              </a:rPr>
              <a:t>(All attendees)</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Monday, 15 August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US$1200.00 </a:t>
            </a:r>
            <a:r>
              <a:rPr lang="en-US" sz="1200" dirty="0">
                <a:solidFill>
                  <a:schemeClr val="tx1"/>
                </a:solidFill>
                <a:latin typeface="Times New Roman" panose="02020603050405020304" pitchFamily="18" charset="0"/>
                <a:ea typeface="Times New Roman" panose="02020603050405020304" pitchFamily="18" charset="0"/>
              </a:rPr>
              <a:t>(All attendees)</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Monday, 15 August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US$1450.00 </a:t>
            </a:r>
            <a:r>
              <a:rPr lang="en-US" sz="1200" dirty="0">
                <a:solidFill>
                  <a:schemeClr val="tx1"/>
                </a:solidFill>
                <a:latin typeface="Times New Roman" panose="02020603050405020304" pitchFamily="18" charset="0"/>
                <a:ea typeface="Times New Roman" panose="02020603050405020304" pitchFamily="18" charset="0"/>
              </a:rPr>
              <a:t>(All attendees)</a:t>
            </a: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30 June 2022</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30 June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15 August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15 August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04979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September Interim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17 May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://www.hilton.com/en/attend-my-event/ieee802wireless2022earlybird</a:t>
            </a:r>
            <a:r>
              <a:rPr lang="en-US" sz="1600" kern="1200" dirty="0" smtClean="0">
                <a:latin typeface="Times New Roman" pitchFamily="16" charset="0"/>
                <a:hlinkClick r:id="rId3"/>
              </a:rPr>
              <a:t>/</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Cut off date:</a:t>
            </a:r>
          </a:p>
          <a:p>
            <a:pPr marL="1030288" marR="117475" lvl="2" indent="-230188" algn="just">
              <a:buFont typeface="Times New Roman" pitchFamily="16" charset="0"/>
              <a:buChar char="•"/>
              <a:tabLst>
                <a:tab pos="230188" algn="l"/>
              </a:tabLst>
            </a:pPr>
            <a:r>
              <a:rPr lang="en-US" sz="1400" b="1" dirty="0" smtClean="0">
                <a:solidFill>
                  <a:srgbClr val="FF0000"/>
                </a:solidFill>
              </a:rPr>
              <a:t>Early </a:t>
            </a:r>
            <a:r>
              <a:rPr lang="en-US" sz="1400" b="1" dirty="0">
                <a:solidFill>
                  <a:srgbClr val="FF0000"/>
                </a:solidFill>
              </a:rPr>
              <a:t>Bird: When the </a:t>
            </a:r>
            <a:r>
              <a:rPr lang="en-US" sz="1400" b="1" u="sng" dirty="0">
                <a:solidFill>
                  <a:srgbClr val="FF0000"/>
                </a:solidFill>
              </a:rPr>
              <a:t>Early Bird Guest Room Block is sold out or 5:00 PM Hawaii Time </a:t>
            </a:r>
            <a:r>
              <a:rPr lang="en-US" sz="1400" b="1" u="sng" dirty="0" smtClean="0">
                <a:solidFill>
                  <a:srgbClr val="FF0000"/>
                </a:solidFill>
              </a:rPr>
              <a:t>13 June 2022</a:t>
            </a:r>
            <a:r>
              <a:rPr lang="en-US" sz="1400" b="1" u="sng" dirty="0">
                <a:solidFill>
                  <a:srgbClr val="FF0000"/>
                </a:solidFill>
              </a:rPr>
              <a:t> whichever comes </a:t>
            </a:r>
            <a:r>
              <a:rPr lang="en-US" sz="1400" b="1" u="sng" dirty="0" smtClean="0">
                <a:solidFill>
                  <a:srgbClr val="FF0000"/>
                </a:solidFill>
              </a:rPr>
              <a:t>first</a:t>
            </a:r>
            <a:r>
              <a:rPr lang="en-US" sz="1400" b="1" dirty="0" smtClean="0">
                <a:solidFill>
                  <a:srgbClr val="FF0000"/>
                </a:solidFill>
              </a:rPr>
              <a:t>.</a:t>
            </a:r>
          </a:p>
          <a:p>
            <a:pPr marL="1030288" marR="117475" lvl="2" indent="-230188" algn="just">
              <a:buFont typeface="Times New Roman" pitchFamily="16" charset="0"/>
              <a:buChar char="•"/>
              <a:tabLst>
                <a:tab pos="230188" algn="l"/>
              </a:tabLst>
            </a:pPr>
            <a:r>
              <a:rPr lang="en-US" sz="1400" dirty="0" smtClean="0"/>
              <a:t>Standard</a:t>
            </a:r>
            <a:r>
              <a:rPr lang="en-US" sz="1400" dirty="0"/>
              <a:t>: When the Standard Guest Room Block is sold out or 5:00 PM Hawaii Time </a:t>
            </a:r>
            <a:r>
              <a:rPr lang="en-US" sz="1400" dirty="0" smtClean="0"/>
              <a:t>15 August</a:t>
            </a:r>
            <a:r>
              <a:rPr lang="en-US" sz="1400" dirty="0"/>
              <a:t> 2022 whichever comes first.</a:t>
            </a:r>
            <a:endParaRPr lang="en-GB"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107205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in the 2022 September Interim</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Char char="•"/>
              <a:tabLst>
                <a:tab pos="230188" algn="l"/>
              </a:tabLst>
            </a:pPr>
            <a:r>
              <a:rPr lang="en-US" sz="1800" spc="-5" dirty="0" smtClean="0">
                <a:cs typeface="Arial"/>
              </a:rPr>
              <a:t>Straw Poll #1:  The 2022 September Interim session is a mixed mode session with the in person meetings being held in Waikoloa, Hawaii, United States.  Will you:</a:t>
            </a:r>
            <a:endParaRPr lang="en-US" sz="1800" spc="-5" dirty="0">
              <a:cs typeface="Arial"/>
            </a:endParaRPr>
          </a:p>
          <a:p>
            <a:pPr marL="630238" marR="117475" lvl="1" indent="-230188" algn="just">
              <a:buChar char="•"/>
              <a:tabLst>
                <a:tab pos="230188" algn="l"/>
              </a:tabLst>
            </a:pPr>
            <a:r>
              <a:rPr lang="en-US" sz="1600" spc="-5" dirty="0" smtClean="0">
                <a:cs typeface="Arial"/>
              </a:rPr>
              <a:t>Attend in person:</a:t>
            </a:r>
            <a:endParaRPr lang="en-US" sz="1600" spc="-5" dirty="0">
              <a:cs typeface="Arial"/>
            </a:endParaRPr>
          </a:p>
          <a:p>
            <a:pPr marL="630238" marR="117475" lvl="1" indent="-230188" algn="just">
              <a:buChar char="•"/>
              <a:tabLst>
                <a:tab pos="230188" algn="l"/>
              </a:tabLst>
            </a:pPr>
            <a:r>
              <a:rPr lang="en-US" sz="1600" spc="-5" dirty="0" smtClean="0">
                <a:cs typeface="Arial"/>
              </a:rPr>
              <a:t>Attend </a:t>
            </a:r>
            <a:r>
              <a:rPr lang="en-US" sz="1600" spc="-5" dirty="0">
                <a:cs typeface="Arial"/>
              </a:rPr>
              <a:t>v</a:t>
            </a:r>
            <a:r>
              <a:rPr lang="en-US" sz="1600" spc="-5" dirty="0" smtClean="0">
                <a:cs typeface="Arial"/>
              </a:rPr>
              <a:t>irtually (remotely):</a:t>
            </a:r>
            <a:endParaRPr lang="en-US" sz="1600" spc="-5" dirty="0">
              <a:cs typeface="Arial"/>
            </a:endParaRPr>
          </a:p>
          <a:p>
            <a:pPr marL="630238" marR="117475" lvl="1" indent="-230188" algn="just">
              <a:buChar char="•"/>
              <a:tabLst>
                <a:tab pos="230188" algn="l"/>
              </a:tabLst>
            </a:pPr>
            <a:r>
              <a:rPr lang="en-US" sz="1600" spc="-5" dirty="0" smtClean="0">
                <a:cs typeface="Arial"/>
              </a:rPr>
              <a:t>Not attend the Interim:</a:t>
            </a:r>
          </a:p>
          <a:p>
            <a:pPr marL="630238" marR="117475" lvl="1" indent="-230188" algn="just">
              <a:buChar char="•"/>
              <a:tabLst>
                <a:tab pos="230188" algn="l"/>
              </a:tabLst>
            </a:pPr>
            <a:r>
              <a:rPr lang="en-US" sz="1600" spc="-5" dirty="0" smtClean="0">
                <a:cs typeface="Arial"/>
              </a:rPr>
              <a:t>No answer:</a:t>
            </a:r>
            <a:endParaRPr lang="en-US" sz="1600" spc="-5" dirty="0">
              <a:cs typeface="Arial"/>
            </a:endParaRPr>
          </a:p>
          <a:p>
            <a:pPr marL="630238" marR="117475" lvl="1" indent="-230188" algn="just">
              <a:buChar char="•"/>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054570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meetings and </a:t>
            </a:r>
            <a:r>
              <a:rPr lang="en-US" sz="2800" dirty="0" err="1" smtClean="0">
                <a:solidFill>
                  <a:srgbClr val="0070C0"/>
                </a:solidFill>
              </a:rPr>
              <a:t>Webex</a:t>
            </a:r>
            <a:r>
              <a:rPr lang="en-US" sz="2800" dirty="0" smtClean="0">
                <a:solidFill>
                  <a:srgbClr val="0070C0"/>
                </a:solidFill>
              </a:rPr>
              <a:t> meeting invite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057515399"/>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a:t>
                      </a:r>
                    </a:p>
                    <a:p>
                      <a:r>
                        <a:rPr lang="en-US" sz="1500" dirty="0" smtClean="0"/>
                        <a:t>21 July 2022 to 8 September 2022</a:t>
                      </a:r>
                      <a:endParaRPr lang="en-US" sz="1500" dirty="0"/>
                    </a:p>
                  </a:txBody>
                  <a:tcPr/>
                </a:tc>
                <a:tc>
                  <a:txBody>
                    <a:bodyPr/>
                    <a:lstStyle/>
                    <a:p>
                      <a:r>
                        <a:rPr lang="en-US" sz="1500" b="0" dirty="0" smtClean="0">
                          <a:hlinkClick r:id="rId4"/>
                        </a:rPr>
                        <a:t>https://ieeesa.webex.com/ieeesa/j.php?MTID=m26c23a4b9ba5ccb1f68348f9562860c8</a:t>
                      </a:r>
                      <a:endParaRPr lang="en-US" sz="1500" dirty="0"/>
                    </a:p>
                  </a:txBody>
                  <a:tcPr/>
                </a:tc>
              </a:tr>
              <a:tr h="370840">
                <a:tc>
                  <a:txBody>
                    <a:bodyPr/>
                    <a:lstStyle/>
                    <a:p>
                      <a:r>
                        <a:rPr lang="en-US" sz="1500" dirty="0" smtClean="0"/>
                        <a:t>2022 September interim</a:t>
                      </a:r>
                      <a:endParaRPr lang="en-US" sz="1500" dirty="0"/>
                    </a:p>
                  </a:txBody>
                  <a:tcPr/>
                </a:tc>
                <a:tc>
                  <a:txBody>
                    <a:bodyPr/>
                    <a:lstStyle/>
                    <a:p>
                      <a:r>
                        <a:rPr lang="en-US" sz="1500" dirty="0" smtClean="0"/>
                        <a:t>Tuesday AM2 on 13 September 2022, </a:t>
                      </a:r>
                    </a:p>
                    <a:p>
                      <a:r>
                        <a:rPr lang="en-US" sz="1500" dirty="0" smtClean="0"/>
                        <a:t>Thursday AM1 on 15 September</a:t>
                      </a:r>
                      <a:r>
                        <a:rPr lang="en-US" sz="1500" baseline="0" dirty="0" smtClean="0"/>
                        <a:t> 2022</a:t>
                      </a:r>
                      <a:endParaRPr lang="en-US" sz="1500" dirty="0" smtClean="0"/>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 be provided</a:t>
                      </a:r>
                      <a:endParaRPr lang="en-US" sz="1500" dirty="0"/>
                    </a:p>
                  </a:txBody>
                  <a:tcPr/>
                </a:tc>
              </a:tr>
              <a:tr h="370840">
                <a:tc>
                  <a:txBody>
                    <a:bodyPr/>
                    <a:lstStyle/>
                    <a:p>
                      <a:r>
                        <a:rPr lang="en-US" sz="1500" dirty="0" smtClean="0"/>
                        <a:t>Weekly 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a:t>
                      </a:r>
                      <a:r>
                        <a:rPr lang="en-US" sz="1500" smtClean="0"/>
                        <a:t>to 3:55pm </a:t>
                      </a:r>
                      <a:r>
                        <a:rPr lang="en-US" sz="1500" dirty="0" smtClean="0"/>
                        <a:t>ET</a:t>
                      </a:r>
                    </a:p>
                    <a:p>
                      <a:r>
                        <a:rPr lang="en-US" sz="1500" dirty="0" smtClean="0"/>
                        <a:t>22 September 2022 to TBD</a:t>
                      </a:r>
                      <a:endParaRPr lang="en-US" sz="1500" dirty="0"/>
                    </a:p>
                  </a:txBody>
                  <a:tcPr/>
                </a:tc>
                <a:tc>
                  <a:txBody>
                    <a:bodyPr/>
                    <a:lstStyle/>
                    <a:p>
                      <a:r>
                        <a:rPr lang="en-US" sz="1500" dirty="0" smtClean="0"/>
                        <a:t>To be provided</a:t>
                      </a:r>
                      <a:endParaRPr lang="en-US" sz="1500" dirty="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a:solidFill>
                  <a:schemeClr val="tx1"/>
                </a:solidFill>
                <a:cs typeface="Arial" panose="020B0604020202020204" pitchFamily="34" charset="0"/>
                <a:hlinkClick r:id="rId5"/>
              </a:rPr>
              <a:t>18-16/0038r21</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meetings and </a:t>
            </a:r>
            <a:r>
              <a:rPr lang="en-US" sz="2800" dirty="0" err="1" smtClean="0">
                <a:solidFill>
                  <a:srgbClr val="0070C0"/>
                </a:solidFill>
              </a:rPr>
              <a:t>Webex</a:t>
            </a:r>
            <a:r>
              <a:rPr lang="en-US" sz="2800" dirty="0" smtClean="0">
                <a:solidFill>
                  <a:srgbClr val="0070C0"/>
                </a:solidFill>
              </a:rPr>
              <a:t> meeting invite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359996054"/>
              </p:ext>
            </p:extLst>
          </p:nvPr>
        </p:nvGraphicFramePr>
        <p:xfrm>
          <a:off x="1018592" y="1705690"/>
          <a:ext cx="10339434" cy="251968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Wireless</a:t>
                      </a:r>
                      <a:r>
                        <a:rPr lang="en-US" sz="1500" baseline="0" dirty="0" smtClean="0"/>
                        <a:t> Standards </a:t>
                      </a:r>
                      <a:r>
                        <a:rPr lang="en-US" sz="1500" dirty="0" smtClean="0"/>
                        <a:t>Frequency</a:t>
                      </a:r>
                      <a:r>
                        <a:rPr lang="en-US" sz="1500" baseline="0" dirty="0" smtClean="0"/>
                        <a:t> Table ad-hoc</a:t>
                      </a:r>
                    </a:p>
                    <a:p>
                      <a:r>
                        <a:rPr lang="en-US" sz="1500" baseline="0" dirty="0" smtClean="0"/>
                        <a:t>(joint </a:t>
                      </a:r>
                      <a:r>
                        <a:rPr lang="en-US" sz="1500" baseline="0" smtClean="0"/>
                        <a:t>ad-hoc with 802.19)</a:t>
                      </a:r>
                      <a:endParaRPr lang="en-US" sz="1500" dirty="0"/>
                    </a:p>
                  </a:txBody>
                  <a:tcPr/>
                </a:tc>
                <a:tc>
                  <a:txBody>
                    <a:bodyPr/>
                    <a:lstStyle/>
                    <a:p>
                      <a:r>
                        <a:rPr lang="en-US" sz="1500" dirty="0" smtClean="0"/>
                        <a:t>3:00pm ET to 4:00pm ET,</a:t>
                      </a:r>
                    </a:p>
                    <a:p>
                      <a:r>
                        <a:rPr lang="en-US" sz="1500" dirty="0" smtClean="0"/>
                        <a:t>the fourth</a:t>
                      </a:r>
                      <a:r>
                        <a:rPr lang="en-US" sz="1500" baseline="0" dirty="0" smtClean="0"/>
                        <a:t> Tuesday every month </a:t>
                      </a:r>
                    </a:p>
                    <a:p>
                      <a:r>
                        <a:rPr lang="en-US" sz="1500" baseline="0" dirty="0" smtClean="0"/>
                        <a:t>(The dates of the remaining calls in 2022 are  26 July, </a:t>
                      </a:r>
                    </a:p>
                    <a:p>
                      <a:r>
                        <a:rPr lang="en-US" sz="1500" baseline="0" dirty="0" smtClean="0"/>
                        <a:t>23 August, </a:t>
                      </a:r>
                    </a:p>
                    <a:p>
                      <a:r>
                        <a:rPr lang="en-US" sz="1500" baseline="0" dirty="0" smtClean="0"/>
                        <a:t>27 September, </a:t>
                      </a:r>
                    </a:p>
                    <a:p>
                      <a:r>
                        <a:rPr lang="en-US" sz="1500" baseline="0" dirty="0" smtClean="0"/>
                        <a:t>25 October, </a:t>
                      </a:r>
                    </a:p>
                    <a:p>
                      <a:r>
                        <a:rPr lang="en-US" sz="1500" baseline="0" dirty="0" smtClean="0"/>
                        <a:t>22 November, </a:t>
                      </a:r>
                    </a:p>
                    <a:p>
                      <a:r>
                        <a:rPr lang="en-US" sz="1500" baseline="0" dirty="0" smtClean="0"/>
                        <a:t>and 27 December) </a:t>
                      </a:r>
                    </a:p>
                  </a:txBody>
                  <a:tcPr/>
                </a:tc>
                <a:tc>
                  <a:txBody>
                    <a:bodyPr/>
                    <a:lstStyle/>
                    <a:p>
                      <a:r>
                        <a:rPr lang="en-US" sz="1500" dirty="0" smtClean="0">
                          <a:hlinkClick r:id="rId4"/>
                        </a:rPr>
                        <a:t>https://ieeesa.webex.com/ieeesa/j.php?MTID=m0e5ca6cea1f0fdf0a4c719c129c4148b</a:t>
                      </a:r>
                      <a:r>
                        <a:rPr lang="en-US" sz="1500" baseline="0" dirty="0" smtClean="0"/>
                        <a:t> </a:t>
                      </a:r>
                      <a:endParaRPr lang="en-US" sz="1500" dirty="0" smtClean="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a:solidFill>
                  <a:schemeClr val="tx1"/>
                </a:solidFill>
                <a:cs typeface="Arial" panose="020B0604020202020204" pitchFamily="34" charset="0"/>
                <a:hlinkClick r:id="rId5"/>
              </a:rPr>
              <a:t>18-16/0038r21</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20429395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a:t>
            </a:r>
            <a:r>
              <a:rPr lang="en-US" sz="1800" dirty="0"/>
              <a:t>The 802.18 Chair or Chair designee is directed to conduct, as necessary, teleconferences on Thursdays at 15:00 ET (for </a:t>
            </a:r>
            <a:r>
              <a:rPr lang="en-US" sz="1800" dirty="0" smtClean="0"/>
              <a:t>55 mins</a:t>
            </a:r>
            <a:r>
              <a:rPr lang="en-US" sz="1800" dirty="0"/>
              <a:t>) through </a:t>
            </a:r>
            <a:r>
              <a:rPr lang="en-US" sz="1800" dirty="0" smtClean="0"/>
              <a:t>26 </a:t>
            </a:r>
            <a:r>
              <a:rPr lang="en-US" sz="1800" smtClean="0"/>
              <a:t>January 2023</a:t>
            </a:r>
            <a:r>
              <a:rPr lang="en-US" sz="1800" spc="-5" smtClean="0">
                <a:latin typeface="+mj-lt"/>
                <a:cs typeface="Arial"/>
              </a:rPr>
              <a:t>.</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940865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32</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Voters:  28</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interim/plenary</a:t>
            </a:r>
          </a:p>
          <a:p>
            <a:pPr marL="630238" marR="117475" lvl="1" indent="-230188" algn="just">
              <a:buFont typeface="Times New Roman" pitchFamily="16" charset="0"/>
              <a:buChar char="•"/>
              <a:tabLst>
                <a:tab pos="230188" algn="l"/>
              </a:tabLst>
            </a:pPr>
            <a:r>
              <a:rPr lang="en-US" sz="1600" spc="-5" dirty="0" smtClean="0">
                <a:cs typeface="Arial"/>
              </a:rPr>
              <a:t>2022 September wireless interim from 11 September 2022 to 16 September 2022</a:t>
            </a:r>
          </a:p>
          <a:p>
            <a:pPr marL="1030288" marR="117475" lvl="2" indent="-230188" algn="just">
              <a:buFont typeface="Times New Roman" pitchFamily="16" charset="0"/>
              <a:buChar char="•"/>
              <a:tabLst>
                <a:tab pos="230188" algn="l"/>
              </a:tabLst>
            </a:pPr>
            <a:r>
              <a:rPr lang="en-US" sz="1400" spc="-5" dirty="0" smtClean="0">
                <a:cs typeface="Arial"/>
              </a:rPr>
              <a:t>Tentative meeting slots (subject to 802 EC confirmation):  Tuesday AM2 and Thursday AM1</a:t>
            </a:r>
            <a:endParaRPr lang="en-US" sz="1400" spc="-5" dirty="0">
              <a:cs typeface="Arial"/>
            </a:endParaRPr>
          </a:p>
          <a:p>
            <a:pPr marL="230188" marR="117475" indent="-230188" algn="just">
              <a:spcBef>
                <a:spcPts val="1200"/>
              </a:spcBef>
              <a:buFont typeface="Times New Roman" pitchFamily="16" charset="0"/>
              <a:buChar char="•"/>
              <a:tabLst>
                <a:tab pos="230188" algn="l"/>
              </a:tabLst>
            </a:pPr>
            <a:r>
              <a:rPr lang="en-US" sz="1800" spc="-5" dirty="0" smtClean="0">
                <a:cs typeface="Arial"/>
              </a:rPr>
              <a:t>Next weekly teleconference</a:t>
            </a:r>
            <a:r>
              <a:rPr lang="en-US" sz="1800" spc="-5" dirty="0">
                <a:cs typeface="Arial"/>
              </a:rPr>
              <a:t>:</a:t>
            </a:r>
          </a:p>
          <a:p>
            <a:pPr marL="630238" marR="117475" lvl="1" indent="-230188" algn="just">
              <a:buFont typeface="Times New Roman" pitchFamily="16" charset="0"/>
              <a:buChar char="•"/>
              <a:tabLst>
                <a:tab pos="230188" algn="l"/>
              </a:tabLst>
            </a:pPr>
            <a:r>
              <a:rPr lang="en-US" sz="1600" spc="-5" dirty="0">
                <a:cs typeface="Arial"/>
              </a:rPr>
              <a:t>15:00 ET to 15:55 ET, Thursday, </a:t>
            </a:r>
            <a:r>
              <a:rPr lang="en-US" sz="1600" spc="-5" dirty="0" smtClean="0">
                <a:cs typeface="Arial"/>
              </a:rPr>
              <a:t>21 July 2022</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panose="020B0604020202020204" pitchFamily="34" charset="0"/>
              </a:rPr>
              <a:t>Weekly teleconference calls till 22 September </a:t>
            </a:r>
            <a:r>
              <a:rPr lang="en-US" sz="1600" spc="-5" dirty="0" smtClean="0">
                <a:cs typeface="Arial" panose="020B0604020202020204" pitchFamily="34" charset="0"/>
              </a:rPr>
              <a:t>2022 were </a:t>
            </a:r>
            <a:r>
              <a:rPr lang="en-US" sz="1600" spc="-5" dirty="0">
                <a:cs typeface="Arial" panose="020B0604020202020204" pitchFamily="34" charset="0"/>
              </a:rPr>
              <a:t>approved and announced </a:t>
            </a:r>
            <a:r>
              <a:rPr lang="en-US" sz="1600" spc="-5" dirty="0" smtClean="0">
                <a:cs typeface="Arial" panose="020B0604020202020204" pitchFamily="34" charset="0"/>
              </a:rPr>
              <a:t>since the 2021 November plenary</a:t>
            </a:r>
            <a:r>
              <a:rPr lang="en-US" sz="1600" spc="-5" dirty="0">
                <a:cs typeface="Arial" panose="020B0604020202020204" pitchFamily="34" charset="0"/>
              </a:rPr>
              <a:t>.  </a:t>
            </a:r>
            <a:r>
              <a:rPr lang="en-US" sz="1600" dirty="0" smtClean="0">
                <a:solidFill>
                  <a:srgbClr val="FF0000"/>
                </a:solidFill>
                <a:cs typeface="Arial" panose="020B0604020202020204" pitchFamily="34" charset="0"/>
              </a:rPr>
              <a:t>Call </a:t>
            </a:r>
            <a:r>
              <a:rPr lang="en-US" sz="1600" dirty="0">
                <a:solidFill>
                  <a:srgbClr val="FF0000"/>
                </a:solidFill>
                <a:cs typeface="Arial" panose="020B0604020202020204" pitchFamily="34" charset="0"/>
              </a:rPr>
              <a:t>in info is available at </a:t>
            </a:r>
            <a:r>
              <a:rPr lang="en-US" sz="1600" dirty="0" smtClean="0">
                <a:solidFill>
                  <a:srgbClr val="FF0000"/>
                </a:solidFill>
                <a:cs typeface="Arial" panose="020B0604020202020204" pitchFamily="34" charset="0"/>
                <a:hlinkClick r:id="rId3"/>
              </a:rPr>
              <a:t>18-16/0038r21</a:t>
            </a:r>
            <a:r>
              <a:rPr lang="en-US" sz="1600" dirty="0" smtClean="0">
                <a:solidFill>
                  <a:srgbClr val="FF0000"/>
                </a:solidFill>
                <a:cs typeface="Arial" panose="020B0604020202020204" pitchFamily="34" charset="0"/>
              </a:rPr>
              <a:t> (UPDATED!).</a:t>
            </a:r>
            <a:endParaRPr lang="en-US" sz="1400" b="1"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Adjourn:</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adjourn?</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Adjourn 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UK Group)</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IEEE SA Program Manager:  Jodi </a:t>
            </a:r>
            <a:r>
              <a:rPr lang="en-US" altLang="en-US" sz="1600" dirty="0" err="1" smtClean="0">
                <a:solidFill>
                  <a:schemeClr val="tx1"/>
                </a:solidFill>
                <a:latin typeface="+mj-lt"/>
                <a:cs typeface="Arial" panose="020B0604020202020204" pitchFamily="34" charset="0"/>
              </a:rPr>
              <a:t>Haasz</a:t>
            </a:r>
            <a:r>
              <a:rPr lang="en-US" altLang="en-US" sz="1600" dirty="0" smtClean="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44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3</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5</a:t>
            </a: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hlinkClick r:id="rId3"/>
              </a:rPr>
              <a:t>802.18 Voters list</a:t>
            </a:r>
            <a:endParaRPr lang="en-US" altLang="en-US" sz="1800" b="1" dirty="0" smtClean="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a:t>
            </a:r>
            <a:r>
              <a:rPr lang="en-US" dirty="0" smtClean="0"/>
              <a:t>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2022</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rPr>
              <a:t>YOU MUST PAY the registration fee in order to attend and to receive attendance credit</a:t>
            </a: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67004</TotalTime>
  <Words>2093</Words>
  <Application>Microsoft Office PowerPoint</Application>
  <PresentationFormat>Widescreen</PresentationFormat>
  <Paragraphs>445</Paragraphs>
  <Slides>29</Slides>
  <Notes>26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Arial Unicode MS</vt:lpstr>
      <vt:lpstr>Monotype Sorts</vt:lpstr>
      <vt:lpstr>MS Gothic</vt:lpstr>
      <vt:lpstr>MS PGothic</vt:lpstr>
      <vt:lpstr>Arial</vt:lpstr>
      <vt:lpstr>Calibri</vt:lpstr>
      <vt:lpstr>Times New Roman</vt:lpstr>
      <vt:lpstr>Office Theme</vt:lpstr>
      <vt:lpstr>Document</vt:lpstr>
      <vt:lpstr>IEEE 802.18 RR-TAG 2022 July plenary agenda</vt:lpstr>
      <vt:lpstr>Registration is required to attend this meeting </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Meeting at a glance</vt:lpstr>
      <vt:lpstr>Tuesday AM2, 12 July 2022, Agenda</vt:lpstr>
      <vt:lpstr>Administrative motions</vt:lpstr>
      <vt:lpstr>Progress since the 2022 May wireless interim</vt:lpstr>
      <vt:lpstr>Status of ongoing consultations</vt:lpstr>
      <vt:lpstr>General discussion items</vt:lpstr>
      <vt:lpstr>Any other business</vt:lpstr>
      <vt:lpstr>Recess until Thursday AM1, 14 July 2022</vt:lpstr>
      <vt:lpstr>Thursday AM1, 14 July 2022 Agenda</vt:lpstr>
      <vt:lpstr>Administrative motion</vt:lpstr>
      <vt:lpstr>Status of ongoing consultations</vt:lpstr>
      <vt:lpstr>General discussion items</vt:lpstr>
      <vt:lpstr>Meeting and hotel reservation for the 2022 September Interim (1)</vt:lpstr>
      <vt:lpstr>Meeting and hotel reservation for the 2022 September Interim (2)</vt:lpstr>
      <vt:lpstr>Type of participation in the 2022 September Interim</vt:lpstr>
      <vt:lpstr>Future meetings and Webex meeting invite (1)</vt:lpstr>
      <vt:lpstr>Future meetings and Webex meeting invite (2)</vt:lpstr>
      <vt:lpstr>Administrative motion on weekly teleconference calls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22/0062r0</dc:title>
  <dc:creator/>
  <cp:keywords>2022 July plenary</cp:keywords>
  <cp:lastModifiedBy>Edward Au</cp:lastModifiedBy>
  <cp:revision>4537</cp:revision>
  <cp:lastPrinted>1601-01-01T00:00:00Z</cp:lastPrinted>
  <dcterms:created xsi:type="dcterms:W3CDTF">2016-03-03T14:54:45Z</dcterms:created>
  <dcterms:modified xsi:type="dcterms:W3CDTF">2022-06-08T18:15:41Z</dcterms:modified>
  <cp:category>IEEE 802.18 RR-TAG agenda</cp:category>
</cp:coreProperties>
</file>