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876" r:id="rId3"/>
    <p:sldId id="857" r:id="rId4"/>
    <p:sldId id="329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882" r:id="rId13"/>
    <p:sldId id="869" r:id="rId14"/>
    <p:sldId id="878" r:id="rId15"/>
    <p:sldId id="868" r:id="rId16"/>
    <p:sldId id="871" r:id="rId17"/>
    <p:sldId id="873" r:id="rId18"/>
    <p:sldId id="880" r:id="rId19"/>
    <p:sldId id="881" r:id="rId20"/>
    <p:sldId id="856" r:id="rId21"/>
    <p:sldId id="864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16" autoAdjust="0"/>
    <p:restoredTop sz="95405" autoAdjust="0"/>
  </p:normalViewPr>
  <p:slideViewPr>
    <p:cSldViewPr>
      <p:cViewPr varScale="1">
        <p:scale>
          <a:sx n="86" d="100"/>
          <a:sy n="86" d="100"/>
        </p:scale>
        <p:origin x="797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605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643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9316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8304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9187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6825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3533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802.18-22/0061r0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64-00-0000-teleconference-minutes-2-june-202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35-18-0000-status-of-ongoing-consultations-and-tag-documents-for-approval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60-00-0000-liaison-from-etsi-tc-erm-re-revision-report-tr-103-181-3-summary-worldwide-uwb-regulations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2/06/june-2022-open-commission-meeting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.%20https:/www.fcc.gov/news-events/events/open-commission-meetings" TargetMode="External"/><Relationship Id="rId4" Type="http://schemas.openxmlformats.org/officeDocument/2006/relationships/hyperlink" Target="https://docs.fcc.gov/public/attachments/DA-22-456A1.pdf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t.int/2022-APG23-4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andy-goat-77f.notion.site/EWAO-Series-WiFi-6E-Overview-and-Use-Cases-ewao01-01-19-May-2022-bcb92be23ad9429794ee39b3483dc843" TargetMode="External"/><Relationship Id="rId5" Type="http://schemas.openxmlformats.org/officeDocument/2006/relationships/hyperlink" Target="https://aptwebdialogue.site/ewao" TargetMode="External"/><Relationship Id="rId4" Type="http://schemas.openxmlformats.org/officeDocument/2006/relationships/hyperlink" Target="https://www.apt.int/sites/default/files/2022/04/CALENDAR_OF_APT_ACTIVITIES_FOR_THE_YEAR_2022-v1.6b.pdf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Z1zqo0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rriott.com/event-reservations/reservation-link.mi?id=1634749149346&amp;key=GRP&amp;app=resvlink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vDkQV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lton.com/en/attend-my-event/ieee802wireless2022earlybird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6/18-16-0038-20-0000-teleconference-call-in-info.ppt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wp-content/uploads/2022/02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/>
              <a:t>9</a:t>
            </a:r>
            <a:r>
              <a:rPr lang="en-GB" sz="2000" b="0" dirty="0" smtClean="0"/>
              <a:t> June 2022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124200" y="434101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407336"/>
              </p:ext>
            </p:extLst>
          </p:nvPr>
        </p:nvGraphicFramePr>
        <p:xfrm>
          <a:off x="3105150" y="4724400"/>
          <a:ext cx="8772525" cy="296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3" name="Document" r:id="rId4" imgW="8255656" imgH="2794721" progId="Word.Document.8">
                  <p:embed/>
                </p:oleObj>
              </mc:Choice>
              <mc:Fallback>
                <p:oleObj name="Document" r:id="rId4" imgW="8255656" imgH="279472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5150" y="4724400"/>
                        <a:ext cx="8772525" cy="296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#2:  To approve the </a:t>
            </a:r>
            <a:r>
              <a:rPr lang="en-US" sz="1800" spc="-5" dirty="0" smtClean="0">
                <a:latin typeface="+mj-lt"/>
                <a:cs typeface="Arial"/>
              </a:rPr>
              <a:t>weekly meeting </a:t>
            </a:r>
            <a:r>
              <a:rPr lang="en-US" sz="1800" spc="-5" dirty="0">
                <a:latin typeface="+mj-lt"/>
                <a:cs typeface="Arial"/>
              </a:rPr>
              <a:t>minutes of the </a:t>
            </a:r>
            <a:r>
              <a:rPr lang="en-US" sz="1800" spc="-5" dirty="0" smtClean="0">
                <a:latin typeface="+mj-lt"/>
                <a:cs typeface="Arial"/>
              </a:rPr>
              <a:t>2 June 2022 RR-TAG </a:t>
            </a:r>
            <a:r>
              <a:rPr lang="en-US" sz="1800" spc="-5" dirty="0">
                <a:latin typeface="+mj-lt"/>
                <a:cs typeface="Arial"/>
              </a:rPr>
              <a:t>call as shown in the document </a:t>
            </a:r>
            <a:r>
              <a:rPr lang="en-US" sz="1800" spc="-5" dirty="0" smtClean="0">
                <a:latin typeface="+mj-lt"/>
                <a:cs typeface="Arial"/>
                <a:hlinkClick r:id="rId3"/>
              </a:rPr>
              <a:t>18-22/0064r0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</a:t>
            </a:r>
            <a:r>
              <a:rPr lang="en-US" sz="280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18-22/0035r18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 in June</a:t>
            </a:r>
            <a:r>
              <a:rPr lang="en-US" sz="1800" spc="-5" dirty="0" smtClean="0">
                <a:cs typeface="Arial"/>
              </a:rPr>
              <a:t>: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Internal </a:t>
            </a:r>
            <a:r>
              <a:rPr lang="en-US" sz="1600" spc="-5" dirty="0">
                <a:solidFill>
                  <a:srgbClr val="FF0000"/>
                </a:solidFill>
                <a:cs typeface="Arial"/>
              </a:rPr>
              <a:t>deadline on 9 June 2022</a:t>
            </a: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:</a:t>
            </a:r>
            <a:endParaRPr lang="en-US" sz="1400" spc="-5" dirty="0" smtClean="0">
              <a:solidFill>
                <a:srgbClr val="FF0000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FCC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Notice of Inquiry: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 </a:t>
            </a:r>
            <a:r>
              <a:rPr lang="en-GB" sz="1400" dirty="0" smtClean="0">
                <a:solidFill>
                  <a:srgbClr val="FF0000"/>
                </a:solidFill>
              </a:rPr>
              <a:t>Promoting </a:t>
            </a:r>
            <a:r>
              <a:rPr lang="en-GB" sz="1400" dirty="0">
                <a:solidFill>
                  <a:srgbClr val="FF0000"/>
                </a:solidFill>
              </a:rPr>
              <a:t>Efficient Use of Spectrum through Improved Receiver Interference Immunity </a:t>
            </a:r>
            <a:r>
              <a:rPr lang="en-GB" sz="1400" dirty="0" smtClean="0">
                <a:solidFill>
                  <a:srgbClr val="FF0000"/>
                </a:solidFill>
              </a:rPr>
              <a:t>Performance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 (Comment due)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Japan MIC: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 Call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for opinions on draft ministerial ordinances to partially revise the rules for wireless equipment</a:t>
            </a:r>
            <a:endParaRPr lang="en-US" sz="1400" spc="-5" dirty="0" smtClean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Internal 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16 June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Japan MIC:  Call for opinions on Japan’s approach to WRC-23 (Draft)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UK </a:t>
            </a:r>
            <a:r>
              <a:rPr lang="en-US" sz="1400" spc="-5" dirty="0" err="1" smtClean="0">
                <a:solidFill>
                  <a:schemeClr val="tx1"/>
                </a:solidFill>
                <a:cs typeface="Arial"/>
              </a:rPr>
              <a:t>Ofcom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 consultation on </a:t>
            </a:r>
            <a:r>
              <a:rPr lang="en-GB" sz="1400" dirty="0" smtClean="0"/>
              <a:t>proposals </a:t>
            </a:r>
            <a:r>
              <a:rPr lang="en-GB" sz="1400" dirty="0"/>
              <a:t>to amend the authorisation conditions for the use of certain Short-Range </a:t>
            </a:r>
            <a:r>
              <a:rPr lang="en-GB" sz="1400" dirty="0" smtClean="0"/>
              <a:t>Devices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Internal 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30 June 2022: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Canada RABC consultation on ISED Radio Standards Specifications, RSS-248, issue 2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Canada RABC consultation on ISED Database Specifications, DSB-06, issue 1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Canada RABC consultation on ISED </a:t>
            </a:r>
            <a:r>
              <a:rPr lang="en-US" sz="1400" dirty="0"/>
              <a:t>Application Procedures, CPC-4-1-01, issue </a:t>
            </a:r>
            <a:r>
              <a:rPr lang="en-US" sz="1400" dirty="0" smtClean="0"/>
              <a:t>2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EU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BRAN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Liaison</a:t>
            </a:r>
            <a:r>
              <a:rPr lang="en-US" sz="1600" spc="-5" dirty="0" smtClean="0">
                <a:cs typeface="Arial"/>
              </a:rPr>
              <a:t> from ETSI TC ERM on the topic of UWB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Americas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June 2022 Open Commission </a:t>
            </a:r>
            <a:r>
              <a:rPr lang="en-US" sz="1600" smtClean="0"/>
              <a:t>Meeting </a:t>
            </a:r>
            <a:r>
              <a:rPr lang="en-US" sz="1600" smtClean="0"/>
              <a:t>was </a:t>
            </a:r>
            <a:r>
              <a:rPr lang="en-US" sz="1600" dirty="0" smtClean="0">
                <a:hlinkClick r:id="rId3"/>
              </a:rPr>
              <a:t>held</a:t>
            </a:r>
            <a:r>
              <a:rPr lang="en-US" sz="1600" dirty="0" smtClean="0"/>
              <a:t> at 10:30am ET on 8 June 2022.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The next </a:t>
            </a:r>
            <a:r>
              <a:rPr lang="en-US" sz="1600" dirty="0"/>
              <a:t>Technological Advisory Council meeting is </a:t>
            </a:r>
            <a:r>
              <a:rPr lang="en-US" sz="1600" dirty="0">
                <a:hlinkClick r:id="rId4"/>
              </a:rPr>
              <a:t>scheduled</a:t>
            </a:r>
            <a:r>
              <a:rPr lang="en-US" sz="1600" dirty="0"/>
              <a:t> at 10:00am ET on 9 June 2022</a:t>
            </a:r>
            <a:r>
              <a:rPr lang="en-US" sz="1600" dirty="0" smtClean="0"/>
              <a:t>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schedule of the open meeting is available </a:t>
            </a:r>
            <a:r>
              <a:rPr lang="en-US" sz="1600" dirty="0" smtClean="0">
                <a:hlinkClick r:id="rId5"/>
              </a:rPr>
              <a:t>here</a:t>
            </a:r>
            <a:r>
              <a:rPr lang="en-US" sz="1600" dirty="0" smtClean="0"/>
              <a:t>.  Note that after the opening meeting on 5 August 2022, the September meeting is scheduled on 29 September 2022.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countries/regions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1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Asia Pacific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APT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Future meetings of interest: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The </a:t>
            </a:r>
            <a:r>
              <a:rPr lang="en-US" sz="1400" dirty="0"/>
              <a:t>4th Meeting of the APT Conference Preparatory Group for WRC-23 (APG23-4) </a:t>
            </a:r>
            <a:r>
              <a:rPr lang="en-US" sz="1400" dirty="0" smtClean="0"/>
              <a:t>is </a:t>
            </a:r>
            <a:r>
              <a:rPr lang="en-US" sz="1400" dirty="0" smtClean="0">
                <a:hlinkClick r:id="rId3"/>
              </a:rPr>
              <a:t>scheduled</a:t>
            </a:r>
            <a:r>
              <a:rPr lang="en-US" sz="1400" dirty="0" smtClean="0"/>
              <a:t> as a hybrid event from 15 to 20 August 2022, in Bangkok, Thailand.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The 30th Meeting of APT Wireless Group (AWG-30</a:t>
            </a:r>
            <a:r>
              <a:rPr lang="en-US" sz="1400" dirty="0" smtClean="0"/>
              <a:t>) is </a:t>
            </a:r>
            <a:r>
              <a:rPr lang="en-US" sz="1400" dirty="0" smtClean="0">
                <a:hlinkClick r:id="rId4"/>
              </a:rPr>
              <a:t>scheduled</a:t>
            </a:r>
            <a:r>
              <a:rPr lang="en-US" sz="1400" dirty="0" smtClean="0"/>
              <a:t> as a hybrid event from 5 to 9 September 2022.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Webinars “Expanding Wireless Access Opportunity” (19 May, 2 June, 23 June 2022)</a:t>
            </a:r>
            <a:endParaRPr lang="en-US" sz="1400" dirty="0" smtClean="0">
              <a:solidFill>
                <a:schemeClr val="tx1"/>
              </a:solidFill>
            </a:endParaRP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</a:rPr>
              <a:t>Open for both APT and non-APT members: 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https://aptwebdialogue.site/ewao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endParaRPr lang="en-US" sz="1400" dirty="0" smtClean="0">
              <a:solidFill>
                <a:schemeClr val="tx1"/>
              </a:solidFill>
            </a:endParaRP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</a:rPr>
              <a:t>Presentation materials on 19 May are </a:t>
            </a:r>
            <a:r>
              <a:rPr lang="en-US" sz="1400" dirty="0" smtClean="0">
                <a:solidFill>
                  <a:schemeClr val="tx1"/>
                </a:solidFill>
                <a:hlinkClick r:id="rId6"/>
              </a:rPr>
              <a:t>available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  <a:endParaRPr lang="en-US" sz="1400" dirty="0" smtClean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93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(4)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 </a:t>
            </a:r>
            <a:r>
              <a:rPr lang="en-US" sz="1800" spc="-5" smtClean="0">
                <a:solidFill>
                  <a:schemeClr val="tx1"/>
                </a:solidFill>
                <a:latin typeface="+mj-lt"/>
                <a:cs typeface="Arial"/>
              </a:rPr>
              <a:t>and 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37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July 2022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20 April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</a:t>
            </a:r>
            <a:r>
              <a:rPr lang="en-GB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://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cvent.me/Z1zqo0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23 May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US$500.00 </a:t>
            </a:r>
            <a:r>
              <a:rPr lang="en-US" sz="12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Friday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24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US$700.00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Friday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24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US$900.00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 May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20 May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24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24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6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July 2022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28 March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www.marriott.com/event-reservations/reservation-link.mi?id=1634749149346&amp;key=GRP&amp;app=resvlink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Hotel rates: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Bird Rate: $250.00 Canadian per night until 5:00 PM Eastern Time Friday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29 April 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Rate: $275.00 Canadian per night until 5:00 PM Eastern Time Friday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 June 2022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covers all guest sleeping room costs, including internet access and service fees, but is exclusive of applicable sales/room tax, currently 3.5% (lodging tax), 5% (GST) and 9.975% (PST).</a:t>
            </a:r>
            <a:endParaRPr lang="en-GB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65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September Interim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17 May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hlinkClick r:id="rId3"/>
              </a:rPr>
              <a:t>https://cvent.me/PvDkQV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It is an credited 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A</a:t>
            </a:r>
            <a:r>
              <a:rPr lang="en-US" sz="1400" dirty="0" smtClean="0"/>
              <a:t>ttendance </a:t>
            </a:r>
            <a:r>
              <a:rPr lang="en-US" sz="1400" dirty="0"/>
              <a:t>at the session will count towards voting </a:t>
            </a:r>
            <a:r>
              <a:rPr lang="en-US" sz="1400" dirty="0" smtClean="0"/>
              <a:t>rights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Thursday, 30 June 2022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US$950.00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15 August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US$1200.00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Monday, 15 August 2022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US$1450.00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30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 August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 August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63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September Interim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17 May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kern="1200" dirty="0" smtClean="0">
                <a:latin typeface="Times New Roman" pitchFamily="16" charset="0"/>
                <a:hlinkClick r:id="rId3"/>
              </a:rPr>
              <a:t>https</a:t>
            </a:r>
            <a:r>
              <a:rPr lang="en-US" sz="1600" kern="1200" dirty="0">
                <a:latin typeface="Times New Roman" pitchFamily="16" charset="0"/>
                <a:hlinkClick r:id="rId3"/>
              </a:rPr>
              <a:t>://www.hilton.com/en/attend-my-event/ieee802wireless2022earlybird</a:t>
            </a:r>
            <a:r>
              <a:rPr lang="en-US" sz="1600" kern="1200" dirty="0" smtClean="0">
                <a:latin typeface="Times New Roman" pitchFamily="16" charset="0"/>
                <a:hlinkClick r:id="rId3"/>
              </a:rPr>
              <a:t>/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Cut off date: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dirty="0" smtClean="0">
                <a:solidFill>
                  <a:srgbClr val="FF0000"/>
                </a:solidFill>
              </a:rPr>
              <a:t>Early </a:t>
            </a:r>
            <a:r>
              <a:rPr lang="en-US" sz="1400" b="1" dirty="0">
                <a:solidFill>
                  <a:srgbClr val="FF0000"/>
                </a:solidFill>
              </a:rPr>
              <a:t>Bird: When the </a:t>
            </a:r>
            <a:r>
              <a:rPr lang="en-US" sz="1400" b="1" u="sng" dirty="0">
                <a:solidFill>
                  <a:srgbClr val="FF0000"/>
                </a:solidFill>
              </a:rPr>
              <a:t>Early Bird Guest Room Block is sold out or 5:00 PM Hawaii Time </a:t>
            </a:r>
            <a:r>
              <a:rPr lang="en-US" sz="1400" b="1" u="sng" dirty="0" smtClean="0">
                <a:solidFill>
                  <a:srgbClr val="FF0000"/>
                </a:solidFill>
              </a:rPr>
              <a:t>13 June 2022</a:t>
            </a:r>
            <a:r>
              <a:rPr lang="en-US" sz="1400" b="1" u="sng" dirty="0">
                <a:solidFill>
                  <a:srgbClr val="FF0000"/>
                </a:solidFill>
              </a:rPr>
              <a:t> whichever comes </a:t>
            </a:r>
            <a:r>
              <a:rPr lang="en-US" sz="1400" b="1" u="sng" dirty="0" smtClean="0">
                <a:solidFill>
                  <a:srgbClr val="FF0000"/>
                </a:solidFill>
              </a:rPr>
              <a:t>first</a:t>
            </a:r>
            <a:r>
              <a:rPr lang="en-US" sz="1400" b="1" dirty="0" smtClean="0">
                <a:solidFill>
                  <a:srgbClr val="FF0000"/>
                </a:solidFill>
              </a:rPr>
              <a:t>.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Standard</a:t>
            </a:r>
            <a:r>
              <a:rPr lang="en-US" sz="1400" dirty="0"/>
              <a:t>: When the Standard Guest Room Block is sold out or 5:00 PM Hawaii Time </a:t>
            </a:r>
            <a:r>
              <a:rPr lang="en-US" sz="1400" dirty="0" smtClean="0"/>
              <a:t>15 August</a:t>
            </a:r>
            <a:r>
              <a:rPr lang="en-US" sz="1400" dirty="0"/>
              <a:t> 2022 whichever comes first.</a:t>
            </a:r>
            <a:endParaRPr lang="en-GB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080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2022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RR-TAG: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 / Self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Secretary:  Amelia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(Sky UK Group)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Membership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44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3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  <a:hlinkClick r:id="rId3"/>
              </a:rPr>
              <a:t>802.18 Voters list</a:t>
            </a:r>
            <a:endParaRPr lang="en-US" altLang="en-US" sz="1800" b="1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Anything?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On-line: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Voters: 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interim/plenary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2022 July Plenary from 10 July 2022 to 15 July 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cs typeface="Arial"/>
              </a:rPr>
              <a:t>Tentative meeting slots (subject to 802 EC confirmation):  Tuesday AM2 and Thursday AM1</a:t>
            </a: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weekly teleconference: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15:00 ET to 15:55 ET, Thursday, </a:t>
            </a:r>
            <a:r>
              <a:rPr lang="en-US" sz="1600" spc="-5" dirty="0" smtClean="0">
                <a:cs typeface="Arial"/>
              </a:rPr>
              <a:t>16 June </a:t>
            </a:r>
            <a:r>
              <a:rPr lang="en-US" sz="1600" spc="-5" dirty="0">
                <a:cs typeface="Arial"/>
              </a:rPr>
              <a:t>2022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 panose="020B0604020202020204" pitchFamily="34" charset="0"/>
              </a:rPr>
              <a:t>Weekly teleconference calls till 22 September 2022 were approved and announced since the 2021 November plenary.  </a:t>
            </a:r>
            <a:r>
              <a:rPr lang="en-US" sz="1600" dirty="0">
                <a:solidFill>
                  <a:srgbClr val="FF0000"/>
                </a:solidFill>
                <a:cs typeface="Arial" panose="020B0604020202020204" pitchFamily="34" charset="0"/>
              </a:rPr>
              <a:t>Call in info is available at </a:t>
            </a:r>
            <a:r>
              <a:rPr lang="en-US" sz="1600" dirty="0">
                <a:solidFill>
                  <a:srgbClr val="FF0000"/>
                </a:solidFill>
                <a:cs typeface="Arial" panose="020B0604020202020204" pitchFamily="34" charset="0"/>
                <a:hlinkClick r:id="rId3"/>
              </a:rPr>
              <a:t>18-16/0038r21</a:t>
            </a:r>
            <a:r>
              <a:rPr lang="en-US" sz="1600" dirty="0">
                <a:solidFill>
                  <a:srgbClr val="FF0000"/>
                </a:solidFill>
                <a:cs typeface="Arial" panose="020B0604020202020204" pitchFamily="34" charset="0"/>
              </a:rPr>
              <a:t> (UPDATED!).</a:t>
            </a:r>
            <a:endParaRPr lang="en-US" sz="1400" b="1" spc="-5" dirty="0">
              <a:solidFill>
                <a:srgbClr val="FF0000"/>
              </a:solidFill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smtClean="0">
                <a:latin typeface="+mj-lt"/>
                <a:cs typeface="Arial"/>
              </a:rPr>
              <a:t>at </a:t>
            </a:r>
            <a:endParaRPr lang="en-US" sz="14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</a:t>
            </a:r>
            <a:r>
              <a:rPr lang="en-US" altLang="en-US" sz="1600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employer,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2022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Other Guidelines for IEEE WG Meetings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</a:t>
            </a:r>
            <a:r>
              <a:rPr lang="en-US" altLang="en-US" sz="1600" b="1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https://standards.ieee.org/wp-content/uploads/2022/02/antitrust.pdf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</a:t>
            </a:r>
            <a:r>
              <a:rPr lang="en-US" sz="1800" b="1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core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</a:t>
            </a:r>
            <a:r>
              <a:rPr lang="en-US" sz="1800" i="1" spc="-5" dirty="0" smtClean="0">
                <a:latin typeface="+mj-lt"/>
                <a:cs typeface="Arial"/>
              </a:rPr>
              <a:t>IEEE </a:t>
            </a:r>
            <a:r>
              <a:rPr lang="en-US" sz="1800" i="1" spc="-5" dirty="0">
                <a:latin typeface="+mj-lt"/>
                <a:cs typeface="Arial"/>
              </a:rPr>
              <a:t>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</a:t>
            </a:r>
            <a:r>
              <a:rPr lang="en-US" sz="1800" i="1" spc="-5" dirty="0" smtClean="0">
                <a:latin typeface="+mj-lt"/>
                <a:cs typeface="Arial"/>
              </a:rPr>
              <a:t>qualifications </a:t>
            </a:r>
            <a:r>
              <a:rPr lang="en-US" sz="1800" i="1" spc="-5" dirty="0">
                <a:latin typeface="+mj-lt"/>
                <a:cs typeface="Arial"/>
              </a:rPr>
              <a:t>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</a:t>
            </a:r>
            <a:r>
              <a:rPr lang="en-US" sz="1600" i="1" spc="-5" dirty="0" smtClean="0">
                <a:latin typeface="+mj-lt"/>
                <a:cs typeface="Arial"/>
              </a:rPr>
              <a:t>person </a:t>
            </a:r>
            <a:r>
              <a:rPr lang="en-US" sz="1600" i="1" spc="-5" dirty="0">
                <a:latin typeface="+mj-lt"/>
                <a:cs typeface="Arial"/>
              </a:rPr>
              <a:t>or organization, including an employer or client, regardless of any 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</a:t>
            </a:r>
            <a:r>
              <a:rPr lang="en-US" sz="1600" i="1" spc="-5" dirty="0" smtClean="0">
                <a:latin typeface="+mj-lt"/>
                <a:cs typeface="Arial"/>
              </a:rPr>
              <a:t>other </a:t>
            </a:r>
            <a:r>
              <a:rPr lang="en-US" sz="1600" i="1" spc="-5" dirty="0">
                <a:latin typeface="+mj-lt"/>
                <a:cs typeface="Arial"/>
              </a:rPr>
              <a:t>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</a:t>
            </a:r>
            <a:r>
              <a:rPr lang="en-US" sz="1800" spc="-5" dirty="0" smtClean="0">
                <a:latin typeface="+mj-lt"/>
                <a:cs typeface="Arial"/>
              </a:rPr>
              <a:t>are </a:t>
            </a:r>
            <a:r>
              <a:rPr lang="en-US" sz="1800" spc="-5" dirty="0">
                <a:latin typeface="+mj-lt"/>
                <a:cs typeface="Arial"/>
              </a:rPr>
              <a:t>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</a:t>
            </a:r>
            <a:r>
              <a:rPr lang="en-US" sz="1800" spc="-5" dirty="0" smtClean="0">
                <a:latin typeface="+mj-lt"/>
                <a:cs typeface="Arial"/>
              </a:rPr>
              <a:t>these </a:t>
            </a:r>
            <a:r>
              <a:rPr lang="en-US" sz="1800" spc="-5" dirty="0">
                <a:latin typeface="+mj-lt"/>
                <a:cs typeface="Arial"/>
              </a:rPr>
              <a:t>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(and would ask you to please leave the call or meeting.)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by  reason of superior leverage, strength, or representation to the exclusion of </a:t>
            </a:r>
            <a:r>
              <a:rPr lang="en-US" sz="1600" b="0" i="1" spc="-5" dirty="0" smtClean="0">
                <a:latin typeface="+mj-lt"/>
                <a:cs typeface="Arial"/>
              </a:rPr>
              <a:t>fair </a:t>
            </a:r>
            <a:r>
              <a:rPr lang="en-US" sz="1600" b="0" i="1" spc="-5" dirty="0">
                <a:latin typeface="+mj-lt"/>
                <a:cs typeface="Arial"/>
              </a:rPr>
              <a:t>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Housekeeping reminder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Weekly meeting reminders: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IMAT is </a:t>
            </a:r>
            <a:r>
              <a:rPr lang="en-US" sz="1600" spc="-5" dirty="0">
                <a:latin typeface="+mj-lt"/>
                <a:cs typeface="Arial"/>
              </a:rPr>
              <a:t>NOT being used for this </a:t>
            </a:r>
            <a:r>
              <a:rPr lang="en-US" sz="1600" spc="-5" dirty="0" smtClean="0">
                <a:latin typeface="+mj-lt"/>
                <a:cs typeface="Arial"/>
              </a:rPr>
              <a:t>session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Please ensure </a:t>
            </a:r>
            <a:r>
              <a:rPr lang="en-US" sz="1600" spc="-5" dirty="0">
                <a:latin typeface="+mj-lt"/>
                <a:cs typeface="Arial"/>
              </a:rPr>
              <a:t>that the following information is listed correctly when joining the call: </a:t>
            </a:r>
            <a:r>
              <a:rPr lang="en-US" sz="1600" spc="-5" dirty="0" smtClean="0">
                <a:latin typeface="+mj-lt"/>
                <a:cs typeface="Arial"/>
              </a:rPr>
              <a:t>“FIRST </a:t>
            </a:r>
            <a:r>
              <a:rPr lang="en-US" sz="1600" spc="-5" dirty="0">
                <a:latin typeface="+mj-lt"/>
                <a:cs typeface="Arial"/>
              </a:rPr>
              <a:t>NAME LAST NAME, </a:t>
            </a:r>
            <a:r>
              <a:rPr lang="en-US" sz="1600" spc="-5" dirty="0" smtClean="0">
                <a:latin typeface="+mj-lt"/>
                <a:cs typeface="Arial"/>
              </a:rPr>
              <a:t>Affiliation” (e.g., Stuart </a:t>
            </a:r>
            <a:r>
              <a:rPr lang="en-US" sz="1600" spc="-5" dirty="0">
                <a:latin typeface="+mj-lt"/>
                <a:cs typeface="Arial"/>
              </a:rPr>
              <a:t>Kerry, OK-Brit; </a:t>
            </a:r>
            <a:r>
              <a:rPr lang="en-US" sz="1600" spc="-5" dirty="0" smtClean="0">
                <a:latin typeface="+mj-lt"/>
                <a:cs typeface="Arial"/>
              </a:rPr>
              <a:t>Self)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state your </a:t>
            </a:r>
            <a:r>
              <a:rPr lang="en-US" sz="1600" spc="-5" dirty="0" smtClean="0">
                <a:latin typeface="+mj-lt"/>
                <a:cs typeface="Arial"/>
              </a:rPr>
              <a:t>name and affiliation </a:t>
            </a:r>
            <a:r>
              <a:rPr lang="en-US" sz="1600" spc="-5" dirty="0">
                <a:latin typeface="+mj-lt"/>
                <a:cs typeface="Arial"/>
              </a:rPr>
              <a:t>the FIRST TIME </a:t>
            </a:r>
            <a:r>
              <a:rPr lang="en-US" sz="1600" spc="-5" dirty="0" smtClean="0">
                <a:latin typeface="+mj-lt"/>
                <a:cs typeface="Arial"/>
              </a:rPr>
              <a:t>you speak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you want to be on the queue, please type “Q” or “q” in </a:t>
            </a:r>
            <a:r>
              <a:rPr lang="en-US" sz="1600" spc="-5" dirty="0">
                <a:latin typeface="+mj-lt"/>
                <a:cs typeface="Arial"/>
              </a:rPr>
              <a:t>the </a:t>
            </a:r>
            <a:r>
              <a:rPr lang="en-US" sz="1600" spc="-5" dirty="0" smtClean="0">
                <a:latin typeface="+mj-lt"/>
                <a:cs typeface="Arial"/>
              </a:rPr>
              <a:t>chat window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</a:t>
            </a:r>
            <a:r>
              <a:rPr lang="en-US" sz="1600" spc="-5" dirty="0" smtClean="0">
                <a:latin typeface="+mj-lt"/>
                <a:cs typeface="Arial"/>
              </a:rPr>
              <a:t>mute </a:t>
            </a:r>
            <a:r>
              <a:rPr lang="en-US" sz="1600" spc="-5" dirty="0">
                <a:latin typeface="+mj-lt"/>
                <a:cs typeface="Arial"/>
              </a:rPr>
              <a:t>when </a:t>
            </a:r>
            <a:r>
              <a:rPr lang="en-US" sz="1600" spc="-5" dirty="0" smtClean="0">
                <a:latin typeface="+mj-lt"/>
                <a:cs typeface="Arial"/>
              </a:rPr>
              <a:t>not speaking, </a:t>
            </a:r>
            <a:r>
              <a:rPr lang="en-US" sz="1600" spc="-5" dirty="0">
                <a:latin typeface="+mj-lt"/>
                <a:cs typeface="Arial"/>
              </a:rPr>
              <a:t>thank you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7228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</a:t>
            </a:r>
            <a:r>
              <a:rPr lang="en-US" sz="1800" spc="-5" dirty="0" smtClean="0">
                <a:latin typeface="+mj-lt"/>
                <a:cs typeface="Arial"/>
              </a:rPr>
              <a:t>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Housekeeping reminder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</a:t>
            </a:r>
            <a:r>
              <a:rPr lang="en-US" sz="1800" spc="-5" dirty="0" smtClean="0">
                <a:latin typeface="+mj-lt"/>
                <a:cs typeface="Arial"/>
              </a:rPr>
              <a:t>and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weekly </a:t>
            </a:r>
            <a:r>
              <a:rPr lang="en-US" sz="1800" spc="-5" dirty="0">
                <a:latin typeface="+mj-lt"/>
                <a:cs typeface="Arial"/>
              </a:rPr>
              <a:t>meeting </a:t>
            </a:r>
            <a:r>
              <a:rPr lang="en-US" sz="1800" spc="-5" dirty="0" smtClean="0">
                <a:latin typeface="+mj-lt"/>
                <a:cs typeface="Arial"/>
              </a:rPr>
              <a:t>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Status 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General </a:t>
            </a:r>
            <a:r>
              <a:rPr lang="en-US" sz="1800" spc="-5" dirty="0">
                <a:latin typeface="+mj-lt"/>
                <a:cs typeface="Arial"/>
              </a:rPr>
              <a:t>discussion </a:t>
            </a:r>
            <a:r>
              <a:rPr lang="en-US" sz="1800" spc="-5" dirty="0" smtClean="0">
                <a:latin typeface="+mj-lt"/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</a:t>
            </a:r>
            <a:r>
              <a:rPr lang="en-US" sz="1800" spc="-5" dirty="0">
                <a:cs typeface="Arial"/>
              </a:rPr>
              <a:t>:  Meeting and hotel reservation for the 2022 July Plenary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Reminder:  Meeting and hotel reservation for the 2022 September Interim 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67562</TotalTime>
  <Words>1975</Words>
  <Application>Microsoft Office PowerPoint</Application>
  <PresentationFormat>Widescreen</PresentationFormat>
  <Paragraphs>343</Paragraphs>
  <Slides>21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IEEE 802.18 RR-TAG Weekly Teleconference Agenda</vt:lpstr>
      <vt:lpstr>Meeting called to order</vt:lpstr>
      <vt:lpstr>IEEE 802 required notices</vt:lpstr>
      <vt:lpstr>Other Guidelines for IEEE WG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General discussion items (1)</vt:lpstr>
      <vt:lpstr>General discussion items (2)</vt:lpstr>
      <vt:lpstr>General discussion items (3)</vt:lpstr>
      <vt:lpstr>General discussion items (4)</vt:lpstr>
      <vt:lpstr>Meeting and hotel reservation for the July 2022 Plenary (1)</vt:lpstr>
      <vt:lpstr>Meeting and hotel reservation for the July 2022 Plenary (2)</vt:lpstr>
      <vt:lpstr>Meeting and hotel reservation for the 2022 September Interim (1)</vt:lpstr>
      <vt:lpstr>Meeting and hotel reservation for the 2022 September Interim (2)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22/0061r0</dc:title>
  <dc:creator/>
  <cp:keywords>9 June 2022</cp:keywords>
  <cp:lastModifiedBy>Edward Au</cp:lastModifiedBy>
  <cp:revision>4619</cp:revision>
  <cp:lastPrinted>1601-01-01T00:00:00Z</cp:lastPrinted>
  <dcterms:created xsi:type="dcterms:W3CDTF">2016-03-03T14:54:45Z</dcterms:created>
  <dcterms:modified xsi:type="dcterms:W3CDTF">2022-06-08T17:53:06Z</dcterms:modified>
  <cp:category>IEEE 802.18 RR-TAG agenda</cp:category>
</cp:coreProperties>
</file>