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876" r:id="rId3"/>
    <p:sldId id="857" r:id="rId4"/>
    <p:sldId id="329" r:id="rId5"/>
    <p:sldId id="604" r:id="rId6"/>
    <p:sldId id="624" r:id="rId7"/>
    <p:sldId id="605" r:id="rId8"/>
    <p:sldId id="843" r:id="rId9"/>
    <p:sldId id="866" r:id="rId10"/>
    <p:sldId id="845" r:id="rId11"/>
    <p:sldId id="877" r:id="rId12"/>
    <p:sldId id="855" r:id="rId13"/>
    <p:sldId id="869" r:id="rId14"/>
    <p:sldId id="878" r:id="rId15"/>
    <p:sldId id="868" r:id="rId16"/>
    <p:sldId id="879" r:id="rId17"/>
    <p:sldId id="861" r:id="rId18"/>
    <p:sldId id="871" r:id="rId19"/>
    <p:sldId id="873" r:id="rId20"/>
    <p:sldId id="880" r:id="rId21"/>
    <p:sldId id="881" r:id="rId22"/>
    <p:sldId id="856" r:id="rId23"/>
    <p:sldId id="864" r:id="rId2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16" autoAdjust="0"/>
    <p:restoredTop sz="95405" autoAdjust="0"/>
  </p:normalViewPr>
  <p:slideViewPr>
    <p:cSldViewPr>
      <p:cViewPr varScale="1">
        <p:scale>
          <a:sx n="86" d="100"/>
          <a:sy n="86" d="100"/>
        </p:scale>
        <p:origin x="797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5/26/2022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4605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2643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9316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467943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3539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28304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391878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368257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35339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6385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315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2022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802.18-22/0056r1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052-00-0000-teleconference-minutes-5-may-2022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035-15-0000-status-of-ongoing-consultations-and-tag-documents-for-approval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fcc.gov/public/attachments/DOC-383460A1.pdf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.%20https:/www.fcc.gov/news-events/events/open-commission-meetings" TargetMode="External"/><Relationship Id="rId4" Type="http://schemas.openxmlformats.org/officeDocument/2006/relationships/hyperlink" Target="https://docs.fcc.gov/public/attachments/DA-22-456A1.pdf" TargetMode="Externa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soumu.go.jp/menu_news/s-news/01kiban12_02000143.html" TargetMode="External"/><Relationship Id="rId3" Type="http://schemas.openxmlformats.org/officeDocument/2006/relationships/hyperlink" Target="https://www.apt.int/2022-APG23-4" TargetMode="External"/><Relationship Id="rId7" Type="http://schemas.openxmlformats.org/officeDocument/2006/relationships/hyperlink" Target="https://www.ofca.gov.hk/filemanager/ofca/common/Industry/broadcasting/hk_freq_table_en.pdf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candy-goat-77f.notion.site/EWAO-Series-WiFi-6E-Overview-and-Use-Cases-ewao01-01-19-May-2022-bcb92be23ad9429794ee39b3483dc843" TargetMode="External"/><Relationship Id="rId5" Type="http://schemas.openxmlformats.org/officeDocument/2006/relationships/hyperlink" Target="https://aptwebdialogue.site/ewao" TargetMode="External"/><Relationship Id="rId4" Type="http://schemas.openxmlformats.org/officeDocument/2006/relationships/hyperlink" Target="https://www.apt.int/sites/default/files/2022/04/CALENDAR_OF_APT_ACTIVITIES_FOR_THE_YEAR_2022-v1.6b.pdf" TargetMode="External"/><Relationship Id="rId9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009-00-0000-ieee-802-wireless-standards-table-of-frequency-ranges.xlsx%20.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mentor.ieee.org/802.18/dcn/22/18-22-0050-00-0000-comment-spreadsheet-of-ieee-802-wireless-standards-table-of-frequency-ranges.xls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ieeesa.webex.com/ieeesa/j.php?MTID=m0e5ca6cea1f0fdf0a4c719c129c4148b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Z1zqo0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rriott.com/event-reservations/reservation-link.mi?id=1634749149346&amp;key=GRP&amp;app=resvlink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TAG_Voters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s://mentor.ieee.org/802-ec/documents?is_dcn=207&amp;is_year=2021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PvDkQV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ilton.com/en/attend-my-event/ieee802wireless2022earlybird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6/18-16-0038-20-0000-teleconference-call-in-info.pptx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tandards.ieee.org/wp-content/uploads/2022/02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May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26 May 2022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3124200" y="434101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407336"/>
              </p:ext>
            </p:extLst>
          </p:nvPr>
        </p:nvGraphicFramePr>
        <p:xfrm>
          <a:off x="3105150" y="4724400"/>
          <a:ext cx="8772525" cy="296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5" name="Document" r:id="rId4" imgW="8255656" imgH="2794721" progId="Word.Document.8">
                  <p:embed/>
                </p:oleObj>
              </mc:Choice>
              <mc:Fallback>
                <p:oleObj name="Document" r:id="rId4" imgW="8255656" imgH="279472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5150" y="4724400"/>
                        <a:ext cx="8772525" cy="296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May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motions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#1:  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Stuart Kerry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  Hassan </a:t>
            </a:r>
            <a:r>
              <a:rPr lang="en-US" sz="1600" spc="-5" dirty="0" err="1" smtClean="0">
                <a:latin typeface="+mj-lt"/>
                <a:cs typeface="Arial"/>
              </a:rPr>
              <a:t>Yaghoobi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  None.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   Approved with unanimous consent.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#2:  To approve the </a:t>
            </a:r>
            <a:r>
              <a:rPr lang="en-US" sz="1800" spc="-5" dirty="0" smtClean="0">
                <a:latin typeface="+mj-lt"/>
                <a:cs typeface="Arial"/>
              </a:rPr>
              <a:t>weekly meeting </a:t>
            </a:r>
            <a:r>
              <a:rPr lang="en-US" sz="1800" spc="-5" dirty="0">
                <a:latin typeface="+mj-lt"/>
                <a:cs typeface="Arial"/>
              </a:rPr>
              <a:t>minutes of the </a:t>
            </a:r>
            <a:r>
              <a:rPr lang="en-US" sz="1800" spc="-5" dirty="0" smtClean="0">
                <a:latin typeface="+mj-lt"/>
                <a:cs typeface="Arial"/>
              </a:rPr>
              <a:t>5 May 2022 RR-TAG </a:t>
            </a:r>
            <a:r>
              <a:rPr lang="en-US" sz="1800" spc="-5" dirty="0">
                <a:latin typeface="+mj-lt"/>
                <a:cs typeface="Arial"/>
              </a:rPr>
              <a:t>call as shown in the document </a:t>
            </a:r>
            <a:r>
              <a:rPr lang="en-US" sz="1800" spc="-5" dirty="0" smtClean="0">
                <a:latin typeface="+mj-lt"/>
                <a:cs typeface="Arial"/>
                <a:hlinkClick r:id="rId3"/>
              </a:rPr>
              <a:t>18-22/0052r0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the 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Al </a:t>
            </a:r>
            <a:r>
              <a:rPr lang="en-US" sz="1600" spc="-5" dirty="0" err="1" smtClean="0">
                <a:latin typeface="+mj-lt"/>
                <a:cs typeface="Arial"/>
              </a:rPr>
              <a:t>Petrick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  Benjamin Rolfe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  None.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  Approved with unanimous consent.</a:t>
            </a: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Status of </a:t>
            </a:r>
            <a:r>
              <a:rPr lang="en-US" sz="2800">
                <a:solidFill>
                  <a:srgbClr val="0070C0"/>
                </a:solidFill>
              </a:rPr>
              <a:t>ongoing </a:t>
            </a:r>
            <a:r>
              <a:rPr lang="en-US" sz="2800" smtClean="0">
                <a:solidFill>
                  <a:srgbClr val="0070C0"/>
                </a:solidFill>
              </a:rPr>
              <a:t>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4958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18-22/0035r15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Pending </a:t>
            </a:r>
            <a:r>
              <a:rPr lang="en-US" sz="1800" spc="-5" dirty="0" smtClean="0">
                <a:cs typeface="Arial"/>
              </a:rPr>
              <a:t>for </a:t>
            </a:r>
            <a:r>
              <a:rPr lang="en-US" sz="1800" spc="-5" dirty="0">
                <a:cs typeface="Arial"/>
              </a:rPr>
              <a:t>interested members to prepare response in the order of submission deadline: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rgbClr val="FF0000"/>
                </a:solidFill>
                <a:cs typeface="Arial"/>
              </a:rPr>
              <a:t>Internal deadline today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FCC </a:t>
            </a:r>
            <a:r>
              <a:rPr lang="en-US" sz="1400" spc="-5" dirty="0">
                <a:solidFill>
                  <a:srgbClr val="FF0000"/>
                </a:solidFill>
                <a:cs typeface="Arial"/>
              </a:rPr>
              <a:t>OET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seeks comment following </a:t>
            </a:r>
            <a:r>
              <a:rPr lang="en-US" sz="1400" spc="-5" dirty="0">
                <a:solidFill>
                  <a:srgbClr val="FF0000"/>
                </a:solidFill>
                <a:cs typeface="Arial"/>
              </a:rPr>
              <a:t>Court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remand </a:t>
            </a:r>
            <a:r>
              <a:rPr lang="en-US" sz="1400" spc="-5" dirty="0">
                <a:solidFill>
                  <a:srgbClr val="FF0000"/>
                </a:solidFill>
                <a:cs typeface="Arial"/>
              </a:rPr>
              <a:t>of 6 GHz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band order (Reply comment due)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Internal deadline on 9 June 2022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:</a:t>
            </a: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FCC 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Notice of Inquiry: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 </a:t>
            </a:r>
            <a:r>
              <a:rPr lang="en-GB" sz="1400" dirty="0" smtClean="0">
                <a:solidFill>
                  <a:schemeClr val="tx1"/>
                </a:solidFill>
              </a:rPr>
              <a:t>Promoting </a:t>
            </a:r>
            <a:r>
              <a:rPr lang="en-GB" sz="1400" dirty="0">
                <a:solidFill>
                  <a:schemeClr val="tx1"/>
                </a:solidFill>
              </a:rPr>
              <a:t>Efficient Use of Spectrum through Improved Receiver Interference Immunity </a:t>
            </a:r>
            <a:r>
              <a:rPr lang="en-GB" sz="1400" dirty="0" smtClean="0">
                <a:solidFill>
                  <a:schemeClr val="tx1"/>
                </a:solidFill>
              </a:rPr>
              <a:t>Performance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 (Comment due)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Japan MIC: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 Call 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for opinions on draft ministerial ordinances to partially revise the rules for wireless equipment</a:t>
            </a: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Internal deadline on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16 June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2022: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UK </a:t>
            </a:r>
            <a:r>
              <a:rPr lang="en-US" sz="1400" spc="-5" dirty="0" err="1" smtClean="0">
                <a:solidFill>
                  <a:schemeClr val="tx1"/>
                </a:solidFill>
                <a:cs typeface="Arial"/>
              </a:rPr>
              <a:t>Ofcom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 consultation on </a:t>
            </a:r>
            <a:r>
              <a:rPr lang="en-GB" sz="1400" dirty="0" smtClean="0"/>
              <a:t>proposals </a:t>
            </a:r>
            <a:r>
              <a:rPr lang="en-GB" sz="1400" dirty="0"/>
              <a:t>to amend the authorisation conditions for the use of certain Short-Range </a:t>
            </a:r>
            <a:r>
              <a:rPr lang="en-GB" sz="1400" dirty="0" smtClean="0"/>
              <a:t>Devices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Internal deadline on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30 June 2022: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Canada RABC consultation on ISED Radio Standards Specifications, RSS-248, issue 2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Canada RABC consultation on ISED Database Specifications, DSB-06, issue 1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/>
              <a:t>Canada RABC consultation on ISED </a:t>
            </a:r>
            <a:r>
              <a:rPr lang="en-US" sz="1400" dirty="0"/>
              <a:t>Application Procedures, CPC-4-1-01, issue </a:t>
            </a:r>
            <a:r>
              <a:rPr lang="en-US" sz="1400" dirty="0" smtClean="0"/>
              <a:t>2</a:t>
            </a: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May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EU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ETSI BRAN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 smtClean="0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countries/regions</a:t>
            </a: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302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May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Americas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USA FCC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The next Open Meeting is </a:t>
            </a:r>
            <a:r>
              <a:rPr lang="en-US" sz="1600" dirty="0" smtClean="0">
                <a:hlinkClick r:id="rId3"/>
              </a:rPr>
              <a:t>scheduled</a:t>
            </a:r>
            <a:r>
              <a:rPr lang="en-US" sz="1600" dirty="0" smtClean="0"/>
              <a:t> at 10:30am ET on 8 June 2022.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The next </a:t>
            </a:r>
            <a:r>
              <a:rPr lang="en-US" sz="1600" dirty="0"/>
              <a:t>Technological Advisory Council meeting is </a:t>
            </a:r>
            <a:r>
              <a:rPr lang="en-US" sz="1600" dirty="0">
                <a:hlinkClick r:id="rId4"/>
              </a:rPr>
              <a:t>scheduled</a:t>
            </a:r>
            <a:r>
              <a:rPr lang="en-US" sz="1600" dirty="0"/>
              <a:t> at 10:00am ET on 9 June 2022</a:t>
            </a:r>
            <a:r>
              <a:rPr lang="en-US" sz="1600" dirty="0" smtClean="0"/>
              <a:t>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The schedule of the open meeting is available </a:t>
            </a:r>
            <a:r>
              <a:rPr lang="en-US" sz="1600" dirty="0" smtClean="0">
                <a:hlinkClick r:id="rId5"/>
              </a:rPr>
              <a:t>here</a:t>
            </a:r>
            <a:r>
              <a:rPr lang="en-US" sz="1600" dirty="0" smtClean="0"/>
              <a:t>.  Note that after the opening meeting on 5 August 2022, the September meeting is scheduled on 29 September 2022.</a:t>
            </a:r>
            <a:endParaRPr lang="en-US" sz="1600" dirty="0" smtClean="0"/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Canada ISED and Canada RABC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Other countries/regions</a:t>
            </a: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12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(3)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Asia Pacific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APT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Future meetings of interest:</a:t>
            </a: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/>
              <a:t>The </a:t>
            </a:r>
            <a:r>
              <a:rPr lang="en-US" sz="1400" dirty="0"/>
              <a:t>4th Meeting of the APT Conference Preparatory Group for WRC-23 (APG23-4) </a:t>
            </a:r>
            <a:r>
              <a:rPr lang="en-US" sz="1400" dirty="0" smtClean="0"/>
              <a:t>is </a:t>
            </a:r>
            <a:r>
              <a:rPr lang="en-US" sz="1400" dirty="0" smtClean="0">
                <a:hlinkClick r:id="rId3"/>
              </a:rPr>
              <a:t>scheduled</a:t>
            </a:r>
            <a:r>
              <a:rPr lang="en-US" sz="1400" dirty="0" smtClean="0"/>
              <a:t> as a hybrid event from 15 to 20 August 2022, in Bangkok, Thailand.</a:t>
            </a: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/>
              <a:t>The 30th Meeting of APT Wireless Group (AWG-30</a:t>
            </a:r>
            <a:r>
              <a:rPr lang="en-US" sz="1400" dirty="0" smtClean="0"/>
              <a:t>) is </a:t>
            </a:r>
            <a:r>
              <a:rPr lang="en-US" sz="1400" dirty="0" smtClean="0">
                <a:hlinkClick r:id="rId4"/>
              </a:rPr>
              <a:t>scheduled</a:t>
            </a:r>
            <a:r>
              <a:rPr lang="en-US" sz="1400" dirty="0" smtClean="0"/>
              <a:t> as a hybrid event from 5 to 9 September 2022.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Webinars “Expanding Wireless Access Opportunity” (19 May, 2 June, 23 June 2022)</a:t>
            </a:r>
            <a:endParaRPr lang="en-US" sz="1400" dirty="0" smtClean="0">
              <a:solidFill>
                <a:schemeClr val="tx1"/>
              </a:solidFill>
            </a:endParaRP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</a:rPr>
              <a:t>Open for both APT and non-APT members: 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https://aptwebdialogue.site/ewao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endParaRPr lang="en-US" sz="1400" dirty="0" smtClean="0">
              <a:solidFill>
                <a:schemeClr val="tx1"/>
              </a:solidFill>
            </a:endParaRP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</a:rPr>
              <a:t>Presentation materials on 19 May are </a:t>
            </a:r>
            <a:r>
              <a:rPr lang="en-US" sz="1400" dirty="0" smtClean="0">
                <a:solidFill>
                  <a:schemeClr val="tx1"/>
                </a:solidFill>
                <a:hlinkClick r:id="rId6"/>
              </a:rPr>
              <a:t>available</a:t>
            </a:r>
            <a:r>
              <a:rPr lang="en-US" sz="1400" dirty="0">
                <a:solidFill>
                  <a:schemeClr val="tx1"/>
                </a:solidFill>
              </a:rPr>
              <a:t>.</a:t>
            </a:r>
            <a:endParaRPr lang="en-US" sz="1400" dirty="0" smtClean="0">
              <a:solidFill>
                <a:schemeClr val="tx1"/>
              </a:solidFill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</a:rPr>
              <a:t>Other countries/regions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HKCA</a:t>
            </a: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</a:rPr>
              <a:t>On 17 May 2022, the latest version of the </a:t>
            </a:r>
            <a:r>
              <a:rPr lang="en-US" sz="1400" dirty="0" smtClean="0">
                <a:solidFill>
                  <a:schemeClr val="tx1"/>
                </a:solidFill>
                <a:hlinkClick r:id="rId7"/>
              </a:rPr>
              <a:t>Table of Frequency Allocations</a:t>
            </a:r>
            <a:r>
              <a:rPr lang="en-US" sz="1400" dirty="0" smtClean="0">
                <a:solidFill>
                  <a:schemeClr val="tx1"/>
                </a:solidFill>
              </a:rPr>
              <a:t> is published.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Japan MIC</a:t>
            </a: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</a:rPr>
              <a:t>On 25 May 2022, the MIC begins a </a:t>
            </a:r>
            <a:r>
              <a:rPr lang="en-US" sz="1400" dirty="0" smtClean="0">
                <a:solidFill>
                  <a:schemeClr val="tx1"/>
                </a:solidFill>
                <a:hlinkClick r:id="rId8"/>
              </a:rPr>
              <a:t>consultation</a:t>
            </a:r>
            <a:r>
              <a:rPr lang="en-US" sz="1400" dirty="0" smtClean="0">
                <a:solidFill>
                  <a:schemeClr val="tx1"/>
                </a:solidFill>
              </a:rPr>
              <a:t> on the draft ministerial ordinances related to 5.2 GHz and 6 GHz.  The comment closing date is 24 June 2022.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938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May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(4)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 </a:t>
            </a:r>
            <a:r>
              <a:rPr lang="en-US" sz="1800" spc="-5" smtClean="0">
                <a:solidFill>
                  <a:schemeClr val="tx1"/>
                </a:solidFill>
                <a:latin typeface="+mj-lt"/>
                <a:cs typeface="Arial"/>
              </a:rPr>
              <a:t>and regions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ITU-R</a:t>
            </a: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37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1705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Current status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The call for comments began on 21 March 2022 and closed on 30 April 2022 and 10 comments received. </a:t>
            </a: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 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2 late comments received on 2 May 2022.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latin typeface="+mj-lt"/>
                <a:cs typeface="Arial"/>
              </a:rPr>
              <a:t>Table of Frequency Range:  </a:t>
            </a:r>
            <a:r>
              <a:rPr lang="en-US" sz="1400" spc="-5" dirty="0" smtClean="0">
                <a:solidFill>
                  <a:schemeClr val="tx1"/>
                </a:solidFill>
                <a:latin typeface="+mj-lt"/>
                <a:cs typeface="Arial"/>
                <a:hlinkClick r:id="rId3"/>
              </a:rPr>
              <a:t>18-22/0009r0</a:t>
            </a:r>
            <a:endParaRPr lang="en-US" sz="14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latin typeface="+mj-lt"/>
                <a:cs typeface="Arial"/>
              </a:rPr>
              <a:t>Comment spreadsheet:  </a:t>
            </a:r>
            <a:r>
              <a:rPr lang="en-US" sz="1400" spc="-5" dirty="0" smtClean="0">
                <a:solidFill>
                  <a:schemeClr val="tx1"/>
                </a:solidFill>
                <a:latin typeface="+mj-lt"/>
                <a:cs typeface="Arial"/>
                <a:hlinkClick r:id="rId4"/>
              </a:rPr>
              <a:t>18-22/0050r0</a:t>
            </a:r>
            <a:endParaRPr lang="en-US" sz="14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During the ad-hoc meeting on 24 May 2022, 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comments were reviewed and discussed.  The next step is to prepare detailed resolution and call for volunteers to contribute.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0" marR="117475" indent="0" algn="just">
              <a:tabLst>
                <a:tab pos="230188" algn="l"/>
              </a:tabLst>
            </a:pPr>
            <a:endParaRPr lang="en-US" sz="14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Wireless Standards Frequency Table ad-hoc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May </a:t>
            </a:r>
            <a:r>
              <a:rPr lang="en-US" dirty="0"/>
              <a:t>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3328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May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Next IEEE 802.18 and IEEE 802.19 frequency ad-hoc </a:t>
            </a:r>
            <a:r>
              <a:rPr lang="en-US" sz="1800" spc="-5" dirty="0">
                <a:latin typeface="+mj-lt"/>
                <a:cs typeface="Arial"/>
              </a:rPr>
              <a:t>call: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15:00 </a:t>
            </a:r>
            <a:r>
              <a:rPr lang="en-US" sz="1600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 to 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16:00 </a:t>
            </a:r>
            <a:r>
              <a:rPr lang="en-US" sz="1600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ET, 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Tuesday, 28 June 2022</a:t>
            </a:r>
            <a:endParaRPr lang="en-US" sz="1600" spc="-5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latin typeface="+mj-lt"/>
                <a:cs typeface="Arial" panose="020B0604020202020204" pitchFamily="34" charset="0"/>
              </a:rPr>
              <a:t>Join by meeting </a:t>
            </a:r>
            <a:r>
              <a:rPr lang="en-US" sz="1400" spc="-5" dirty="0" smtClean="0">
                <a:latin typeface="+mj-lt"/>
                <a:cs typeface="Arial" panose="020B0604020202020204" pitchFamily="34" charset="0"/>
              </a:rPr>
              <a:t>link </a:t>
            </a:r>
            <a:r>
              <a:rPr lang="en-US" sz="1400" b="1" spc="-5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(UPDATED)</a:t>
            </a:r>
            <a:endParaRPr lang="en-US" sz="1400" b="1" spc="-5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</a:t>
            </a: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://ieeesa.webex.com/ieeesa/j.php?MTID=m0e5ca6cea1f0fdf0a4c719c129c4148b</a:t>
            </a: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400" spc="-5" dirty="0">
              <a:latin typeface="+mj-lt"/>
              <a:cs typeface="Arial" panose="020B0604020202020204" pitchFamily="34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latin typeface="+mj-lt"/>
                <a:cs typeface="Arial" panose="020B0604020202020204" pitchFamily="34" charset="0"/>
              </a:rPr>
              <a:t>Join by meeting number </a:t>
            </a:r>
            <a:r>
              <a:rPr lang="en-US" sz="1400" b="1" spc="-5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(UPDATED)</a:t>
            </a:r>
            <a:endParaRPr lang="en-US" sz="1400" b="1" spc="-5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latin typeface="+mj-lt"/>
                <a:cs typeface="Arial" panose="020B0604020202020204" pitchFamily="34" charset="0"/>
              </a:rPr>
              <a:t>Meeting number (access code): </a:t>
            </a:r>
            <a:r>
              <a:rPr lang="en-US" sz="1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2337 </a:t>
            </a: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476 </a:t>
            </a:r>
            <a:r>
              <a:rPr lang="en-US" sz="1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0501</a:t>
            </a:r>
            <a:endParaRPr lang="en-US" sz="1400" spc="-5" dirty="0">
              <a:latin typeface="+mj-lt"/>
              <a:cs typeface="Arial" panose="020B0604020202020204" pitchFamily="34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latin typeface="+mj-lt"/>
                <a:cs typeface="Arial" panose="020B0604020202020204" pitchFamily="34" charset="0"/>
              </a:rPr>
              <a:t>Meeting password: </a:t>
            </a:r>
            <a:r>
              <a:rPr lang="en-US" sz="1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Joint-</a:t>
            </a:r>
            <a:r>
              <a:rPr lang="en-US" sz="1400" dirty="0" err="1" smtClean="0">
                <a:ea typeface="Times New Roman" panose="02020603050405020304" pitchFamily="18" charset="0"/>
                <a:cs typeface="Times New Roman" panose="02020603050405020304" pitchFamily="18" charset="0"/>
              </a:rPr>
              <a:t>Freq</a:t>
            </a:r>
            <a:r>
              <a:rPr lang="en-US" sz="1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-Table</a:t>
            </a:r>
            <a:endParaRPr lang="en-US" sz="1400" spc="-5" dirty="0">
              <a:latin typeface="+mj-lt"/>
              <a:cs typeface="Arial" panose="020B0604020202020204" pitchFamily="34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 panose="020B0604020202020204" pitchFamily="34" charset="0"/>
              </a:rPr>
              <a:t>Remarks: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latin typeface="+mj-lt"/>
                <a:cs typeface="Arial" panose="020B0604020202020204" pitchFamily="34" charset="0"/>
              </a:rPr>
              <a:t>The ad-hoc call occurs the fourth Tuesday of every month </a:t>
            </a:r>
            <a:r>
              <a:rPr lang="en-US" sz="1400" spc="-5" dirty="0" smtClean="0">
                <a:latin typeface="+mj-lt"/>
                <a:cs typeface="Arial" panose="020B0604020202020204" pitchFamily="34" charset="0"/>
              </a:rPr>
              <a:t>until 27 December </a:t>
            </a:r>
            <a:r>
              <a:rPr lang="en-US" sz="1400" spc="-5" dirty="0">
                <a:latin typeface="+mj-lt"/>
                <a:cs typeface="Arial" panose="020B0604020202020204" pitchFamily="34" charset="0"/>
              </a:rPr>
              <a:t>2022, Tuesday using the same meeting link and meeting number as provided above. </a:t>
            </a: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Wireless Standards Frequency Table ad-hoc (2)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7770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May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July 2022 Plenary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Meeting reservation begins on 20 April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</a:t>
            </a:r>
            <a:r>
              <a:rPr lang="en-GB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://</a:t>
            </a: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cvent.me/Z1zqo0</a:t>
            </a: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Monday, 23 May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US$500.00 </a:t>
            </a:r>
            <a:r>
              <a:rPr lang="en-US" sz="12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(All attendees)</a:t>
            </a:r>
            <a:endParaRPr lang="en-US" sz="16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Friday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24 June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US$700.00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(All attendees)</a:t>
            </a:r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after Friday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24 June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US$900.00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(All attendees)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 May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2022, cancellations will not incur a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20 May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24 June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2022, cancellations will incur a US$150.00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24 June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2022, cancellations will not receive any refund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63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May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July 2022 Plenary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Hotel reservation begins on 28 March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https://</a:t>
            </a: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www.marriott.com/event-reservations/reservation-link.mi?id=1634749149346&amp;key=GRP&amp;app=resvlink</a:t>
            </a: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Hotel rates: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Bird Rate: $250.00 Canadian per night until 5:00 PM Eastern Time Friday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29 April 2022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Rate: $275.00 Canadian per night until 5:00 PM Eastern Time Friday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10 June 2022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covers all guest sleeping room costs, including internet access and service fees, but is exclusive of applicable sales/room tax, currently 3.5% (lodging tax), 5% (GST) and 9.975% (PST).</a:t>
            </a:r>
            <a:endParaRPr lang="en-GB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65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May </a:t>
            </a:r>
            <a:r>
              <a:rPr lang="en-US" dirty="0"/>
              <a:t>2022</a:t>
            </a:r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RR-TAG: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Al Petrick (Skyworks Solutions) and Stuart Kerry (OK-Brit / Self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Secretary:  Amelia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Andersdotter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(Sky UK Group)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IEEE SA Program Manager:  Jodi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Membership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44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(8 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3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Aspirant members: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5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cs typeface="Arial" panose="020B0604020202020204" pitchFamily="34" charset="0"/>
                <a:hlinkClick r:id="rId3"/>
              </a:rPr>
              <a:t>802.18 Voters list</a:t>
            </a:r>
            <a:endParaRPr lang="en-US" altLang="en-US" sz="1800" b="1" dirty="0" smtClean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RR-TAG Policies and Procedures</a:t>
            </a:r>
            <a:endParaRPr lang="en-US" altLang="en-US" sz="18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 </a:t>
            </a:r>
            <a:r>
              <a:rPr lang="en-US" altLang="en-US" sz="1600" dirty="0" smtClean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802 LMSC WG P&amp;P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2022 September Interim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Meeting reservation begins on 17 May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>
                <a:hlinkClick r:id="rId3"/>
              </a:rPr>
              <a:t>https://cvent.me/PvDkQV</a:t>
            </a: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Thursday, 30 June 2022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US$950.00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(All attendees)</a:t>
            </a:r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Monday, 15 August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US$1200.00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(All attendees)</a:t>
            </a:r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after Monday, 15 August 2022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US$1450.00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(All attendees)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30 June 2022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30 June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15 August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2022, cancellations will incur a US$150.00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15 August 2022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receive any refund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8632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2022 September Interim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Hotel reservation begins on 17 May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kern="1200" dirty="0" smtClean="0">
                <a:latin typeface="Times New Roman" pitchFamily="16" charset="0"/>
                <a:hlinkClick r:id="rId3"/>
              </a:rPr>
              <a:t>https</a:t>
            </a:r>
            <a:r>
              <a:rPr lang="en-US" sz="1600" kern="1200" dirty="0">
                <a:latin typeface="Times New Roman" pitchFamily="16" charset="0"/>
                <a:hlinkClick r:id="rId3"/>
              </a:rPr>
              <a:t>://www.hilton.com/en/attend-my-event/ieee802wireless2022earlybird</a:t>
            </a:r>
            <a:r>
              <a:rPr lang="en-US" sz="1600" kern="1200" dirty="0" smtClean="0">
                <a:latin typeface="Times New Roman" pitchFamily="16" charset="0"/>
                <a:hlinkClick r:id="rId3"/>
              </a:rPr>
              <a:t>/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Cut off date: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b="1" dirty="0" smtClean="0">
                <a:solidFill>
                  <a:srgbClr val="FF0000"/>
                </a:solidFill>
              </a:rPr>
              <a:t>Early </a:t>
            </a:r>
            <a:r>
              <a:rPr lang="en-US" sz="1400" b="1" dirty="0">
                <a:solidFill>
                  <a:srgbClr val="FF0000"/>
                </a:solidFill>
              </a:rPr>
              <a:t>Bird: When the </a:t>
            </a:r>
            <a:r>
              <a:rPr lang="en-US" sz="1400" b="1" u="sng" dirty="0">
                <a:solidFill>
                  <a:srgbClr val="FF0000"/>
                </a:solidFill>
              </a:rPr>
              <a:t>Early Bird Guest Room Block is sold out or 5:00 PM Hawaii Time </a:t>
            </a:r>
            <a:r>
              <a:rPr lang="en-US" sz="1400" b="1" u="sng" dirty="0" smtClean="0">
                <a:solidFill>
                  <a:srgbClr val="FF0000"/>
                </a:solidFill>
              </a:rPr>
              <a:t>13 June 2022</a:t>
            </a:r>
            <a:r>
              <a:rPr lang="en-US" sz="1400" b="1" u="sng" dirty="0">
                <a:solidFill>
                  <a:srgbClr val="FF0000"/>
                </a:solidFill>
              </a:rPr>
              <a:t> whichever comes </a:t>
            </a:r>
            <a:r>
              <a:rPr lang="en-US" sz="1400" b="1" u="sng" dirty="0" smtClean="0">
                <a:solidFill>
                  <a:srgbClr val="FF0000"/>
                </a:solidFill>
              </a:rPr>
              <a:t>first</a:t>
            </a:r>
            <a:r>
              <a:rPr lang="en-US" sz="1400" b="1" dirty="0" smtClean="0">
                <a:solidFill>
                  <a:srgbClr val="FF0000"/>
                </a:solidFill>
              </a:rPr>
              <a:t>.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/>
              <a:t>Standard</a:t>
            </a:r>
            <a:r>
              <a:rPr lang="en-US" sz="1400" dirty="0"/>
              <a:t>: When the Standard Guest Room Block is sold out or 5:00 PM Hawaii Time </a:t>
            </a:r>
            <a:r>
              <a:rPr lang="en-US" sz="1400" dirty="0" smtClean="0"/>
              <a:t>15 August</a:t>
            </a:r>
            <a:r>
              <a:rPr lang="en-US" sz="1400" dirty="0"/>
              <a:t> 2022 whichever comes first.</a:t>
            </a:r>
            <a:endParaRPr lang="en-GB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0800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May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Anything?</a:t>
            </a: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May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Attendance today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On-line: 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 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18  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Voters:  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14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Next 802.18 interim/plenary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2022 July Plenary from 10 July 2022 to 15 July 2022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cs typeface="Arial"/>
              </a:rPr>
              <a:t>Tentative meeting slots (subject to 802 EC confirmation):  Tuesday AM2 and Thursday AM1</a:t>
            </a: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Next weekly teleconference: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15:00 ET to 15:55 ET, Thursday, </a:t>
            </a:r>
            <a:r>
              <a:rPr lang="en-US" sz="1600" spc="-5" dirty="0" smtClean="0">
                <a:cs typeface="Arial"/>
              </a:rPr>
              <a:t>2 June </a:t>
            </a:r>
            <a:r>
              <a:rPr lang="en-US" sz="1600" spc="-5" dirty="0">
                <a:cs typeface="Arial"/>
              </a:rPr>
              <a:t>2022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 panose="020B0604020202020204" pitchFamily="34" charset="0"/>
              </a:rPr>
              <a:t>Weekly teleconference calls till 22 September 2022 were approved and announced since the 2021 November plenary.  </a:t>
            </a:r>
            <a:r>
              <a:rPr lang="en-US" sz="1600" dirty="0">
                <a:solidFill>
                  <a:srgbClr val="FF0000"/>
                </a:solidFill>
                <a:cs typeface="Arial" panose="020B0604020202020204" pitchFamily="34" charset="0"/>
              </a:rPr>
              <a:t>Call in info is available at </a:t>
            </a:r>
            <a:r>
              <a:rPr lang="en-US" sz="1600" dirty="0">
                <a:solidFill>
                  <a:srgbClr val="FF0000"/>
                </a:solidFill>
                <a:cs typeface="Arial" panose="020B0604020202020204" pitchFamily="34" charset="0"/>
                <a:hlinkClick r:id="rId3"/>
              </a:rPr>
              <a:t>18-16/0038r21</a:t>
            </a:r>
            <a:r>
              <a:rPr lang="en-US" sz="1600" dirty="0">
                <a:solidFill>
                  <a:srgbClr val="FF0000"/>
                </a:solidFill>
                <a:cs typeface="Arial" panose="020B0604020202020204" pitchFamily="34" charset="0"/>
              </a:rPr>
              <a:t> (UPDATED!).</a:t>
            </a:r>
            <a:endParaRPr lang="en-US" sz="1400" b="1" spc="-5" dirty="0">
              <a:solidFill>
                <a:srgbClr val="FF0000"/>
              </a:solidFill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r>
              <a:rPr lang="en-US" sz="1800" spc="-5" dirty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</a:t>
            </a:r>
            <a:r>
              <a:rPr lang="en-US" sz="1600" spc="-5" dirty="0" smtClean="0">
                <a:latin typeface="+mj-lt"/>
                <a:cs typeface="Arial"/>
              </a:rPr>
              <a:t>?  </a:t>
            </a:r>
            <a:r>
              <a:rPr lang="en-US" sz="1600" spc="-5" smtClean="0">
                <a:latin typeface="+mj-lt"/>
                <a:cs typeface="Arial"/>
              </a:rPr>
              <a:t>No.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Adjourned </a:t>
            </a:r>
            <a:r>
              <a:rPr lang="en-US" sz="1600" spc="-5" dirty="0" smtClean="0">
                <a:latin typeface="+mj-lt"/>
                <a:cs typeface="Arial"/>
              </a:rPr>
              <a:t>at 15:40 ET</a:t>
            </a:r>
            <a:endParaRPr lang="en-US" sz="14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May </a:t>
            </a:r>
            <a:r>
              <a:rPr lang="en-US" dirty="0"/>
              <a:t>2022</a:t>
            </a:r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</a:t>
            </a:r>
            <a:r>
              <a:rPr lang="en-US" altLang="en-US" sz="1600" i="1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employer,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May 2022</a:t>
            </a:r>
            <a:endParaRPr lang="en-US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Other Guidelines for IEEE WG Meetings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</a:t>
            </a:r>
            <a:r>
              <a:rPr lang="en-US" altLang="en-US" sz="1600" b="1" u="sng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https://standards.ieee.org/wp-content/uploads/2022/02/antitrust.pdf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8879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May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</a:t>
            </a:r>
            <a:r>
              <a:rPr lang="en-US" sz="1800" b="1" spc="-5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core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</a:t>
            </a:r>
            <a:r>
              <a:rPr lang="en-US" sz="1800" i="1" spc="-5" dirty="0" smtClean="0">
                <a:latin typeface="+mj-lt"/>
                <a:cs typeface="Arial"/>
              </a:rPr>
              <a:t>IEEE </a:t>
            </a:r>
            <a:r>
              <a:rPr lang="en-US" sz="1800" i="1" spc="-5" dirty="0">
                <a:latin typeface="+mj-lt"/>
                <a:cs typeface="Arial"/>
              </a:rPr>
              <a:t>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</a:t>
            </a:r>
            <a:r>
              <a:rPr lang="en-US" sz="1800" i="1" spc="-5" dirty="0" smtClean="0">
                <a:latin typeface="+mj-lt"/>
                <a:cs typeface="Arial"/>
              </a:rPr>
              <a:t>qualifications </a:t>
            </a:r>
            <a:r>
              <a:rPr lang="en-US" sz="1800" i="1" spc="-5" dirty="0">
                <a:latin typeface="+mj-lt"/>
                <a:cs typeface="Arial"/>
              </a:rPr>
              <a:t>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</a:t>
            </a:r>
            <a:r>
              <a:rPr lang="en-US" sz="1600" i="1" spc="-5" dirty="0" smtClean="0">
                <a:latin typeface="+mj-lt"/>
                <a:cs typeface="Arial"/>
              </a:rPr>
              <a:t>person </a:t>
            </a:r>
            <a:r>
              <a:rPr lang="en-US" sz="1600" i="1" spc="-5" dirty="0">
                <a:latin typeface="+mj-lt"/>
                <a:cs typeface="Arial"/>
              </a:rPr>
              <a:t>or organization, including an employer or client, regardless of any  external 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</a:t>
            </a:r>
            <a:r>
              <a:rPr lang="en-US" sz="1600" i="1" spc="-5" dirty="0" smtClean="0">
                <a:latin typeface="+mj-lt"/>
                <a:cs typeface="Arial"/>
              </a:rPr>
              <a:t>other </a:t>
            </a:r>
            <a:r>
              <a:rPr lang="en-US" sz="1600" i="1" spc="-5" dirty="0">
                <a:latin typeface="+mj-lt"/>
                <a:cs typeface="Arial"/>
              </a:rPr>
              <a:t>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their 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</a:t>
            </a:r>
            <a:r>
              <a:rPr lang="en-US" sz="1800" spc="-5" dirty="0" smtClean="0">
                <a:latin typeface="+mj-lt"/>
                <a:cs typeface="Arial"/>
              </a:rPr>
              <a:t>are </a:t>
            </a:r>
            <a:r>
              <a:rPr lang="en-US" sz="1800" spc="-5" dirty="0">
                <a:latin typeface="+mj-lt"/>
                <a:cs typeface="Arial"/>
              </a:rPr>
              <a:t>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</a:t>
            </a:r>
            <a:r>
              <a:rPr lang="en-US" sz="1800" spc="-5" dirty="0" smtClean="0">
                <a:latin typeface="+mj-lt"/>
                <a:cs typeface="Arial"/>
              </a:rPr>
              <a:t>these </a:t>
            </a:r>
            <a:r>
              <a:rPr lang="en-US" sz="1800" spc="-5" dirty="0">
                <a:latin typeface="+mj-lt"/>
                <a:cs typeface="Arial"/>
              </a:rPr>
              <a:t>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participation 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(and would ask you to please leave the call or meeting.)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May </a:t>
            </a:r>
            <a:r>
              <a:rPr lang="en-US" dirty="0"/>
              <a:t>2022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IEEE-SA 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by  reason of superior leverage, strength, or representation to the exclusion of </a:t>
            </a:r>
            <a:r>
              <a:rPr lang="en-US" sz="1600" b="0" i="1" spc="-5" dirty="0" smtClean="0">
                <a:latin typeface="+mj-lt"/>
                <a:cs typeface="Arial"/>
              </a:rPr>
              <a:t>fair </a:t>
            </a:r>
            <a:r>
              <a:rPr lang="en-US" sz="1600" b="0" i="1" spc="-5" dirty="0">
                <a:latin typeface="+mj-lt"/>
                <a:cs typeface="Arial"/>
              </a:rPr>
              <a:t>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May </a:t>
            </a:r>
            <a:r>
              <a:rPr lang="en-US" dirty="0"/>
              <a:t>2022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May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Housekeeping reminder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Weekly meeting reminders: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IMAT is </a:t>
            </a:r>
            <a:r>
              <a:rPr lang="en-US" sz="1600" spc="-5" dirty="0">
                <a:latin typeface="+mj-lt"/>
                <a:cs typeface="Arial"/>
              </a:rPr>
              <a:t>NOT being used for this </a:t>
            </a:r>
            <a:r>
              <a:rPr lang="en-US" sz="1600" spc="-5" dirty="0" smtClean="0">
                <a:latin typeface="+mj-lt"/>
                <a:cs typeface="Arial"/>
              </a:rPr>
              <a:t>session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Please ensure </a:t>
            </a:r>
            <a:r>
              <a:rPr lang="en-US" sz="1600" spc="-5" dirty="0">
                <a:latin typeface="+mj-lt"/>
                <a:cs typeface="Arial"/>
              </a:rPr>
              <a:t>that the following information is listed correctly when joining the call: </a:t>
            </a:r>
            <a:r>
              <a:rPr lang="en-US" sz="1600" spc="-5" dirty="0" smtClean="0">
                <a:latin typeface="+mj-lt"/>
                <a:cs typeface="Arial"/>
              </a:rPr>
              <a:t>“FIRST </a:t>
            </a:r>
            <a:r>
              <a:rPr lang="en-US" sz="1600" spc="-5" dirty="0">
                <a:latin typeface="+mj-lt"/>
                <a:cs typeface="Arial"/>
              </a:rPr>
              <a:t>NAME LAST NAME, </a:t>
            </a:r>
            <a:r>
              <a:rPr lang="en-US" sz="1600" spc="-5" dirty="0" smtClean="0">
                <a:latin typeface="+mj-lt"/>
                <a:cs typeface="Arial"/>
              </a:rPr>
              <a:t>Affiliation” (e.g., Stuart </a:t>
            </a:r>
            <a:r>
              <a:rPr lang="en-US" sz="1600" spc="-5" dirty="0">
                <a:latin typeface="+mj-lt"/>
                <a:cs typeface="Arial"/>
              </a:rPr>
              <a:t>Kerry, OK-Brit; </a:t>
            </a:r>
            <a:r>
              <a:rPr lang="en-US" sz="1600" spc="-5" dirty="0" smtClean="0">
                <a:latin typeface="+mj-lt"/>
                <a:cs typeface="Arial"/>
              </a:rPr>
              <a:t>Self)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Remember </a:t>
            </a:r>
            <a:r>
              <a:rPr lang="en-US" sz="1600" spc="-5" dirty="0">
                <a:latin typeface="+mj-lt"/>
                <a:cs typeface="Arial"/>
              </a:rPr>
              <a:t>to state your </a:t>
            </a:r>
            <a:r>
              <a:rPr lang="en-US" sz="1600" spc="-5" dirty="0" smtClean="0">
                <a:latin typeface="+mj-lt"/>
                <a:cs typeface="Arial"/>
              </a:rPr>
              <a:t>name and affiliation </a:t>
            </a:r>
            <a:r>
              <a:rPr lang="en-US" sz="1600" spc="-5" dirty="0">
                <a:latin typeface="+mj-lt"/>
                <a:cs typeface="Arial"/>
              </a:rPr>
              <a:t>the FIRST TIME </a:t>
            </a:r>
            <a:r>
              <a:rPr lang="en-US" sz="1600" spc="-5" dirty="0" smtClean="0">
                <a:latin typeface="+mj-lt"/>
                <a:cs typeface="Arial"/>
              </a:rPr>
              <a:t>you speak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When you want to be on the queue, please type “Q” or “q” in </a:t>
            </a:r>
            <a:r>
              <a:rPr lang="en-US" sz="1600" spc="-5" dirty="0">
                <a:latin typeface="+mj-lt"/>
                <a:cs typeface="Arial"/>
              </a:rPr>
              <a:t>the </a:t>
            </a:r>
            <a:r>
              <a:rPr lang="en-US" sz="1600" spc="-5" dirty="0" smtClean="0">
                <a:latin typeface="+mj-lt"/>
                <a:cs typeface="Arial"/>
              </a:rPr>
              <a:t>chat window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Remember </a:t>
            </a:r>
            <a:r>
              <a:rPr lang="en-US" sz="1600" spc="-5" dirty="0">
                <a:latin typeface="+mj-lt"/>
                <a:cs typeface="Arial"/>
              </a:rPr>
              <a:t>to </a:t>
            </a:r>
            <a:r>
              <a:rPr lang="en-US" sz="1600" spc="-5" dirty="0" smtClean="0">
                <a:latin typeface="+mj-lt"/>
                <a:cs typeface="Arial"/>
              </a:rPr>
              <a:t>mute </a:t>
            </a:r>
            <a:r>
              <a:rPr lang="en-US" sz="1600" spc="-5" dirty="0">
                <a:latin typeface="+mj-lt"/>
                <a:cs typeface="Arial"/>
              </a:rPr>
              <a:t>when </a:t>
            </a:r>
            <a:r>
              <a:rPr lang="en-US" sz="1600" spc="-5" dirty="0" smtClean="0">
                <a:latin typeface="+mj-lt"/>
                <a:cs typeface="Arial"/>
              </a:rPr>
              <a:t>not speaking, </a:t>
            </a:r>
            <a:r>
              <a:rPr lang="en-US" sz="1600" spc="-5" dirty="0">
                <a:latin typeface="+mj-lt"/>
                <a:cs typeface="Arial"/>
              </a:rPr>
              <a:t>thank you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May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7228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</a:t>
            </a:r>
            <a:r>
              <a:rPr lang="en-US" sz="1800" spc="-5" dirty="0" smtClean="0">
                <a:latin typeface="+mj-lt"/>
                <a:cs typeface="Arial"/>
              </a:rPr>
              <a:t>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Housekeeping reminder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</a:t>
            </a:r>
            <a:r>
              <a:rPr lang="en-US" sz="1800" spc="-5" dirty="0" smtClean="0">
                <a:latin typeface="+mj-lt"/>
                <a:cs typeface="Arial"/>
              </a:rPr>
              <a:t>and </a:t>
            </a:r>
            <a:r>
              <a:rPr lang="en-US" sz="1800" spc="-5" dirty="0">
                <a:latin typeface="+mj-lt"/>
                <a:cs typeface="Arial"/>
              </a:rPr>
              <a:t>approve the </a:t>
            </a:r>
            <a:r>
              <a:rPr lang="en-US" sz="1800" spc="-5" dirty="0" smtClean="0">
                <a:latin typeface="+mj-lt"/>
                <a:cs typeface="Arial"/>
              </a:rPr>
              <a:t>weekly </a:t>
            </a:r>
            <a:r>
              <a:rPr lang="en-US" sz="1800" spc="-5" dirty="0">
                <a:latin typeface="+mj-lt"/>
                <a:cs typeface="Arial"/>
              </a:rPr>
              <a:t>meeting </a:t>
            </a:r>
            <a:r>
              <a:rPr lang="en-US" sz="1800" spc="-5" dirty="0" smtClean="0">
                <a:latin typeface="+mj-lt"/>
                <a:cs typeface="Arial"/>
              </a:rPr>
              <a:t>minutes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Status </a:t>
            </a:r>
            <a:r>
              <a:rPr lang="en-US" sz="1800" spc="-5" dirty="0">
                <a:latin typeface="+mj-lt"/>
                <a:cs typeface="Arial"/>
              </a:rPr>
              <a:t>of ongoing consultations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General discussion </a:t>
            </a:r>
            <a:r>
              <a:rPr lang="en-US" sz="1800" spc="-5" dirty="0" smtClean="0">
                <a:latin typeface="+mj-lt"/>
                <a:cs typeface="Arial"/>
              </a:rPr>
              <a:t>items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Status of the Wireless </a:t>
            </a:r>
            <a:r>
              <a:rPr lang="en-US" sz="1800" spc="-5" dirty="0">
                <a:cs typeface="Arial"/>
              </a:rPr>
              <a:t>Standards </a:t>
            </a:r>
            <a:r>
              <a:rPr lang="en-US" sz="1800" spc="-5" dirty="0" smtClean="0">
                <a:cs typeface="Arial"/>
              </a:rPr>
              <a:t>Frequency Table ad-hoc</a:t>
            </a:r>
            <a:endParaRPr lang="en-US" sz="1800" spc="-5" dirty="0" smtClean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Reminder:  Meeting and hotel reservation for the 2022 July Plenary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Reminder:  Meeting and hotel reservation for the 2022 September Interim </a:t>
            </a:r>
            <a:endParaRPr lang="en-US" sz="1800" spc="-5" dirty="0" smtClean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Any 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67339</TotalTime>
  <Words>2194</Words>
  <Application>Microsoft Office PowerPoint</Application>
  <PresentationFormat>Widescreen</PresentationFormat>
  <Paragraphs>374</Paragraphs>
  <Slides>23</Slides>
  <Notes>20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2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Document</vt:lpstr>
      <vt:lpstr>IEEE 802.18 RR-TAG Weekly Teleconference Agenda</vt:lpstr>
      <vt:lpstr>Meeting called to order</vt:lpstr>
      <vt:lpstr>IEEE 802 required notices</vt:lpstr>
      <vt:lpstr>Other Guidelines for IEEE WG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IEEE-SA standards activities shall allow  the fair &amp; equitable consideration of all viewpoints</vt:lpstr>
      <vt:lpstr>Housekeeping reminder</vt:lpstr>
      <vt:lpstr>Agenda</vt:lpstr>
      <vt:lpstr>Administrative motions</vt:lpstr>
      <vt:lpstr>Status of ongoing consultations</vt:lpstr>
      <vt:lpstr>General discussion items (1)</vt:lpstr>
      <vt:lpstr>General discussion items (2)</vt:lpstr>
      <vt:lpstr>General discussion items (3)</vt:lpstr>
      <vt:lpstr>General discussion items (4)</vt:lpstr>
      <vt:lpstr>Wireless Standards Frequency Table ad-hoc (1)</vt:lpstr>
      <vt:lpstr>Wireless Standards Frequency Table ad-hoc (2)</vt:lpstr>
      <vt:lpstr>Meeting and hotel reservation for the July 2022 Plenary (1)</vt:lpstr>
      <vt:lpstr>Meeting and hotel reservation for the July 2022 Plenary (2)</vt:lpstr>
      <vt:lpstr>Meeting and hotel reservation for the 2022 September Interim (1)</vt:lpstr>
      <vt:lpstr>Meeting and hotel reservation for the 2022 September Interim (2)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22/0056r1</dc:title>
  <dc:creator>Holcomb, Jay</dc:creator>
  <cp:keywords>26 May 2022</cp:keywords>
  <cp:lastModifiedBy>Edward Au</cp:lastModifiedBy>
  <cp:revision>4590</cp:revision>
  <cp:lastPrinted>1601-01-01T00:00:00Z</cp:lastPrinted>
  <dcterms:created xsi:type="dcterms:W3CDTF">2016-03-03T14:54:45Z</dcterms:created>
  <dcterms:modified xsi:type="dcterms:W3CDTF">2022-05-26T19:43:19Z</dcterms:modified>
  <cp:category>IEEE 802.18 RR-TAG agenda</cp:category>
</cp:coreProperties>
</file>