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63" r:id="rId3"/>
    <p:sldId id="857" r:id="rId4"/>
    <p:sldId id="329" r:id="rId5"/>
    <p:sldId id="604" r:id="rId6"/>
    <p:sldId id="624" r:id="rId7"/>
    <p:sldId id="605" r:id="rId8"/>
    <p:sldId id="843" r:id="rId9"/>
    <p:sldId id="866" r:id="rId10"/>
    <p:sldId id="845" r:id="rId11"/>
    <p:sldId id="873" r:id="rId12"/>
    <p:sldId id="871" r:id="rId13"/>
    <p:sldId id="856" r:id="rId14"/>
    <p:sldId id="864" r:id="rId15"/>
    <p:sldId id="870" r:id="rId16"/>
    <p:sldId id="869" r:id="rId17"/>
    <p:sldId id="861"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5/21/2022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264348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758000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902353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3638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61453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802.18-22/0054r0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53-00-0000-frequency-table-ad-hoc-minutes-26-april-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20."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050-00-0000-comment-spreadsheet-of-ieee-802-wireless-standards-table-of-frequency-ranges.xls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6/18-16-0038-21-0000-teleconference-call-in-info.ppt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ieeesa.webex.com/ieeesa/j.php?MTID=m0e5ca6cea1f0fdf0a4c719c129c4148b"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133600" y="1435894"/>
            <a:ext cx="9291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a:t>
            </a:r>
            <a:r>
              <a:rPr lang="en-US" dirty="0" smtClean="0">
                <a:latin typeface="Times New Roman" charset="0"/>
              </a:rPr>
              <a:t>Wireless </a:t>
            </a:r>
            <a:r>
              <a:rPr lang="en-US" dirty="0" err="1" smtClean="0">
                <a:latin typeface="Times New Roman" charset="0"/>
              </a:rPr>
              <a:t>Stds</a:t>
            </a:r>
            <a:r>
              <a:rPr lang="en-US" dirty="0" smtClean="0">
                <a:latin typeface="Times New Roman" charset="0"/>
              </a:rPr>
              <a:t> Frequency Table ad-hoc </a:t>
            </a:r>
            <a:r>
              <a:rPr lang="en-US" dirty="0">
                <a:latin typeface="Times New Roman" charset="0"/>
              </a:rPr>
              <a:t/>
            </a:r>
            <a:br>
              <a:rPr lang="en-US" dirty="0">
                <a:latin typeface="Times New Roman" charset="0"/>
              </a:rPr>
            </a:br>
            <a:r>
              <a:rPr lang="en-US" dirty="0" smtClean="0">
                <a:latin typeface="Times New Roman" charset="0"/>
              </a:rPr>
              <a:t>Monthly </a:t>
            </a: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24 May 2022</a:t>
            </a:r>
            <a:endParaRPr lang="en-GB" sz="2000" b="0" dirty="0"/>
          </a:p>
        </p:txBody>
      </p:sp>
      <p:sp>
        <p:nvSpPr>
          <p:cNvPr id="3076" name="Rectangle 4"/>
          <p:cNvSpPr>
            <a:spLocks noChangeArrowheads="1"/>
          </p:cNvSpPr>
          <p:nvPr/>
        </p:nvSpPr>
        <p:spPr bwMode="auto">
          <a:xfrm>
            <a:off x="3006571" y="405623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9" name="Object 11"/>
          <p:cNvGraphicFramePr>
            <a:graphicFrameLocks noChangeAspect="1"/>
          </p:cNvGraphicFramePr>
          <p:nvPr>
            <p:extLst>
              <p:ext uri="{D42A27DB-BD31-4B8C-83A1-F6EECF244321}">
                <p14:modId xmlns:p14="http://schemas.microsoft.com/office/powerpoint/2010/main" val="2985017113"/>
              </p:ext>
            </p:extLst>
          </p:nvPr>
        </p:nvGraphicFramePr>
        <p:xfrm>
          <a:off x="2971800" y="4559493"/>
          <a:ext cx="8734425" cy="1409700"/>
        </p:xfrm>
        <a:graphic>
          <a:graphicData uri="http://schemas.openxmlformats.org/presentationml/2006/ole">
            <mc:AlternateContent xmlns:mc="http://schemas.openxmlformats.org/markup-compatibility/2006">
              <mc:Choice xmlns:v="urn:schemas-microsoft-com:vml" Requires="v">
                <p:oleObj spid="_x0000_s1063" name="Document" r:id="rId5" imgW="8303874" imgH="1347970" progId="Word.Document.8">
                  <p:embed/>
                </p:oleObj>
              </mc:Choice>
              <mc:Fallback>
                <p:oleObj name="Document" r:id="rId5" imgW="8303874" imgH="1347970" progId="Word.Document.8">
                  <p:embed/>
                  <p:pic>
                    <p:nvPicPr>
                      <p:cNvPr id="0" name=""/>
                      <p:cNvPicPr>
                        <a:picLocks noChangeAspect="1" noChangeArrowheads="1"/>
                      </p:cNvPicPr>
                      <p:nvPr/>
                    </p:nvPicPr>
                    <p:blipFill>
                      <a:blip r:embed="rId6"/>
                      <a:srcRect/>
                      <a:stretch>
                        <a:fillRect/>
                      </a:stretch>
                    </p:blipFill>
                    <p:spPr bwMode="auto">
                      <a:xfrm>
                        <a:off x="2971800" y="4559493"/>
                        <a:ext cx="8734425" cy="14097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26 April 2022 IEEE 802 Wireless </a:t>
            </a:r>
            <a:r>
              <a:rPr lang="en-US" sz="1800" spc="-5" dirty="0" err="1" smtClean="0">
                <a:latin typeface="+mj-lt"/>
                <a:cs typeface="Arial"/>
              </a:rPr>
              <a:t>Stds</a:t>
            </a:r>
            <a:r>
              <a:rPr lang="en-US" sz="1800" spc="-5" dirty="0" smtClean="0">
                <a:latin typeface="+mj-lt"/>
                <a:cs typeface="Arial"/>
              </a:rPr>
              <a:t> Frequency Table ad-hoc teleconference </a:t>
            </a:r>
            <a:r>
              <a:rPr lang="en-US" sz="1800" spc="-5" dirty="0">
                <a:latin typeface="+mj-lt"/>
                <a:cs typeface="Arial"/>
              </a:rPr>
              <a:t>call as shown in the document </a:t>
            </a:r>
            <a:r>
              <a:rPr lang="en-US" sz="1800" spc="-5" dirty="0" smtClean="0">
                <a:latin typeface="+mj-lt"/>
                <a:cs typeface="Arial"/>
                <a:hlinkClick r:id="rId3"/>
              </a:rPr>
              <a:t>18-22/0053r0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802.18 and 802.19 Chairs.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802 Wireless Standards Table of Frequency Ranges (1)</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The call for comments began on 21 March 2022 and closed on 30 April 2022 and 10 comments received. </a:t>
            </a:r>
            <a:r>
              <a:rPr lang="en-US" sz="1600" spc="-5" dirty="0">
                <a:solidFill>
                  <a:schemeClr val="tx1"/>
                </a:solidFill>
                <a:latin typeface="+mj-lt"/>
                <a:cs typeface="Arial"/>
              </a:rPr>
              <a:t> </a:t>
            </a:r>
            <a:r>
              <a:rPr lang="en-US" sz="1600" spc="-5" dirty="0" smtClean="0">
                <a:solidFill>
                  <a:schemeClr val="tx1"/>
                </a:solidFill>
                <a:latin typeface="+mj-lt"/>
                <a:cs typeface="Arial"/>
              </a:rPr>
              <a:t>2 late comments received on 2 May 2022.</a:t>
            </a: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Table of Frequency Range:  </a:t>
            </a:r>
            <a:r>
              <a:rPr lang="en-US" sz="1400" spc="-5" dirty="0" smtClean="0">
                <a:solidFill>
                  <a:schemeClr val="tx1"/>
                </a:solidFill>
                <a:latin typeface="+mj-lt"/>
                <a:cs typeface="Arial"/>
                <a:hlinkClick r:id="rId3"/>
              </a:rPr>
              <a:t>18-22/0009r0</a:t>
            </a:r>
            <a:endParaRPr lang="en-US" sz="1400" spc="-5" dirty="0" smtClean="0">
              <a:solidFill>
                <a:schemeClr val="tx1"/>
              </a:solidFill>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Comment spreadsheet:  </a:t>
            </a:r>
            <a:r>
              <a:rPr lang="en-US" sz="1400" spc="-5" dirty="0" smtClean="0">
                <a:solidFill>
                  <a:schemeClr val="tx1"/>
                </a:solidFill>
                <a:latin typeface="+mj-lt"/>
                <a:cs typeface="Arial"/>
                <a:hlinkClick r:id="rId4"/>
              </a:rPr>
              <a:t>18-22/0050r0</a:t>
            </a:r>
            <a:endParaRPr lang="en-US" sz="14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cs typeface="Arial"/>
              </a:rPr>
              <a:t>During the last ad-hoc meeting on 26 April 2022, </a:t>
            </a:r>
            <a:r>
              <a:rPr lang="en-US" sz="1600" spc="-5" dirty="0" smtClean="0">
                <a:solidFill>
                  <a:schemeClr val="tx1"/>
                </a:solidFill>
                <a:latin typeface="+mj-lt"/>
                <a:cs typeface="Arial" panose="020B0604020202020204" pitchFamily="34" charset="0"/>
              </a:rPr>
              <a:t>7 comments were reviewed and discussed.</a:t>
            </a:r>
          </a:p>
          <a:p>
            <a:pPr marL="630238" marR="117475" lvl="1" indent="-230188" algn="just">
              <a:buFont typeface="Times New Roman" pitchFamily="16" charset="0"/>
              <a:buChar char="•"/>
              <a:tabLst>
                <a:tab pos="230188" algn="l"/>
              </a:tabLst>
            </a:pPr>
            <a:endParaRPr lang="en-US" sz="1600" spc="-5" dirty="0" smtClean="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smtClean="0">
                <a:cs typeface="Arial"/>
              </a:rPr>
              <a:t>Focus today:  Continue comment review and resolution</a:t>
            </a:r>
            <a:endParaRPr lang="en-US" sz="1800" spc="-5" dirty="0">
              <a:cs typeface="Arial"/>
            </a:endParaRPr>
          </a:p>
          <a:p>
            <a:pPr marL="630238" marR="117475" lvl="1" indent="-230188" algn="just">
              <a:buFont typeface="Times New Roman" pitchFamily="16" charset="0"/>
              <a:buChar char="•"/>
              <a:tabLst>
                <a:tab pos="230188" algn="l"/>
              </a:tabLst>
            </a:pPr>
            <a:endParaRPr lang="en-US" spc="-5" dirty="0">
              <a:solidFill>
                <a:schemeClr val="tx1"/>
              </a:solidFill>
              <a:latin typeface="+mj-lt"/>
              <a:cs typeface="Arial"/>
            </a:endParaRPr>
          </a:p>
          <a:p>
            <a:pPr marL="1030288" marR="117475" lvl="2" indent="-230188" algn="just">
              <a:buFont typeface="Times New Roman" pitchFamily="16" charset="0"/>
              <a:buChar char="•"/>
              <a:tabLst>
                <a:tab pos="230188" algn="l"/>
              </a:tabLst>
            </a:pPr>
            <a:endParaRPr lang="en-US" sz="1400" spc="-5" dirty="0" smtClean="0">
              <a:solidFill>
                <a:schemeClr val="tx1"/>
              </a:solidFill>
              <a:latin typeface="+mj-lt"/>
              <a:cs typeface="Arial"/>
            </a:endParaRP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9158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Open items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136903635"/>
              </p:ext>
            </p:extLst>
          </p:nvPr>
        </p:nvGraphicFramePr>
        <p:xfrm>
          <a:off x="990600" y="1766889"/>
          <a:ext cx="10367426" cy="2875280"/>
        </p:xfrm>
        <a:graphic>
          <a:graphicData uri="http://schemas.openxmlformats.org/drawingml/2006/table">
            <a:tbl>
              <a:tblPr firstRow="1" bandRow="1">
                <a:tableStyleId>{21E4AEA4-8DFA-4A89-87EB-49C32662AFE0}</a:tableStyleId>
              </a:tblPr>
              <a:tblGrid>
                <a:gridCol w="6172200"/>
                <a:gridCol w="4195226"/>
              </a:tblGrid>
              <a:tr h="370840">
                <a:tc>
                  <a:txBody>
                    <a:bodyPr/>
                    <a:lstStyle/>
                    <a:p>
                      <a:r>
                        <a:rPr lang="en-US" sz="1600" dirty="0" smtClean="0"/>
                        <a:t>Items</a:t>
                      </a:r>
                      <a:endParaRPr lang="en-US" sz="1600" dirty="0"/>
                    </a:p>
                  </a:txBody>
                  <a:tcPr/>
                </a:tc>
                <a:tc>
                  <a:txBody>
                    <a:bodyPr/>
                    <a:lstStyle/>
                    <a:p>
                      <a:r>
                        <a:rPr lang="en-US" sz="1600" dirty="0" smtClean="0"/>
                        <a:t>Status</a:t>
                      </a:r>
                      <a:endParaRPr lang="en-US" sz="1600" dirty="0"/>
                    </a:p>
                  </a:txBody>
                  <a:tcPr/>
                </a:tc>
              </a:tr>
              <a:tr h="370840">
                <a:tc>
                  <a:txBody>
                    <a:bodyPr/>
                    <a:lstStyle/>
                    <a:p>
                      <a:r>
                        <a:rPr lang="en-US" sz="1600" dirty="0" smtClean="0"/>
                        <a:t>Is a pro-forma approval of some sort at the EC level needed?  </a:t>
                      </a:r>
                    </a:p>
                    <a:p>
                      <a:pPr marL="285750" indent="-285750">
                        <a:buFont typeface="Arial" panose="020B0604020202020204" pitchFamily="34" charset="0"/>
                        <a:buChar char="•"/>
                      </a:pPr>
                      <a:r>
                        <a:rPr lang="en-US" sz="1600" dirty="0" smtClean="0"/>
                        <a:t>In other words, how to formalize this? the revision updates</a:t>
                      </a:r>
                      <a:r>
                        <a:rPr lang="en-US" sz="1600" baseline="0" dirty="0" smtClean="0"/>
                        <a:t> </a:t>
                      </a:r>
                      <a:r>
                        <a:rPr lang="en-US" sz="1600" dirty="0" smtClean="0"/>
                        <a:t>will take effort of folks in IEEE 802 (wireless)  </a:t>
                      </a:r>
                    </a:p>
                    <a:p>
                      <a:pPr marL="285750" indent="-285750">
                        <a:buFont typeface="Arial" panose="020B0604020202020204" pitchFamily="34" charset="0"/>
                        <a:buChar char="•"/>
                      </a:pPr>
                      <a:r>
                        <a:rPr lang="en-US" sz="1600" dirty="0" smtClean="0"/>
                        <a:t>Maybe this is at the WCSC? 	</a:t>
                      </a:r>
                    </a:p>
                  </a:txBody>
                  <a:tcPr/>
                </a:tc>
                <a:tc>
                  <a:txBody>
                    <a:bodyPr/>
                    <a:lstStyle/>
                    <a:p>
                      <a:r>
                        <a:rPr lang="en-US" sz="1600" dirty="0" smtClean="0"/>
                        <a:t>Open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spc="-5" dirty="0" smtClean="0">
                          <a:solidFill>
                            <a:schemeClr val="dk1"/>
                          </a:solidFill>
                          <a:latin typeface="+mn-lt"/>
                          <a:ea typeface="+mn-ea"/>
                          <a:cs typeface="Arial"/>
                        </a:rPr>
                        <a:t>Remaining (forward looking) question from the monthly ad-hoc call in March 2022.  To be discussed at</a:t>
                      </a:r>
                      <a:r>
                        <a:rPr lang="en-US" sz="1600" kern="1200" spc="-5" baseline="0" dirty="0" smtClean="0">
                          <a:solidFill>
                            <a:schemeClr val="dk1"/>
                          </a:solidFill>
                          <a:latin typeface="+mn-lt"/>
                          <a:ea typeface="+mn-ea"/>
                          <a:cs typeface="Arial"/>
                        </a:rPr>
                        <a:t> a later stage.</a:t>
                      </a:r>
                      <a:endParaRPr lang="en-US" sz="1600" kern="1200" spc="-5" dirty="0" smtClean="0">
                        <a:solidFill>
                          <a:schemeClr val="dk1"/>
                        </a:solidFill>
                        <a:latin typeface="+mn-lt"/>
                        <a:ea typeface="+mn-ea"/>
                        <a:cs typeface="Arial"/>
                      </a:endParaRPr>
                    </a:p>
                  </a:txBody>
                  <a:tcPr/>
                </a:tc>
              </a:tr>
              <a:tr h="370840">
                <a:tc>
                  <a:txBody>
                    <a:bodyPr/>
                    <a:lstStyle/>
                    <a:p>
                      <a:r>
                        <a:rPr lang="en-US" sz="1600" dirty="0" smtClean="0"/>
                        <a:t>Should hold a vote across all groups so groups adopt reference in standards?</a:t>
                      </a:r>
                    </a:p>
                    <a:p>
                      <a:pPr marL="285750" indent="-285750">
                        <a:buFont typeface="Arial" panose="020B0604020202020204" pitchFamily="34" charset="0"/>
                        <a:buChar char="•"/>
                      </a:pPr>
                      <a:r>
                        <a:rPr lang="en-US" sz="1600" dirty="0" smtClean="0"/>
                        <a:t>It would build confidence having WGs approval </a:t>
                      </a:r>
                    </a:p>
                  </a:txBody>
                  <a:tcPr/>
                </a:tc>
                <a:tc>
                  <a:txBody>
                    <a:bodyPr/>
                    <a:lstStyle/>
                    <a:p>
                      <a:r>
                        <a:rPr lang="en-US" sz="1600" dirty="0" smtClean="0"/>
                        <a:t>Open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spc="-5" dirty="0" smtClean="0">
                          <a:solidFill>
                            <a:schemeClr val="dk1"/>
                          </a:solidFill>
                          <a:latin typeface="+mn-lt"/>
                          <a:ea typeface="+mn-ea"/>
                          <a:cs typeface="Arial"/>
                        </a:rPr>
                        <a:t>Remaining (forward looking) question from the monthly ad-hoc call in March 2022.  To be discussed at</a:t>
                      </a:r>
                      <a:r>
                        <a:rPr lang="en-US" sz="1600" kern="1200" spc="-5" baseline="0" dirty="0" smtClean="0">
                          <a:solidFill>
                            <a:schemeClr val="dk1"/>
                          </a:solidFill>
                          <a:latin typeface="+mn-lt"/>
                          <a:ea typeface="+mn-ea"/>
                          <a:cs typeface="Arial"/>
                        </a:rPr>
                        <a:t> a later stage.</a:t>
                      </a:r>
                      <a:endParaRPr lang="en-US" sz="1600" kern="1200" spc="-5" dirty="0" smtClean="0">
                        <a:solidFill>
                          <a:schemeClr val="dk1"/>
                        </a:solidFill>
                        <a:latin typeface="+mn-lt"/>
                        <a:ea typeface="+mn-ea"/>
                        <a:cs typeface="Arial"/>
                      </a:endParaRPr>
                    </a:p>
                  </a:txBody>
                  <a:tcPr/>
                </a:tc>
              </a:tr>
              <a:tr h="370840">
                <a:tc>
                  <a:txBody>
                    <a:bodyPr/>
                    <a:lstStyle/>
                    <a:p>
                      <a:pPr marL="0" indent="0">
                        <a:buFont typeface="Arial" panose="020B0604020202020204" pitchFamily="34" charset="0"/>
                        <a:buNone/>
                      </a:pPr>
                      <a:r>
                        <a:rPr lang="en-US" sz="1600" dirty="0" smtClean="0"/>
                        <a:t>Timeline</a:t>
                      </a:r>
                      <a:r>
                        <a:rPr lang="en-US" sz="1600" baseline="0" dirty="0" smtClean="0"/>
                        <a:t> for comment resolution and next steps</a:t>
                      </a:r>
                      <a:endParaRPr lang="en-US" sz="1600" dirty="0" smtClean="0"/>
                    </a:p>
                  </a:txBody>
                  <a:tcPr/>
                </a:tc>
                <a:tc>
                  <a:txBody>
                    <a:bodyPr/>
                    <a:lstStyle/>
                    <a:p>
                      <a:r>
                        <a:rPr lang="en-US" sz="1600" dirty="0" smtClean="0"/>
                        <a:t>Open</a:t>
                      </a:r>
                      <a:endParaRPr lang="en-US" sz="1600" dirty="0"/>
                    </a:p>
                  </a:txBody>
                  <a:tcPr/>
                </a:tc>
              </a:tr>
            </a:tbl>
          </a:graphicData>
        </a:graphic>
      </p:graphicFrame>
    </p:spTree>
    <p:extLst>
      <p:ext uri="{BB962C8B-B14F-4D97-AF65-F5344CB8AC3E}">
        <p14:creationId xmlns:p14="http://schemas.microsoft.com/office/powerpoint/2010/main" val="25237721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 </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rgbClr val="FF0000"/>
                </a:solidFill>
                <a:latin typeface="+mj-lt"/>
                <a:cs typeface="Arial"/>
              </a:rPr>
              <a:t>802.18 voters:</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a:t>
            </a:r>
            <a:r>
              <a:rPr lang="en-US" sz="1600" spc="-5" dirty="0" smtClean="0">
                <a:latin typeface="+mj-lt"/>
                <a:cs typeface="Arial"/>
              </a:rPr>
              <a:t>16:00 </a:t>
            </a:r>
            <a:r>
              <a:rPr lang="en-US" sz="1600" spc="-5" dirty="0">
                <a:latin typeface="+mj-lt"/>
                <a:cs typeface="Arial"/>
              </a:rPr>
              <a:t>ET, </a:t>
            </a:r>
            <a:r>
              <a:rPr lang="en-US" sz="1600" spc="-5" dirty="0" smtClean="0">
                <a:latin typeface="+mj-lt"/>
                <a:cs typeface="Arial"/>
              </a:rPr>
              <a:t>Tuesday, 28 June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18-16/0038r21</a:t>
            </a:r>
            <a:r>
              <a:rPr lang="en-US" sz="1600" dirty="0" smtClean="0">
                <a:latin typeface="+mj-lt"/>
                <a:cs typeface="Arial" panose="020B0604020202020204" pitchFamily="34" charset="0"/>
              </a:rPr>
              <a:t> and the last slide of this agenda slide deck  </a:t>
            </a:r>
            <a:endParaRPr lang="en-US" sz="1600" dirty="0">
              <a:latin typeface="+mj-lt"/>
              <a:cs typeface="Arial" panose="020B0604020202020204" pitchFamily="34" charset="0"/>
            </a:endParaRPr>
          </a:p>
          <a:p>
            <a:pPr marL="230188" marR="117475" indent="-230188" algn="just">
              <a:buFont typeface="Times New Roman" pitchFamily="16" charset="0"/>
              <a:buChar char="•"/>
              <a:tabLst>
                <a:tab pos="230188" algn="l"/>
              </a:tabLst>
            </a:pPr>
            <a:r>
              <a:rPr lang="en-US" sz="1800" spc="-5" dirty="0" smtClean="0">
                <a:latin typeface="+mj-lt"/>
                <a:cs typeface="Arial"/>
              </a:rPr>
              <a:t>Adjourn</a:t>
            </a:r>
            <a:r>
              <a:rPr lang="en-US" sz="1800" spc="-5" dirty="0">
                <a:latin typeface="+mj-lt"/>
                <a:cs typeface="Arial"/>
              </a:rPr>
              <a:t>:</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Supplementary Information:  </a:t>
            </a:r>
            <a:br>
              <a:rPr lang="en-US" sz="2800" dirty="0" smtClean="0">
                <a:solidFill>
                  <a:srgbClr val="0070C0"/>
                </a:solidFill>
              </a:rPr>
            </a:br>
            <a:r>
              <a:rPr lang="en-US" sz="2800" dirty="0" smtClean="0">
                <a:solidFill>
                  <a:srgbClr val="0070C0"/>
                </a:solidFill>
              </a:rPr>
              <a:t>Problem statement and initial audience</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Problem statement:</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It is difficult for 802 wireless standards developers to quickly and accurately identify all the frequency bands by the family of 802 wireless standards in a regularly maintained database. </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The primary application is to simplify identification of potential frequency bands for coexistence assessment</a:t>
            </a:r>
            <a:r>
              <a:rPr lang="en-US" sz="1600" dirty="0" smtClean="0">
                <a:solidFill>
                  <a:schemeClr val="tx1"/>
                </a:solidFill>
                <a:latin typeface="+mj-lt"/>
                <a:ea typeface="Calibri" panose="020F0502020204030204" pitchFamily="34" charset="0"/>
              </a:rPr>
              <a:t>.</a:t>
            </a:r>
            <a:endParaRPr lang="en-US" sz="1600" dirty="0">
              <a:solidFill>
                <a:schemeClr val="tx1"/>
              </a:solidFill>
              <a:latin typeface="+mj-lt"/>
              <a:ea typeface="Calibri" panose="020F0502020204030204" pitchFamily="34" charset="0"/>
            </a:endParaRP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Key: simple to start, there are many things that can be added over time after that. </a:t>
            </a:r>
            <a:endParaRPr lang="en-US" sz="1600" spc="-5" dirty="0" smtClean="0">
              <a:solidFill>
                <a:schemeClr val="tx1"/>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Initial audience:</a:t>
            </a:r>
            <a:endParaRPr lang="en-US" sz="1600" spc="-5" dirty="0">
              <a:latin typeface="+mj-lt"/>
              <a:cs typeface="Arial"/>
            </a:endParaRPr>
          </a:p>
          <a:p>
            <a:pPr marL="685800" lvl="1">
              <a:spcAft>
                <a:spcPts val="0"/>
              </a:spcAft>
              <a:buFont typeface="Arial" panose="020B0604020202020204" pitchFamily="34" charset="0"/>
              <a:buChar char="•"/>
            </a:pPr>
            <a:r>
              <a:rPr lang="en-US" sz="1600" dirty="0">
                <a:ea typeface="Calibri" panose="020F0502020204030204" pitchFamily="34" charset="0"/>
              </a:rPr>
              <a:t>802 wireless standards developers	</a:t>
            </a:r>
            <a:r>
              <a:rPr lang="en-US" sz="1600" dirty="0" smtClean="0">
                <a:ea typeface="Calibri" panose="020F0502020204030204" pitchFamily="34" charset="0"/>
              </a:rPr>
              <a:t> </a:t>
            </a:r>
          </a:p>
          <a:p>
            <a:pPr marL="685800" lvl="1">
              <a:spcAft>
                <a:spcPts val="0"/>
              </a:spcAft>
              <a:buFont typeface="Arial" panose="020B0604020202020204" pitchFamily="34" charset="0"/>
              <a:buChar char="•"/>
            </a:pPr>
            <a:r>
              <a:rPr lang="en-US" sz="1600" dirty="0" smtClean="0">
                <a:ea typeface="Calibri" panose="020F0502020204030204" pitchFamily="34" charset="0"/>
              </a:rPr>
              <a:t>802.19 </a:t>
            </a:r>
            <a:r>
              <a:rPr lang="en-US" sz="1600" dirty="0">
                <a:ea typeface="Calibri" panose="020F0502020204030204" pitchFamily="34" charset="0"/>
              </a:rPr>
              <a:t>wireless coexistence working group	</a:t>
            </a: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Tree>
    <p:extLst>
      <p:ext uri="{BB962C8B-B14F-4D97-AF65-F5344CB8AC3E}">
        <p14:creationId xmlns:p14="http://schemas.microsoft.com/office/powerpoint/2010/main" val="123804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Supplementary Information:  </a:t>
            </a:r>
            <a:br>
              <a:rPr lang="en-US" sz="2800" dirty="0" smtClean="0">
                <a:solidFill>
                  <a:srgbClr val="0070C0"/>
                </a:solidFill>
              </a:rPr>
            </a:br>
            <a:r>
              <a:rPr lang="en-US" sz="2800" dirty="0" smtClean="0">
                <a:solidFill>
                  <a:srgbClr val="0070C0"/>
                </a:solidFill>
              </a:rPr>
              <a:t>Ad-hoc membership list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solidFill>
                  <a:srgbClr val="333333"/>
                </a:solidFill>
                <a:ea typeface="Times New Roman" panose="02020603050405020304" pitchFamily="18" charset="0"/>
              </a:rPr>
              <a:t>802.18 and 802.19 </a:t>
            </a:r>
            <a:r>
              <a:rPr lang="en-US" sz="1800" dirty="0">
                <a:solidFill>
                  <a:srgbClr val="333333"/>
                </a:solidFill>
                <a:ea typeface="Times New Roman" panose="02020603050405020304" pitchFamily="18" charset="0"/>
              </a:rPr>
              <a:t>chairs to lead </a:t>
            </a:r>
            <a:r>
              <a:rPr lang="en-US" sz="1800" dirty="0" smtClean="0">
                <a:solidFill>
                  <a:srgbClr val="333333"/>
                </a:solidFill>
                <a:ea typeface="Times New Roman" panose="02020603050405020304" pitchFamily="18" charset="0"/>
              </a:rPr>
              <a:t>the joint 802.18 and 802.19 </a:t>
            </a:r>
            <a:r>
              <a:rPr lang="en-US" sz="1800" dirty="0">
                <a:solidFill>
                  <a:srgbClr val="333333"/>
                </a:solidFill>
                <a:ea typeface="Times New Roman" panose="02020603050405020304" pitchFamily="18" charset="0"/>
              </a:rPr>
              <a:t>joint effort with all the wireless groups participating. </a:t>
            </a: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802.11	         *</a:t>
            </a:r>
            <a:r>
              <a:rPr lang="en-US" sz="1600" dirty="0" err="1" smtClean="0">
                <a:solidFill>
                  <a:srgbClr val="333333"/>
                </a:solidFill>
                <a:ea typeface="Times New Roman" panose="02020603050405020304" pitchFamily="18" charset="0"/>
              </a:rPr>
              <a:t>tbd</a:t>
            </a:r>
            <a:r>
              <a:rPr lang="en-US" sz="1600" dirty="0" smtClean="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 could just point to </a:t>
            </a:r>
            <a:r>
              <a:rPr lang="en-GB" sz="1600" dirty="0">
                <a:solidFill>
                  <a:srgbClr val="1F497D"/>
                </a:solidFill>
                <a:ea typeface="Calibri" panose="020F0502020204030204" pitchFamily="34" charset="0"/>
              </a:rPr>
              <a:t>Annex E in IEEE </a:t>
            </a:r>
            <a:r>
              <a:rPr lang="en-GB" sz="1600" dirty="0" err="1">
                <a:solidFill>
                  <a:srgbClr val="1F497D"/>
                </a:solidFill>
                <a:ea typeface="Calibri" panose="020F0502020204030204" pitchFamily="34" charset="0"/>
              </a:rPr>
              <a:t>Std</a:t>
            </a:r>
            <a:r>
              <a:rPr lang="en-GB" sz="1600" dirty="0">
                <a:solidFill>
                  <a:srgbClr val="1F497D"/>
                </a:solidFill>
                <a:ea typeface="Calibri" panose="020F0502020204030204" pitchFamily="34" charset="0"/>
              </a:rPr>
              <a:t> 802.11™-2020</a:t>
            </a:r>
          </a:p>
          <a:p>
            <a:pPr marL="685800" lvl="1">
              <a:spcBef>
                <a:spcPts val="0"/>
              </a:spcBef>
              <a:spcAft>
                <a:spcPts val="0"/>
              </a:spcAft>
              <a:buFont typeface="Arial" panose="020B0604020202020204" pitchFamily="34" charset="0"/>
              <a:buChar char="•"/>
            </a:pPr>
            <a:r>
              <a:rPr lang="en-GB" sz="1600" dirty="0" smtClean="0">
                <a:solidFill>
                  <a:schemeClr val="tx1"/>
                </a:solidFill>
                <a:ea typeface="Calibri" panose="020F0502020204030204" pitchFamily="34" charset="0"/>
              </a:rPr>
              <a:t>802.15 </a:t>
            </a:r>
            <a:r>
              <a:rPr lang="en-GB" sz="1600" dirty="0">
                <a:solidFill>
                  <a:schemeClr val="tx1"/>
                </a:solidFill>
                <a:ea typeface="Calibri" panose="020F0502020204030204" pitchFamily="34" charset="0"/>
              </a:rPr>
              <a:t>	</a:t>
            </a:r>
            <a:r>
              <a:rPr lang="en-GB" sz="1600" dirty="0" smtClean="0">
                <a:solidFill>
                  <a:schemeClr val="tx1"/>
                </a:solidFill>
                <a:ea typeface="Calibri" panose="020F0502020204030204" pitchFamily="34" charset="0"/>
              </a:rPr>
              <a:t>	Ben Rolfe</a:t>
            </a:r>
            <a:r>
              <a:rPr lang="en-GB" sz="1600" dirty="0">
                <a:solidFill>
                  <a:schemeClr val="tx1"/>
                </a:solidFill>
                <a:ea typeface="Calibri" panose="020F0502020204030204" pitchFamily="34" charset="0"/>
              </a:rPr>
              <a:t>			</a:t>
            </a:r>
            <a:r>
              <a:rPr lang="en-GB" sz="1600" dirty="0">
                <a:solidFill>
                  <a:srgbClr val="1F497D"/>
                </a:solidFill>
                <a:ea typeface="Calibri" panose="020F0502020204030204" pitchFamily="34" charset="0"/>
              </a:rPr>
              <a:t>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802.16</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Roger Marks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802.18</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Jay Holcomb, Ben Rolfe, Edward Au</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802.19</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Steve </a:t>
            </a:r>
            <a:r>
              <a:rPr lang="en-US" sz="1600" dirty="0" err="1" smtClean="0">
                <a:solidFill>
                  <a:srgbClr val="333333"/>
                </a:solidFill>
                <a:ea typeface="Times New Roman" panose="02020603050405020304" pitchFamily="18" charset="0"/>
              </a:rPr>
              <a:t>Shellhammer</a:t>
            </a:r>
            <a:endParaRPr lang="en-US" sz="1600" dirty="0" smtClean="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802.22		reached out (</a:t>
            </a:r>
            <a:r>
              <a:rPr lang="en-US" sz="1600" dirty="0" err="1" smtClean="0">
                <a:solidFill>
                  <a:srgbClr val="333333"/>
                </a:solidFill>
                <a:ea typeface="Times New Roman" panose="02020603050405020304" pitchFamily="18" charset="0"/>
              </a:rPr>
              <a:t>Tuncer</a:t>
            </a:r>
            <a:r>
              <a:rPr lang="en-US" sz="1600" dirty="0" smtClean="0">
                <a:solidFill>
                  <a:srgbClr val="333333"/>
                </a:solidFill>
                <a:ea typeface="Times New Roman" panose="02020603050405020304" pitchFamily="18" charset="0"/>
              </a:rPr>
              <a:t> </a:t>
            </a:r>
            <a:r>
              <a:rPr lang="en-US" sz="1600" dirty="0" err="1" smtClean="0">
                <a:solidFill>
                  <a:srgbClr val="333333"/>
                </a:solidFill>
                <a:ea typeface="Times New Roman" panose="02020603050405020304" pitchFamily="18" charset="0"/>
              </a:rPr>
              <a:t>Baykas</a:t>
            </a:r>
            <a:r>
              <a:rPr lang="en-US" sz="1600" dirty="0" smtClean="0">
                <a:solidFill>
                  <a:srgbClr val="333333"/>
                </a:solidFill>
                <a:ea typeface="Times New Roman" panose="02020603050405020304" pitchFamily="18" charset="0"/>
              </a:rPr>
              <a:t>)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802.24</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Tim Godfrey</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smtClean="0">
                <a:solidFill>
                  <a:srgbClr val="333333"/>
                </a:solidFill>
                <a:ea typeface="Times New Roman" panose="02020603050405020304" pitchFamily="18" charset="0"/>
              </a:rPr>
              <a:t>EC</a:t>
            </a:r>
            <a:r>
              <a:rPr lang="en-US" sz="1600" dirty="0">
                <a:solidFill>
                  <a:srgbClr val="333333"/>
                </a:solidFill>
                <a:ea typeface="Times New Roman" panose="02020603050405020304" pitchFamily="18" charset="0"/>
              </a:rPr>
              <a:t>	</a:t>
            </a:r>
            <a:r>
              <a:rPr lang="en-US" sz="1600" dirty="0" smtClean="0">
                <a:solidFill>
                  <a:srgbClr val="333333"/>
                </a:solidFill>
                <a:ea typeface="Times New Roman" panose="02020603050405020304" pitchFamily="18" charset="0"/>
              </a:rPr>
              <a:t>	Paul </a:t>
            </a:r>
            <a:r>
              <a:rPr lang="en-US" sz="1600" dirty="0" err="1" smtClean="0">
                <a:solidFill>
                  <a:srgbClr val="333333"/>
                </a:solidFill>
                <a:ea typeface="Times New Roman" panose="02020603050405020304" pitchFamily="18" charset="0"/>
              </a:rPr>
              <a:t>Nikolich</a:t>
            </a:r>
            <a:r>
              <a:rPr lang="en-US" sz="1600" dirty="0" smtClean="0">
                <a:solidFill>
                  <a:srgbClr val="333333"/>
                </a:solidFill>
                <a:ea typeface="Times New Roman" panose="02020603050405020304" pitchFamily="18" charset="0"/>
              </a:rPr>
              <a:t>, Geoff Thompson</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Steve, </a:t>
            </a:r>
            <a:r>
              <a:rPr lang="en-US" sz="1600" dirty="0" smtClean="0">
                <a:solidFill>
                  <a:srgbClr val="333333"/>
                </a:solidFill>
                <a:ea typeface="Times New Roman" panose="02020603050405020304" pitchFamily="18" charset="0"/>
              </a:rPr>
              <a:t>Edward, </a:t>
            </a:r>
            <a:r>
              <a:rPr lang="en-US" sz="1600" dirty="0">
                <a:solidFill>
                  <a:srgbClr val="333333"/>
                </a:solidFill>
                <a:ea typeface="Times New Roman" panose="02020603050405020304" pitchFamily="18" charset="0"/>
              </a:rPr>
              <a:t>and </a:t>
            </a:r>
            <a:r>
              <a:rPr lang="en-US" sz="1600" dirty="0" smtClean="0">
                <a:solidFill>
                  <a:srgbClr val="333333"/>
                </a:solidFill>
                <a:ea typeface="Times New Roman" panose="02020603050405020304" pitchFamily="18" charset="0"/>
              </a:rPr>
              <a:t>Al </a:t>
            </a:r>
            <a:r>
              <a:rPr lang="en-US" sz="1600" dirty="0" err="1" smtClean="0">
                <a:solidFill>
                  <a:srgbClr val="333333"/>
                </a:solidFill>
                <a:ea typeface="Times New Roman" panose="02020603050405020304" pitchFamily="18" charset="0"/>
              </a:rPr>
              <a:t>Petrick</a:t>
            </a:r>
            <a:r>
              <a:rPr lang="en-US" sz="1600" dirty="0" smtClean="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helping on </a:t>
            </a:r>
            <a:r>
              <a:rPr lang="en-US" sz="1600" dirty="0" smtClean="0">
                <a:solidFill>
                  <a:srgbClr val="333333"/>
                </a:solidFill>
                <a:ea typeface="Times New Roman" panose="02020603050405020304" pitchFamily="18" charset="0"/>
              </a:rPr>
              <a:t>802.11</a:t>
            </a:r>
            <a:r>
              <a:rPr lang="en-US" sz="1600" dirty="0">
                <a:solidFill>
                  <a:srgbClr val="333333"/>
                </a:solidFill>
                <a:ea typeface="Times New Roman" panose="02020603050405020304" pitchFamily="18" charset="0"/>
              </a:rPr>
              <a:t>. </a:t>
            </a:r>
            <a:endParaRPr lang="en-US" sz="1800" dirty="0">
              <a:solidFill>
                <a:srgbClr val="333333"/>
              </a:solidFill>
              <a:ea typeface="Times New Roman" panose="02020603050405020304" pitchFamily="18" charset="0"/>
            </a:endParaRPr>
          </a:p>
          <a:p>
            <a:pPr marL="285750">
              <a:spcBef>
                <a:spcPts val="1800"/>
              </a:spcBef>
              <a:spcAft>
                <a:spcPts val="0"/>
              </a:spcAft>
              <a:buFont typeface="Arial" panose="020B0604020202020204" pitchFamily="34" charset="0"/>
              <a:buChar char="•"/>
            </a:pPr>
            <a:r>
              <a:rPr lang="en-US" sz="1800" dirty="0" smtClean="0">
                <a:solidFill>
                  <a:srgbClr val="333333"/>
                </a:solidFill>
                <a:ea typeface="Times New Roman" panose="02020603050405020304" pitchFamily="18" charset="0"/>
              </a:rPr>
              <a:t>Anyone interested is welcome to join!</a:t>
            </a:r>
            <a:endParaRPr lang="en-US" sz="1800" dirty="0">
              <a:solidFill>
                <a:srgbClr val="333333"/>
              </a:solidFill>
              <a:ea typeface="Times New Roman" panose="02020603050405020304" pitchFamily="18"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72515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Supplementary Information:  </a:t>
            </a:r>
            <a:br>
              <a:rPr lang="en-US" sz="2800" dirty="0" smtClean="0">
                <a:solidFill>
                  <a:srgbClr val="0070C0"/>
                </a:solidFill>
              </a:rPr>
            </a:br>
            <a:r>
              <a:rPr lang="en-US" sz="2800" dirty="0" smtClean="0">
                <a:solidFill>
                  <a:srgbClr val="0070C0"/>
                </a:solidFill>
              </a:rPr>
              <a:t>Monthly teleconference call </a:t>
            </a:r>
            <a:r>
              <a:rPr lang="en-US" sz="2800" dirty="0">
                <a:solidFill>
                  <a:srgbClr val="0070C0"/>
                </a:solidFill>
              </a:rPr>
              <a:t>i</a:t>
            </a:r>
            <a:r>
              <a:rPr lang="en-US" sz="2800" dirty="0" smtClean="0">
                <a:solidFill>
                  <a:srgbClr val="0070C0"/>
                </a:solidFill>
              </a:rPr>
              <a:t>nformation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Date, time, and </a:t>
            </a:r>
            <a:r>
              <a:rPr lang="en-US" sz="1800" spc="-5" dirty="0" err="1" smtClean="0">
                <a:latin typeface="+mj-lt"/>
                <a:cs typeface="Arial"/>
              </a:rPr>
              <a:t>Webex</a:t>
            </a:r>
            <a:r>
              <a:rPr lang="en-US" sz="1800" spc="-5" dirty="0" smtClean="0">
                <a:latin typeface="+mj-lt"/>
                <a:cs typeface="Arial"/>
              </a:rPr>
              <a:t> info of the next monthly meeting:</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panose="020B0604020202020204" pitchFamily="34" charset="0"/>
              </a:rPr>
              <a:t>15:00 </a:t>
            </a:r>
            <a:r>
              <a:rPr lang="en-US" sz="1600" spc="-5" dirty="0">
                <a:solidFill>
                  <a:schemeClr val="tx1"/>
                </a:solidFill>
                <a:latin typeface="+mj-lt"/>
                <a:cs typeface="Arial" panose="020B0604020202020204" pitchFamily="34" charset="0"/>
              </a:rPr>
              <a:t>ET to </a:t>
            </a:r>
            <a:r>
              <a:rPr lang="en-US" sz="1600" spc="-5" dirty="0" smtClean="0">
                <a:solidFill>
                  <a:schemeClr val="tx1"/>
                </a:solidFill>
                <a:latin typeface="+mj-lt"/>
                <a:cs typeface="Arial" panose="020B0604020202020204" pitchFamily="34" charset="0"/>
              </a:rPr>
              <a:t>16:00 </a:t>
            </a:r>
            <a:r>
              <a:rPr lang="en-US" sz="1600" spc="-5" dirty="0">
                <a:solidFill>
                  <a:schemeClr val="tx1"/>
                </a:solidFill>
                <a:latin typeface="+mj-lt"/>
                <a:cs typeface="Arial" panose="020B0604020202020204" pitchFamily="34" charset="0"/>
              </a:rPr>
              <a:t>ET, </a:t>
            </a:r>
            <a:r>
              <a:rPr lang="en-US" sz="1600" spc="-5" dirty="0" smtClean="0">
                <a:solidFill>
                  <a:schemeClr val="tx1"/>
                </a:solidFill>
                <a:latin typeface="+mj-lt"/>
                <a:cs typeface="Arial" panose="020B0604020202020204" pitchFamily="34" charset="0"/>
              </a:rPr>
              <a:t>Tuesday, 28 June 2022</a:t>
            </a:r>
            <a:endParaRPr lang="en-US" sz="1600" spc="-5" dirty="0">
              <a:solidFill>
                <a:schemeClr val="tx1"/>
              </a:solidFill>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a:t>
            </a:r>
            <a:r>
              <a:rPr lang="en-US" sz="1400" spc="-5" dirty="0" smtClean="0">
                <a:latin typeface="+mj-lt"/>
                <a:cs typeface="Arial" panose="020B0604020202020204" pitchFamily="34" charset="0"/>
              </a:rPr>
              <a:t>link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dirty="0" smtClean="0">
                <a:ea typeface="Times New Roman" panose="02020603050405020304" pitchFamily="18" charset="0"/>
                <a:cs typeface="Times New Roman" panose="02020603050405020304" pitchFamily="18" charset="0"/>
                <a:hlinkClick r:id="rId3"/>
              </a:rPr>
              <a:t>https</a:t>
            </a:r>
            <a:r>
              <a:rPr lang="en-US" sz="1400" dirty="0">
                <a:ea typeface="Times New Roman" panose="02020603050405020304" pitchFamily="18" charset="0"/>
                <a:cs typeface="Times New Roman" panose="02020603050405020304" pitchFamily="18" charset="0"/>
                <a:hlinkClick r:id="rId3"/>
              </a:rPr>
              <a:t>://ieeesa.webex.com/ieeesa/j.php?MTID=m0e5ca6cea1f0fdf0a4c719c129c4148b</a:t>
            </a:r>
            <a:r>
              <a:rPr lang="en-US" sz="1400" dirty="0">
                <a:ea typeface="Times New Roman" panose="02020603050405020304" pitchFamily="18" charset="0"/>
                <a:cs typeface="Times New Roman" panose="02020603050405020304" pitchFamily="18" charset="0"/>
              </a:rPr>
              <a:t> </a:t>
            </a:r>
            <a:endParaRPr lang="en-US" sz="1400" spc="-5" dirty="0">
              <a:latin typeface="+mj-lt"/>
              <a:cs typeface="Arial" panose="020B0604020202020204" pitchFamily="34" charset="0"/>
            </a:endParaRP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Join by meeting number </a:t>
            </a:r>
            <a:r>
              <a:rPr lang="en-US" sz="1400" b="1" spc="-5" dirty="0" smtClean="0">
                <a:solidFill>
                  <a:srgbClr val="FF0000"/>
                </a:solidFill>
                <a:latin typeface="+mj-lt"/>
                <a:cs typeface="Arial" panose="020B0604020202020204" pitchFamily="34" charset="0"/>
              </a:rPr>
              <a:t>(UPDATED)</a:t>
            </a:r>
            <a:endParaRPr lang="en-US" sz="1400" b="1" spc="-5" dirty="0">
              <a:solidFill>
                <a:srgbClr val="FF0000"/>
              </a:solidFill>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number (access code): </a:t>
            </a:r>
            <a:r>
              <a:rPr lang="en-US" sz="1400" dirty="0" smtClean="0">
                <a:ea typeface="Times New Roman" panose="02020603050405020304" pitchFamily="18" charset="0"/>
                <a:cs typeface="Times New Roman" panose="02020603050405020304" pitchFamily="18" charset="0"/>
              </a:rPr>
              <a:t>2337 </a:t>
            </a:r>
            <a:r>
              <a:rPr lang="en-US" sz="1400" dirty="0">
                <a:ea typeface="Times New Roman" panose="02020603050405020304" pitchFamily="18" charset="0"/>
                <a:cs typeface="Times New Roman" panose="02020603050405020304" pitchFamily="18" charset="0"/>
              </a:rPr>
              <a:t>476 </a:t>
            </a:r>
            <a:r>
              <a:rPr lang="en-US" sz="1400" dirty="0" smtClean="0">
                <a:ea typeface="Times New Roman" panose="02020603050405020304" pitchFamily="18" charset="0"/>
                <a:cs typeface="Times New Roman" panose="02020603050405020304" pitchFamily="18" charset="0"/>
              </a:rPr>
              <a:t>0501</a:t>
            </a:r>
            <a:endParaRPr lang="en-US" sz="1400" spc="-5" dirty="0">
              <a:latin typeface="+mj-lt"/>
              <a:cs typeface="Arial" panose="020B0604020202020204" pitchFamily="34" charset="0"/>
            </a:endParaRPr>
          </a:p>
          <a:p>
            <a:pPr marL="1487488" marR="117475" lvl="3" indent="-230188" algn="just">
              <a:buFont typeface="Times New Roman" pitchFamily="16" charset="0"/>
              <a:buChar char="•"/>
              <a:tabLst>
                <a:tab pos="230188" algn="l"/>
              </a:tabLst>
            </a:pPr>
            <a:r>
              <a:rPr lang="en-US" sz="1400" spc="-5" dirty="0">
                <a:latin typeface="+mj-lt"/>
                <a:cs typeface="Arial" panose="020B0604020202020204" pitchFamily="34" charset="0"/>
              </a:rPr>
              <a:t>Meeting password: </a:t>
            </a:r>
            <a:r>
              <a:rPr lang="en-US" sz="1400" dirty="0" smtClean="0">
                <a:ea typeface="Times New Roman" panose="02020603050405020304" pitchFamily="18" charset="0"/>
                <a:cs typeface="Times New Roman" panose="02020603050405020304" pitchFamily="18" charset="0"/>
              </a:rPr>
              <a:t>Joint-</a:t>
            </a:r>
            <a:r>
              <a:rPr lang="en-US" sz="1400" dirty="0" err="1" smtClean="0">
                <a:ea typeface="Times New Roman" panose="02020603050405020304" pitchFamily="18" charset="0"/>
                <a:cs typeface="Times New Roman" panose="02020603050405020304" pitchFamily="18" charset="0"/>
              </a:rPr>
              <a:t>Freq</a:t>
            </a:r>
            <a:r>
              <a:rPr lang="en-US" sz="1400" dirty="0" smtClean="0">
                <a:ea typeface="Times New Roman" panose="02020603050405020304" pitchFamily="18" charset="0"/>
                <a:cs typeface="Times New Roman" panose="02020603050405020304" pitchFamily="18" charset="0"/>
              </a:rPr>
              <a:t>-Table</a:t>
            </a:r>
            <a:endParaRPr lang="en-US" sz="1400" spc="-5" dirty="0">
              <a:latin typeface="+mj-lt"/>
              <a:cs typeface="Arial" panose="020B0604020202020204" pitchFamily="34" charset="0"/>
            </a:endParaRPr>
          </a:p>
          <a:p>
            <a:pPr marL="630238" marR="117475" lvl="1" indent="-230188" algn="just">
              <a:buFont typeface="Times New Roman" pitchFamily="16" charset="0"/>
              <a:buChar char="•"/>
              <a:tabLst>
                <a:tab pos="230188" algn="l"/>
              </a:tabLst>
            </a:pPr>
            <a:r>
              <a:rPr lang="en-US" sz="1600" spc="-5" dirty="0">
                <a:latin typeface="+mj-lt"/>
                <a:cs typeface="Arial" panose="020B0604020202020204" pitchFamily="34" charset="0"/>
              </a:rPr>
              <a:t>Remarks:</a:t>
            </a:r>
          </a:p>
          <a:p>
            <a:pPr marL="1030288" marR="117475" lvl="2" indent="-230188" algn="just">
              <a:buFont typeface="Times New Roman" pitchFamily="16" charset="0"/>
              <a:buChar char="•"/>
              <a:tabLst>
                <a:tab pos="230188" algn="l"/>
              </a:tabLst>
            </a:pPr>
            <a:r>
              <a:rPr lang="en-US" sz="1400" spc="-5" dirty="0">
                <a:latin typeface="+mj-lt"/>
                <a:cs typeface="Arial" panose="020B0604020202020204" pitchFamily="34" charset="0"/>
              </a:rPr>
              <a:t>The ad-hoc call occurs the fourth Tuesday of every month </a:t>
            </a:r>
            <a:r>
              <a:rPr lang="en-US" sz="1400" spc="-5" dirty="0" smtClean="0">
                <a:latin typeface="+mj-lt"/>
                <a:cs typeface="Arial" panose="020B0604020202020204" pitchFamily="34" charset="0"/>
              </a:rPr>
              <a:t>until 27 December </a:t>
            </a:r>
            <a:r>
              <a:rPr lang="en-US" sz="1400" spc="-5" dirty="0">
                <a:latin typeface="+mj-lt"/>
                <a:cs typeface="Arial" panose="020B0604020202020204" pitchFamily="34" charset="0"/>
              </a:rPr>
              <a:t>2022, Tuesday using the same meeting link and meeting number as provided above. </a:t>
            </a: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17770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Ad hoc leaders:</a:t>
            </a:r>
            <a:r>
              <a:rPr lang="en-US" altLang="en-US" sz="1800" b="1" dirty="0">
                <a:solidFill>
                  <a:schemeClr val="tx1"/>
                </a:solidFill>
                <a:latin typeface="+mj-lt"/>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Steve </a:t>
            </a:r>
            <a:r>
              <a:rPr lang="en-US" altLang="en-US" sz="1600" dirty="0" err="1" smtClean="0">
                <a:solidFill>
                  <a:schemeClr val="tx1"/>
                </a:solidFill>
                <a:latin typeface="+mj-lt"/>
                <a:cs typeface="Arial" panose="020B0604020202020204" pitchFamily="34" charset="0"/>
              </a:rPr>
              <a:t>Shellhammer</a:t>
            </a:r>
            <a:r>
              <a:rPr lang="en-US" altLang="en-US" sz="1600" dirty="0" smtClean="0">
                <a:solidFill>
                  <a:schemeClr val="tx1"/>
                </a:solidFill>
                <a:latin typeface="+mj-lt"/>
                <a:cs typeface="Arial" panose="020B0604020202020204" pitchFamily="34" charset="0"/>
              </a:rPr>
              <a:t> (Qualcomm)</a:t>
            </a:r>
            <a:endParaRPr lang="en-US" altLang="en-US" sz="1600" dirty="0">
              <a:solidFill>
                <a:schemeClr val="tx1"/>
              </a:solidFill>
              <a:latin typeface="+mj-lt"/>
              <a:cs typeface="Arial" panose="020B0604020202020204" pitchFamily="34" charset="0"/>
            </a:endParaRPr>
          </a:p>
          <a:p>
            <a:pPr marL="285750">
              <a:spcBef>
                <a:spcPts val="300"/>
              </a:spcBef>
              <a:spcAft>
                <a:spcPts val="0"/>
              </a:spcAft>
              <a:defRPr/>
            </a:pP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secretary:</a:t>
            </a:r>
            <a:r>
              <a:rPr lang="en-US" altLang="en-US" sz="2000" b="1" dirty="0">
                <a:solidFill>
                  <a:schemeClr val="tx1"/>
                </a:solidFill>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Amelia </a:t>
            </a:r>
            <a:r>
              <a:rPr lang="en-US" altLang="en-US" sz="1600" dirty="0" err="1" smtClean="0">
                <a:solidFill>
                  <a:schemeClr val="tx1"/>
                </a:solidFill>
                <a:cs typeface="Arial" panose="020B0604020202020204" pitchFamily="34" charset="0"/>
              </a:rPr>
              <a:t>Andersdotter</a:t>
            </a:r>
            <a:r>
              <a:rPr lang="en-US" altLang="en-US" sz="1600" dirty="0" smtClean="0">
                <a:solidFill>
                  <a:schemeClr val="tx1"/>
                </a:solidFill>
                <a:cs typeface="Arial" panose="020B0604020202020204" pitchFamily="34" charset="0"/>
              </a:rPr>
              <a:t> (Sky UK Group)</a:t>
            </a:r>
            <a:endParaRPr lang="en-US" altLang="en-US" sz="1600" dirty="0">
              <a:solidFill>
                <a:schemeClr val="tx1"/>
              </a:solidFill>
              <a:cs typeface="Arial" panose="020B0604020202020204" pitchFamily="34" charset="0"/>
            </a:endParaRPr>
          </a:p>
          <a:p>
            <a:pPr marL="285750">
              <a:spcBef>
                <a:spcPts val="300"/>
              </a:spcBef>
              <a:spcAft>
                <a:spcPts val="0"/>
              </a:spcAft>
              <a:defRPr/>
            </a:pP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Attendance:</a:t>
            </a:r>
          </a:p>
          <a:p>
            <a:pPr marL="285750">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Stuart Kerry (OK-brit / Self)</a:t>
            </a:r>
            <a:endParaRPr lang="en-US" altLang="en-US" sz="1600" dirty="0">
              <a:solidFill>
                <a:schemeClr val="tx1"/>
              </a:solidFill>
              <a:latin typeface="+mj-lt"/>
              <a:cs typeface="Arial" panose="020B0604020202020204" pitchFamily="34" charset="0"/>
            </a:endParaRP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3"/>
          <a:stretch>
            <a:fillRect/>
          </a:stretch>
        </p:blipFill>
        <p:spPr>
          <a:xfrm>
            <a:off x="7162800" y="6452587"/>
            <a:ext cx="4334632" cy="329213"/>
          </a:xfrm>
          <a:prstGeom prst="rect">
            <a:avLst/>
          </a:prstGeom>
        </p:spPr>
      </p:pic>
      <p:sp>
        <p:nvSpPr>
          <p:cNvPr id="5" name="Rectangle 1"/>
          <p:cNvSpPr>
            <a:spLocks noChangeArrowheads="1"/>
          </p:cNvSpPr>
          <p:nvPr/>
        </p:nvSpPr>
        <p:spPr bwMode="auto">
          <a:xfrm>
            <a:off x="914400" y="39004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May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7228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monthly ad-hoc meeting minutes</a:t>
            </a:r>
            <a:endParaRPr lang="en-US" sz="1800" spc="-5" dirty="0">
              <a:cs typeface="Arial"/>
            </a:endParaRPr>
          </a:p>
          <a:p>
            <a:pPr marL="230188" marR="117475" indent="-230188" algn="just">
              <a:buChar char="•"/>
              <a:tabLst>
                <a:tab pos="230188" algn="l"/>
              </a:tabLst>
            </a:pPr>
            <a:r>
              <a:rPr lang="en-US" sz="1800" spc="-5" dirty="0" smtClean="0">
                <a:latin typeface="+mj-lt"/>
                <a:cs typeface="Arial"/>
              </a:rPr>
              <a:t>Comment review/resolution</a:t>
            </a:r>
          </a:p>
          <a:p>
            <a:pPr marL="230188" marR="117475" indent="-230188" algn="just">
              <a:buFont typeface="Times New Roman" pitchFamily="16" charset="0"/>
              <a:buChar char="•"/>
              <a:tabLst>
                <a:tab pos="230188" algn="l"/>
              </a:tabLst>
            </a:pPr>
            <a:r>
              <a:rPr lang="en-US" sz="1800" spc="-5" dirty="0" smtClean="0">
                <a:cs typeface="Arial"/>
              </a:rPr>
              <a:t>Open items</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66694</TotalTime>
  <Words>1465</Words>
  <Application>Microsoft Office PowerPoint</Application>
  <PresentationFormat>Widescreen</PresentationFormat>
  <Paragraphs>260</Paragraphs>
  <Slides>17</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Document</vt:lpstr>
      <vt:lpstr>IEEE 802.18 Wireless Stds Frequency Table ad-hoc  Monthly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IEEE 802 Wireless Standards Table of Frequency Ranges (1)</vt:lpstr>
      <vt:lpstr>Open items</vt:lpstr>
      <vt:lpstr>Any other business</vt:lpstr>
      <vt:lpstr>Adjourn</vt:lpstr>
      <vt:lpstr>Supplementary Information:   Problem statement and initial audience</vt:lpstr>
      <vt:lpstr>Supplementary Information:   Ad-hoc membership list</vt:lpstr>
      <vt:lpstr>Supplementary Information:   Monthly teleconference call information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22/0054r0</dc:title>
  <dc:creator>Holcomb, Jay</dc:creator>
  <cp:keywords>24 May 2022</cp:keywords>
  <cp:lastModifiedBy>Edward Au</cp:lastModifiedBy>
  <cp:revision>4515</cp:revision>
  <cp:lastPrinted>1601-01-01T00:00:00Z</cp:lastPrinted>
  <dcterms:created xsi:type="dcterms:W3CDTF">2016-03-03T14:54:45Z</dcterms:created>
  <dcterms:modified xsi:type="dcterms:W3CDTF">2022-05-21T19:05:08Z</dcterms:modified>
  <cp:category>IEEE 802 Wireless Stds Frequency Table ad-hoc</cp:category>
</cp:coreProperties>
</file>