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7"/>
  </p:notesMasterIdLst>
  <p:handoutMasterIdLst>
    <p:handoutMasterId r:id="rId28"/>
  </p:handoutMasterIdLst>
  <p:sldIdLst>
    <p:sldId id="256" r:id="rId2"/>
    <p:sldId id="863" r:id="rId3"/>
    <p:sldId id="857" r:id="rId4"/>
    <p:sldId id="329" r:id="rId5"/>
    <p:sldId id="604" r:id="rId6"/>
    <p:sldId id="624" r:id="rId7"/>
    <p:sldId id="605" r:id="rId8"/>
    <p:sldId id="843" r:id="rId9"/>
    <p:sldId id="866" r:id="rId10"/>
    <p:sldId id="845" r:id="rId11"/>
    <p:sldId id="851" r:id="rId12"/>
    <p:sldId id="855" r:id="rId13"/>
    <p:sldId id="869" r:id="rId14"/>
    <p:sldId id="870" r:id="rId15"/>
    <p:sldId id="874" r:id="rId16"/>
    <p:sldId id="875" r:id="rId17"/>
    <p:sldId id="868" r:id="rId18"/>
    <p:sldId id="853" r:id="rId19"/>
    <p:sldId id="861" r:id="rId20"/>
    <p:sldId id="860" r:id="rId21"/>
    <p:sldId id="872" r:id="rId22"/>
    <p:sldId id="871" r:id="rId23"/>
    <p:sldId id="873" r:id="rId24"/>
    <p:sldId id="856" r:id="rId25"/>
    <p:sldId id="86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5/5/2022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226460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88352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37591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6222742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108931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6004783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40285168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812942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452830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9139187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32657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70315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802.18-22/0049r2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51-00-0000-rr-tag-meeting-minutes-28-april-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10-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ec.europa.eu/docsroom/documents/49834"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etsi.org/events/1965-2022-05-the-etsi-seminar#pane-1/"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news-events/events/2022/05/may-2022-open-commission-meetin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docs.fcc.gov/public/attachments/DOC-382775A1.pdf" TargetMode="External"/><Relationship Id="rId4" Type="http://schemas.openxmlformats.org/officeDocument/2006/relationships/hyperlink" Target="https://docs.fcc.gov/public/attachments/DA-22-456A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apt.int/sites/default/files/2022/04/CALENDAR_OF_APT_ACTIVITIES_FOR_THE_YEAR_2022-v1.6b.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www.coms-auth.hk/filemanager/statement/en/upload/591/ca_statement_6GHzDevices.pdf" TargetMode="External"/><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ofca.gov.hk/en/consumer_focus/guide/general/smart_choice_of_wi_fi_devices/index.html" TargetMode="External"/><Relationship Id="rId5" Type="http://schemas.openxmlformats.org/officeDocument/2006/relationships/hyperlink" Target="https://www.ofca.gov.hk/filemanager/ofca/en/content_406/hkca3211.pdf" TargetMode="External"/><Relationship Id="rId4" Type="http://schemas.openxmlformats.org/officeDocument/2006/relationships/hyperlink" Target="https://www.ofca.gov.hk/filemanager/ofca/en/content_401/hkca1081.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coms-auth.hk/filemanager/statement/en/upload/591/ca_statement_6GHzDevice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50-00-0000-comment-spreadsheet-of-ieee-802-wireless-standards-table-of-frequency-ranges.xls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ieeesa.webex.com/ieeesa/j.php?MTID=m0e5ca6cea1f0fdf0a4c719c129c4148b"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https://touchpoint.eventsair.com/2022-may-ieee-802-wireless-interim-session"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hyperlink" Target="https://www.google.com/url?q=https://ieeesa.webex.com/ieeesa/j.php?MTID%3Dme0c50a33a3b06b562a518ba197d7139d&amp;sa=D&amp;source=calendar&amp;usd=2&amp;usg=AOvVaw1fWyRPeX5vztdKyMQyp5yQ"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cn/16/18-16-0038-20-0000-teleconference-call-in-info.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cvent.me/Z1zqo0"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hyperlink" Target="https://www.marriott.com/event-reservations/reservation-link.mi?id=1634749149346&amp;key=GRP&amp;app=resvlink"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May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5 May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755"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r>
              <a:rPr lang="en-US" sz="1600" spc="-5" dirty="0" smtClean="0">
                <a:latin typeface="+mj-lt"/>
                <a:cs typeface="Arial"/>
              </a:rPr>
              <a:t>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weekly meeting </a:t>
            </a:r>
            <a:r>
              <a:rPr lang="en-US" sz="1800" spc="-5" dirty="0">
                <a:latin typeface="+mj-lt"/>
                <a:cs typeface="Arial"/>
              </a:rPr>
              <a:t>minutes of the </a:t>
            </a:r>
            <a:r>
              <a:rPr lang="en-US" sz="1800" spc="-5" dirty="0" smtClean="0">
                <a:latin typeface="+mj-lt"/>
                <a:cs typeface="Arial"/>
              </a:rPr>
              <a:t>28 April 2022 RR-TAG </a:t>
            </a:r>
            <a:r>
              <a:rPr lang="en-US" sz="1800" spc="-5" dirty="0">
                <a:latin typeface="+mj-lt"/>
                <a:cs typeface="Arial"/>
              </a:rPr>
              <a:t>call as shown in the document </a:t>
            </a:r>
            <a:r>
              <a:rPr lang="en-US" sz="1800" spc="-5" dirty="0" smtClean="0">
                <a:latin typeface="+mj-lt"/>
                <a:cs typeface="Arial"/>
                <a:hlinkClick r:id="rId3"/>
              </a:rPr>
              <a:t>18-22/0051r0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Benjamin Rolfe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18-22/0035r10</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submission deadline:</a:t>
            </a:r>
          </a:p>
          <a:p>
            <a:pPr marL="630238" marR="117475" lvl="1" indent="-230188" algn="just">
              <a:spcBef>
                <a:spcPts val="600"/>
              </a:spcBef>
              <a:buFont typeface="Times New Roman" pitchFamily="16" charset="0"/>
              <a:buChar char="•"/>
              <a:tabLst>
                <a:tab pos="230188" algn="l"/>
              </a:tabLst>
            </a:pPr>
            <a:r>
              <a:rPr lang="en-US" sz="1600" spc="-5" dirty="0" smtClean="0">
                <a:solidFill>
                  <a:srgbClr val="FF0000"/>
                </a:solidFill>
                <a:cs typeface="Arial"/>
              </a:rPr>
              <a:t>Internal deadline today:</a:t>
            </a:r>
          </a:p>
          <a:p>
            <a:pPr marL="1030288" marR="117475" lvl="2" indent="-230188" algn="just">
              <a:spcBef>
                <a:spcPts val="600"/>
              </a:spcBef>
              <a:buFont typeface="Times New Roman" pitchFamily="16" charset="0"/>
              <a:buChar char="•"/>
              <a:tabLst>
                <a:tab pos="230188" algn="l"/>
              </a:tabLst>
            </a:pPr>
            <a:r>
              <a:rPr lang="en-US" sz="1400" spc="-5" dirty="0" smtClean="0">
                <a:solidFill>
                  <a:srgbClr val="FF0000"/>
                </a:solidFill>
                <a:cs typeface="Arial"/>
              </a:rPr>
              <a:t>UK </a:t>
            </a:r>
            <a:r>
              <a:rPr lang="en-US" sz="1400" spc="-5" dirty="0" err="1" smtClean="0">
                <a:solidFill>
                  <a:srgbClr val="FF0000"/>
                </a:solidFill>
                <a:cs typeface="Arial"/>
              </a:rPr>
              <a:t>Ofcom</a:t>
            </a:r>
            <a:r>
              <a:rPr lang="en-US" sz="1400" spc="-5" dirty="0" smtClean="0">
                <a:solidFill>
                  <a:srgbClr val="FF0000"/>
                </a:solidFill>
                <a:cs typeface="Arial"/>
              </a:rPr>
              <a:t> consultation on spectrum roadmap  </a:t>
            </a:r>
          </a:p>
          <a:p>
            <a:pPr marL="1030288" marR="117475" lvl="2" indent="-230188" algn="just">
              <a:spcBef>
                <a:spcPts val="600"/>
              </a:spcBef>
              <a:buFont typeface="Times New Roman" pitchFamily="16" charset="0"/>
              <a:buChar char="•"/>
              <a:tabLst>
                <a:tab pos="230188" algn="l"/>
              </a:tabLst>
            </a:pPr>
            <a:r>
              <a:rPr lang="en-US" sz="1400" spc="-5" dirty="0" smtClean="0">
                <a:solidFill>
                  <a:srgbClr val="FF0000"/>
                </a:solidFill>
                <a:cs typeface="Arial"/>
              </a:rPr>
              <a:t>FCC </a:t>
            </a:r>
            <a:r>
              <a:rPr lang="en-US" sz="1400" spc="-5" dirty="0">
                <a:solidFill>
                  <a:srgbClr val="FF0000"/>
                </a:solidFill>
                <a:cs typeface="Arial"/>
              </a:rPr>
              <a:t>OET Seeks Comment Following Court Remand of 6 GHz Band </a:t>
            </a:r>
            <a:r>
              <a:rPr lang="en-US" sz="1400" spc="-5" dirty="0" smtClean="0">
                <a:solidFill>
                  <a:srgbClr val="FF0000"/>
                </a:solidFill>
                <a:cs typeface="Arial"/>
              </a:rPr>
              <a:t>Order (Comment due)</a:t>
            </a: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deadline on 26 May 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FCC </a:t>
            </a:r>
            <a:r>
              <a:rPr lang="en-US" sz="1400" spc="-5" dirty="0">
                <a:solidFill>
                  <a:schemeClr val="tx1"/>
                </a:solidFill>
                <a:cs typeface="Arial"/>
              </a:rPr>
              <a:t>OET Seeks Comment Following Court Remand of 6 GHz Band Order </a:t>
            </a:r>
            <a:r>
              <a:rPr lang="en-US" sz="1400" spc="-5" dirty="0" smtClean="0">
                <a:solidFill>
                  <a:schemeClr val="tx1"/>
                </a:solidFill>
                <a:cs typeface="Arial"/>
              </a:rPr>
              <a:t>(Reply comment due)</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30 June 2022:</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consultation on ISED Radio Standards Specifications, RSS-248, issue 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consultation on ISED Database Specifications, DSB-06, issue 1</a:t>
            </a:r>
          </a:p>
          <a:p>
            <a:pPr marL="1030288" marR="117475" lvl="2" indent="-230188" algn="just">
              <a:spcBef>
                <a:spcPts val="600"/>
              </a:spcBef>
              <a:buFont typeface="Times New Roman" pitchFamily="16" charset="0"/>
              <a:buChar char="•"/>
              <a:tabLst>
                <a:tab pos="230188" algn="l"/>
              </a:tabLst>
            </a:pPr>
            <a:r>
              <a:rPr lang="en-US" sz="1400" dirty="0" smtClean="0"/>
              <a:t>Canada RABC consultation on ISED </a:t>
            </a:r>
            <a:r>
              <a:rPr lang="en-US" sz="1400" dirty="0"/>
              <a:t>Application Procedures, CPC-4-1-01, </a:t>
            </a:r>
            <a:r>
              <a:rPr lang="en-US" sz="1400"/>
              <a:t>issue </a:t>
            </a:r>
            <a:r>
              <a:rPr lang="en-US" sz="1400" smtClean="0"/>
              <a:t>2</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deadline TBD:</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FCC Notice of Inquiry: </a:t>
            </a:r>
            <a:r>
              <a:rPr lang="en-GB" sz="1400" dirty="0" smtClean="0">
                <a:solidFill>
                  <a:schemeClr val="tx1"/>
                </a:solidFill>
              </a:rPr>
              <a:t>Promoting </a:t>
            </a:r>
            <a:r>
              <a:rPr lang="en-GB" sz="1400" dirty="0">
                <a:solidFill>
                  <a:schemeClr val="tx1"/>
                </a:solidFill>
              </a:rPr>
              <a:t>Efficient Use of Spectrum through Improved Receiver Interference Immunity Performance</a:t>
            </a:r>
            <a:endParaRPr lang="en-US" sz="14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722245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EC</a:t>
            </a:r>
          </a:p>
          <a:p>
            <a:pPr marL="1030288" marR="117475" lvl="2" indent="-230188" algn="just">
              <a:buClrTx/>
              <a:buFont typeface="Times New Roman" pitchFamily="16" charset="0"/>
              <a:buChar char="•"/>
              <a:tabLst>
                <a:tab pos="230188" algn="l"/>
              </a:tabLst>
            </a:pPr>
            <a:r>
              <a:rPr lang="en-US" sz="1600" spc="-5" dirty="0">
                <a:cs typeface="Arial"/>
                <a:hlinkClick r:id="rId3"/>
              </a:rPr>
              <a:t>2022 Rolling plan for ICT </a:t>
            </a:r>
            <a:r>
              <a:rPr lang="en-US" sz="1600" spc="-5" dirty="0" smtClean="0">
                <a:cs typeface="Arial"/>
                <a:hlinkClick r:id="rId3"/>
              </a:rPr>
              <a:t>standardization</a:t>
            </a:r>
            <a:r>
              <a:rPr lang="en-US" sz="1600" spc="-5" dirty="0" smtClean="0">
                <a:cs typeface="Arial"/>
              </a:rPr>
              <a:t>, last updated on 26 April 2022</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1030288" marR="117475" lvl="2" indent="-230188" algn="just">
              <a:buClrTx/>
              <a:buFont typeface="Times New Roman" pitchFamily="16" charset="0"/>
              <a:buChar char="•"/>
              <a:tabLst>
                <a:tab pos="230188" algn="l"/>
              </a:tabLst>
            </a:pPr>
            <a:r>
              <a:rPr lang="en-US" sz="1600" spc="-5" dirty="0" smtClean="0">
                <a:cs typeface="Arial"/>
                <a:hlinkClick r:id="rId4"/>
              </a:rPr>
              <a:t>ETSI Seminar</a:t>
            </a:r>
            <a:r>
              <a:rPr lang="en-US" sz="1600" spc="-5" dirty="0" smtClean="0">
                <a:cs typeface="Arial"/>
              </a:rPr>
              <a:t> is held in person at the ETSI HQs on 19 May 2022</a:t>
            </a:r>
          </a:p>
          <a:p>
            <a:pPr marL="1487488" marR="117475" lvl="3" indent="-230188" algn="just">
              <a:buClrTx/>
              <a:buFont typeface="Times New Roman" pitchFamily="16" charset="0"/>
              <a:buChar char="•"/>
              <a:tabLst>
                <a:tab pos="230188" algn="l"/>
              </a:tabLst>
            </a:pPr>
            <a:r>
              <a:rPr lang="en-US" sz="1400" dirty="0"/>
              <a:t>The ETSI Seminar is run once a year, to provide an intensive course on ETSI, its organization, structure, ways of working and related subjects. It is targeted at those who are new to ETSI or those who need to develop a deeper understanding of how to work effectively in ETSI. </a:t>
            </a:r>
            <a:endParaRPr lang="en-US" sz="1400" dirty="0" smtClean="0"/>
          </a:p>
          <a:p>
            <a:pPr marL="1030288" marR="117475" lvl="2" indent="-230188" algn="just">
              <a:buClrTx/>
              <a:buFont typeface="Times New Roman" pitchFamily="16" charset="0"/>
              <a:buChar char="•"/>
              <a:tabLst>
                <a:tab pos="230188" algn="l"/>
              </a:tabLst>
            </a:pPr>
            <a:r>
              <a:rPr lang="en-US" sz="1600" dirty="0" smtClean="0"/>
              <a:t>Ad-hoc meeting today for the discussion on the liaison to ITU-R Working Party 5A </a:t>
            </a:r>
            <a:r>
              <a:rPr lang="en-US" sz="1600" dirty="0">
                <a:sym typeface="Wingdings" panose="05000000000000000000" pitchFamily="2" charset="2"/>
              </a:rPr>
              <a:t> doc BRAN(22)113i006</a:t>
            </a:r>
            <a:endParaRPr lang="en-US" sz="1600" dirty="0" smtClean="0"/>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5 May 2022:  </a:t>
            </a:r>
            <a:r>
              <a:rPr lang="en-US" sz="1600" spc="-5" dirty="0" err="1" smtClean="0">
                <a:solidFill>
                  <a:schemeClr val="tx1"/>
                </a:solidFill>
                <a:latin typeface="+mj-lt"/>
                <a:cs typeface="Arial"/>
              </a:rPr>
              <a:t>Ofcom’s</a:t>
            </a:r>
            <a:r>
              <a:rPr lang="en-US" sz="1600" spc="-5" dirty="0" smtClean="0">
                <a:solidFill>
                  <a:schemeClr val="tx1"/>
                </a:solidFill>
                <a:latin typeface="+mj-lt"/>
                <a:cs typeface="Arial"/>
              </a:rPr>
              <a:t> </a:t>
            </a:r>
            <a:r>
              <a:rPr lang="en-US" sz="1600" spc="-5" dirty="0">
                <a:solidFill>
                  <a:schemeClr val="tx1"/>
                </a:solidFill>
                <a:latin typeface="+mj-lt"/>
                <a:cs typeface="Arial"/>
              </a:rPr>
              <a:t>spectrum workshop and discussion: Understanding dynamic spectrum access virtual event</a:t>
            </a: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05302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The next Open meeting is </a:t>
            </a:r>
            <a:r>
              <a:rPr lang="en-US" sz="1600" spc="-5" dirty="0" smtClean="0">
                <a:solidFill>
                  <a:schemeClr val="tx1"/>
                </a:solidFill>
                <a:cs typeface="Arial"/>
                <a:hlinkClick r:id="rId3"/>
              </a:rPr>
              <a:t>scheduled</a:t>
            </a:r>
            <a:r>
              <a:rPr lang="en-US" sz="1600" spc="-5" dirty="0" smtClean="0">
                <a:solidFill>
                  <a:schemeClr val="tx1"/>
                </a:solidFill>
                <a:cs typeface="Arial"/>
              </a:rPr>
              <a:t> at 10:30am ET on 19 May 2022.</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The next </a:t>
            </a:r>
            <a:r>
              <a:rPr lang="en-US" sz="1600" dirty="0"/>
              <a:t>Technological Advisory </a:t>
            </a:r>
            <a:r>
              <a:rPr lang="en-US" sz="1600" dirty="0" smtClean="0"/>
              <a:t>Council meeting is </a:t>
            </a:r>
            <a:r>
              <a:rPr lang="en-US" sz="1600" dirty="0" smtClean="0">
                <a:hlinkClick r:id="rId4"/>
              </a:rPr>
              <a:t>scheduled</a:t>
            </a:r>
            <a:r>
              <a:rPr lang="en-US" sz="1600" dirty="0" smtClean="0"/>
              <a:t> at 10:00am ET on 9 June 2022.</a:t>
            </a:r>
          </a:p>
          <a:p>
            <a:pPr marL="1030288" marR="117475" lvl="2" indent="-230188" algn="just">
              <a:buClrTx/>
              <a:buFont typeface="Times New Roman" pitchFamily="16" charset="0"/>
              <a:buChar char="•"/>
              <a:tabLst>
                <a:tab pos="230188" algn="l"/>
              </a:tabLst>
            </a:pPr>
            <a:r>
              <a:rPr lang="en-US" sz="1600" spc="-5" dirty="0">
                <a:solidFill>
                  <a:schemeClr val="tx1"/>
                </a:solidFill>
                <a:cs typeface="Arial"/>
              </a:rPr>
              <a:t>Commissioner Starks announces </a:t>
            </a:r>
            <a:r>
              <a:rPr lang="en-US" sz="1600" spc="-5" dirty="0">
                <a:solidFill>
                  <a:schemeClr val="tx1"/>
                </a:solidFill>
                <a:cs typeface="Arial"/>
                <a:hlinkClick r:id="rId5"/>
              </a:rPr>
              <a:t>staff changes</a:t>
            </a:r>
            <a:r>
              <a:rPr lang="en-US" sz="1600" spc="-5" dirty="0">
                <a:solidFill>
                  <a:schemeClr val="tx1"/>
                </a:solidFill>
                <a:cs typeface="Arial"/>
              </a:rPr>
              <a:t> on </a:t>
            </a:r>
            <a:r>
              <a:rPr lang="en-US" sz="1600" spc="-5" dirty="0" smtClean="0">
                <a:solidFill>
                  <a:schemeClr val="tx1"/>
                </a:solidFill>
                <a:cs typeface="Arial"/>
              </a:rPr>
              <a:t>27 </a:t>
            </a:r>
            <a:r>
              <a:rPr lang="en-US" sz="1600" spc="-5" dirty="0">
                <a:solidFill>
                  <a:schemeClr val="tx1"/>
                </a:solidFill>
                <a:cs typeface="Arial"/>
              </a:rPr>
              <a:t>April 2022</a:t>
            </a:r>
            <a:r>
              <a:rPr lang="en-US" sz="1600" spc="-5" dirty="0" smtClean="0">
                <a:solidFill>
                  <a:schemeClr val="tx1"/>
                </a:solidFill>
                <a:cs typeface="Arial"/>
              </a:rPr>
              <a:t>.</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411237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4th Meeting of the APT Conference Preparatory Group for WRC-23 (APG23-4) </a:t>
            </a:r>
            <a:r>
              <a:rPr lang="en-US" sz="1400" dirty="0" smtClean="0"/>
              <a:t>is </a:t>
            </a:r>
            <a:r>
              <a:rPr lang="en-US" sz="1400" dirty="0" smtClean="0">
                <a:hlinkClick r:id="rId3"/>
              </a:rPr>
              <a:t>scheduled</a:t>
            </a:r>
            <a:r>
              <a:rPr lang="en-US" sz="1400" dirty="0" smtClean="0"/>
              <a:t> as a hybrid event from 15 to 20 August 2022.</a:t>
            </a:r>
          </a:p>
          <a:p>
            <a:pPr marL="1487488" marR="117475" lvl="3" indent="-230188" algn="just">
              <a:buClrTx/>
              <a:buFont typeface="Times New Roman" pitchFamily="16" charset="0"/>
              <a:buChar char="•"/>
              <a:tabLst>
                <a:tab pos="230188" algn="l"/>
              </a:tabLst>
            </a:pPr>
            <a:r>
              <a:rPr lang="en-US" sz="1400" dirty="0"/>
              <a:t>The 30th Meeting of APT Wireless Group (AWG-30</a:t>
            </a:r>
            <a:r>
              <a:rPr lang="en-US" sz="1400" dirty="0" smtClean="0"/>
              <a:t>) is </a:t>
            </a:r>
            <a:r>
              <a:rPr lang="en-US" sz="1400" dirty="0" smtClean="0">
                <a:hlinkClick r:id="rId3"/>
              </a:rPr>
              <a:t>scheduled</a:t>
            </a:r>
            <a:r>
              <a:rPr lang="en-US" sz="1400" dirty="0" smtClean="0"/>
              <a:t> as a hybrid event from 5 to 9 September 2022.</a:t>
            </a: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662688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HKCA</a:t>
            </a:r>
          </a:p>
          <a:p>
            <a:pPr marL="1487488" marR="117475" lvl="3" indent="-230188" algn="just">
              <a:buClrTx/>
              <a:buFont typeface="Times New Roman" pitchFamily="16" charset="0"/>
              <a:buChar char="•"/>
              <a:tabLst>
                <a:tab pos="230188" algn="l"/>
              </a:tabLst>
            </a:pPr>
            <a:r>
              <a:rPr lang="en-US" sz="1400" dirty="0">
                <a:hlinkClick r:id="rId3"/>
              </a:rPr>
              <a:t>Creation of a Class Licence for Regulating the Use of and Trade in 6 GHz Devices for Wireless Local Area Network and Variation to the Class Licence for Provision of Public Wireless Local Area Network Services </a:t>
            </a:r>
            <a:endParaRPr lang="en-US" sz="1400" dirty="0" smtClean="0"/>
          </a:p>
          <a:p>
            <a:pPr marL="1944688" marR="117475" lvl="4" indent="-230188" algn="just">
              <a:buClrTx/>
              <a:buFont typeface="Times New Roman" pitchFamily="16" charset="0"/>
              <a:buChar char="•"/>
              <a:tabLst>
                <a:tab pos="230188" algn="l"/>
              </a:tabLst>
            </a:pPr>
            <a:r>
              <a:rPr lang="en-US" sz="1400" spc="-5" dirty="0" smtClean="0">
                <a:solidFill>
                  <a:schemeClr val="tx1"/>
                </a:solidFill>
                <a:cs typeface="Arial"/>
              </a:rPr>
              <a:t>Decision:</a:t>
            </a:r>
          </a:p>
          <a:p>
            <a:pPr marL="2401888" marR="117475" lvl="5" indent="-230188" algn="just">
              <a:buClrTx/>
              <a:buFont typeface="Times New Roman" pitchFamily="16" charset="0"/>
              <a:buChar char="•"/>
              <a:tabLst>
                <a:tab pos="230188" algn="l"/>
              </a:tabLst>
            </a:pPr>
            <a:r>
              <a:rPr lang="en-US" sz="1400" dirty="0"/>
              <a:t>C</a:t>
            </a:r>
            <a:r>
              <a:rPr lang="en-US" sz="1400" dirty="0" smtClean="0"/>
              <a:t>reate </a:t>
            </a:r>
            <a:r>
              <a:rPr lang="en-US" sz="1400" dirty="0"/>
              <a:t>the WLAN Device Class Licence </a:t>
            </a:r>
            <a:r>
              <a:rPr lang="en-US" sz="1400" dirty="0" smtClean="0"/>
              <a:t>and </a:t>
            </a:r>
            <a:r>
              <a:rPr lang="en-US" sz="1400" dirty="0"/>
              <a:t>vary the PWLAN Service Class Licence </a:t>
            </a:r>
          </a:p>
          <a:p>
            <a:pPr marL="2401888" marR="117475" lvl="5" indent="-230188" algn="just">
              <a:buClrTx/>
              <a:buFont typeface="Times New Roman" pitchFamily="16" charset="0"/>
              <a:buChar char="•"/>
              <a:tabLst>
                <a:tab pos="230188" algn="l"/>
              </a:tabLst>
            </a:pPr>
            <a:r>
              <a:rPr lang="en-US" sz="1400" dirty="0"/>
              <a:t>Refer to </a:t>
            </a:r>
            <a:r>
              <a:rPr lang="en-US" sz="1400" dirty="0">
                <a:hlinkClick r:id="rId4"/>
              </a:rPr>
              <a:t>HKCA 1081 (Issue 1, April 2022): </a:t>
            </a:r>
            <a:r>
              <a:rPr lang="en-US" sz="1400" dirty="0" smtClean="0">
                <a:hlinkClick r:id="rId4"/>
              </a:rPr>
              <a:t>Performance Specification for </a:t>
            </a:r>
            <a:r>
              <a:rPr lang="en-US" sz="1400" dirty="0" err="1" smtClean="0">
                <a:hlinkClick r:id="rId4"/>
              </a:rPr>
              <a:t>radiocommunications</a:t>
            </a:r>
            <a:r>
              <a:rPr lang="en-US" sz="1400" dirty="0" smtClean="0">
                <a:hlinkClick r:id="rId4"/>
              </a:rPr>
              <a:t> apparatus operating in the 6 GHz band for wireless local area network </a:t>
            </a:r>
            <a:r>
              <a:rPr lang="en-US" sz="1400" dirty="0" smtClean="0"/>
              <a:t>for technical conditions:</a:t>
            </a:r>
          </a:p>
          <a:p>
            <a:pPr marL="2859088" marR="117475" lvl="6" indent="-230188" algn="just">
              <a:buClrTx/>
              <a:buFont typeface="Times New Roman" pitchFamily="16" charset="0"/>
              <a:buChar char="•"/>
              <a:tabLst>
                <a:tab pos="230188" algn="l"/>
              </a:tabLst>
            </a:pPr>
            <a:r>
              <a:rPr lang="en-US" sz="1400" dirty="0"/>
              <a:t>The apparatus </a:t>
            </a:r>
            <a:r>
              <a:rPr lang="en-US" sz="1400" dirty="0" smtClean="0"/>
              <a:t>shall operate </a:t>
            </a:r>
            <a:r>
              <a:rPr lang="en-US" sz="1400" dirty="0"/>
              <a:t>in the 5.925 – 6.425 GHz frequency </a:t>
            </a:r>
            <a:r>
              <a:rPr lang="en-US" sz="1400" dirty="0" smtClean="0"/>
              <a:t>range</a:t>
            </a:r>
          </a:p>
          <a:p>
            <a:pPr marL="2859088" marR="117475" lvl="6" indent="-230188" algn="just">
              <a:buClrTx/>
              <a:buFont typeface="Times New Roman" pitchFamily="16" charset="0"/>
              <a:buChar char="•"/>
              <a:tabLst>
                <a:tab pos="230188" algn="l"/>
              </a:tabLst>
            </a:pPr>
            <a:r>
              <a:rPr lang="en-US" sz="1400" dirty="0" smtClean="0"/>
              <a:t>The </a:t>
            </a:r>
            <a:r>
              <a:rPr lang="en-US" sz="1400" dirty="0"/>
              <a:t>power limits for WLAN </a:t>
            </a:r>
            <a:r>
              <a:rPr lang="en-US" sz="1400" dirty="0" smtClean="0"/>
              <a:t> are </a:t>
            </a:r>
            <a:r>
              <a:rPr lang="en-US" sz="1400" dirty="0"/>
              <a:t>24 </a:t>
            </a:r>
            <a:r>
              <a:rPr lang="en-US" sz="1400" dirty="0" err="1"/>
              <a:t>dBm</a:t>
            </a:r>
            <a:r>
              <a:rPr lang="en-US" sz="1400" dirty="0"/>
              <a:t> </a:t>
            </a:r>
            <a:r>
              <a:rPr lang="en-US" sz="1400" dirty="0" smtClean="0"/>
              <a:t>EIRP for </a:t>
            </a:r>
            <a:r>
              <a:rPr lang="en-US" sz="1400" dirty="0"/>
              <a:t>indoor </a:t>
            </a:r>
            <a:r>
              <a:rPr lang="en-US" sz="1400" dirty="0" smtClean="0"/>
              <a:t>use and </a:t>
            </a:r>
            <a:r>
              <a:rPr lang="en-US" sz="1400" dirty="0"/>
              <a:t>14 </a:t>
            </a:r>
            <a:r>
              <a:rPr lang="en-US" sz="1400" dirty="0" err="1"/>
              <a:t>dBm</a:t>
            </a:r>
            <a:r>
              <a:rPr lang="en-US" sz="1400" dirty="0"/>
              <a:t> </a:t>
            </a:r>
            <a:r>
              <a:rPr lang="en-US" sz="1400" dirty="0" smtClean="0"/>
              <a:t>EIRP for </a:t>
            </a:r>
            <a:r>
              <a:rPr lang="en-US" sz="1400" dirty="0"/>
              <a:t>outdoor </a:t>
            </a:r>
            <a:r>
              <a:rPr lang="en-US" sz="1400" dirty="0" smtClean="0"/>
              <a:t>use</a:t>
            </a:r>
          </a:p>
          <a:p>
            <a:pPr marL="2859088" marR="117475" lvl="6" indent="-230188" algn="just">
              <a:buClrTx/>
              <a:buFont typeface="Times New Roman" pitchFamily="16" charset="0"/>
              <a:buChar char="•"/>
              <a:tabLst>
                <a:tab pos="230188" algn="l"/>
              </a:tabLst>
            </a:pPr>
            <a:r>
              <a:rPr lang="en-US" sz="1400" dirty="0"/>
              <a:t>The apparatus shall meet the technical requirements specified in the standard EN 303 687 “6 GHz WAS/RLAN; </a:t>
            </a:r>
            <a:r>
              <a:rPr lang="en-US" sz="1400" dirty="0" err="1"/>
              <a:t>Harmonised</a:t>
            </a:r>
            <a:r>
              <a:rPr lang="en-US" sz="1400" dirty="0"/>
              <a:t> Standard for access to radio spectrum” </a:t>
            </a:r>
            <a:endParaRPr lang="en-US" sz="1400" spc="-5" dirty="0">
              <a:solidFill>
                <a:schemeClr val="tx1"/>
              </a:solidFill>
              <a:cs typeface="Arial"/>
            </a:endParaRPr>
          </a:p>
          <a:p>
            <a:pPr marL="2401888" marR="117475" lvl="5" indent="-230188" algn="just">
              <a:buClrTx/>
              <a:buFont typeface="Times New Roman" pitchFamily="16" charset="0"/>
              <a:buChar char="•"/>
              <a:tabLst>
                <a:tab pos="230188" algn="l"/>
              </a:tabLst>
            </a:pPr>
            <a:r>
              <a:rPr lang="en-US" sz="1400" spc="-5" dirty="0" smtClean="0">
                <a:solidFill>
                  <a:schemeClr val="tx1"/>
                </a:solidFill>
                <a:cs typeface="Arial"/>
              </a:rPr>
              <a:t>Refer to </a:t>
            </a:r>
            <a:r>
              <a:rPr lang="en-US" sz="1400" spc="-5" dirty="0" smtClean="0">
                <a:solidFill>
                  <a:schemeClr val="tx1"/>
                </a:solidFill>
                <a:cs typeface="Arial"/>
                <a:hlinkClick r:id="rId5"/>
              </a:rPr>
              <a:t>HKCA 3211 (Issue 5, April 2022): </a:t>
            </a:r>
            <a:r>
              <a:rPr lang="en-US" sz="1400" spc="-5" dirty="0" err="1" smtClean="0">
                <a:solidFill>
                  <a:schemeClr val="tx1"/>
                </a:solidFill>
                <a:cs typeface="Arial"/>
                <a:hlinkClick r:id="rId5"/>
              </a:rPr>
              <a:t>Standardisation</a:t>
            </a:r>
            <a:r>
              <a:rPr lang="en-US" sz="1400" spc="-5" dirty="0" smtClean="0">
                <a:solidFill>
                  <a:schemeClr val="tx1"/>
                </a:solidFill>
                <a:cs typeface="Arial"/>
                <a:hlinkClick r:id="rId5"/>
              </a:rPr>
              <a:t> Guide for Labelling of </a:t>
            </a:r>
            <a:r>
              <a:rPr lang="en-US" sz="1400" spc="-5" dirty="0" err="1" smtClean="0">
                <a:solidFill>
                  <a:schemeClr val="tx1"/>
                </a:solidFill>
                <a:cs typeface="Arial"/>
                <a:hlinkClick r:id="rId5"/>
              </a:rPr>
              <a:t>Terlecommunications</a:t>
            </a:r>
            <a:r>
              <a:rPr lang="en-US" sz="1400" spc="-5" dirty="0" smtClean="0">
                <a:solidFill>
                  <a:schemeClr val="tx1"/>
                </a:solidFill>
                <a:cs typeface="Arial"/>
                <a:hlinkClick r:id="rId5"/>
              </a:rPr>
              <a:t> </a:t>
            </a:r>
            <a:r>
              <a:rPr lang="en-US" sz="1400" spc="-5" dirty="0" err="1" smtClean="0">
                <a:solidFill>
                  <a:schemeClr val="tx1"/>
                </a:solidFill>
                <a:cs typeface="Arial"/>
                <a:hlinkClick r:id="rId5"/>
              </a:rPr>
              <a:t>Equipments</a:t>
            </a:r>
            <a:r>
              <a:rPr lang="en-US" sz="1400" spc="-5" dirty="0" smtClean="0">
                <a:solidFill>
                  <a:schemeClr val="tx1"/>
                </a:solidFill>
                <a:cs typeface="Arial"/>
              </a:rPr>
              <a:t> on (compulsory) labeling requirements.</a:t>
            </a:r>
          </a:p>
          <a:p>
            <a:pPr marL="1944688" marR="117475" lvl="4" indent="-230188" algn="just">
              <a:buClrTx/>
              <a:buFont typeface="Times New Roman" pitchFamily="16" charset="0"/>
              <a:buChar char="•"/>
              <a:tabLst>
                <a:tab pos="230188" algn="l"/>
              </a:tabLst>
            </a:pPr>
            <a:r>
              <a:rPr lang="en-US" sz="1400" spc="-5" dirty="0" smtClean="0">
                <a:solidFill>
                  <a:schemeClr val="tx1"/>
                </a:solidFill>
                <a:cs typeface="Arial"/>
                <a:hlinkClick r:id="rId6"/>
              </a:rPr>
              <a:t>An introductory article</a:t>
            </a:r>
            <a:r>
              <a:rPr lang="en-US" sz="1400" spc="-5" dirty="0" smtClean="0">
                <a:solidFill>
                  <a:schemeClr val="tx1"/>
                </a:solidFill>
                <a:cs typeface="Arial"/>
              </a:rPr>
              <a:t> on Wi-Fi 6E for general users</a:t>
            </a:r>
            <a:endParaRPr lang="en-US" sz="14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332147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HKCA</a:t>
            </a:r>
          </a:p>
          <a:p>
            <a:pPr marL="1487488" marR="117475" lvl="3" indent="-230188" algn="just">
              <a:buClrTx/>
              <a:buFont typeface="Times New Roman" pitchFamily="16" charset="0"/>
              <a:buChar char="•"/>
              <a:tabLst>
                <a:tab pos="230188" algn="l"/>
              </a:tabLst>
            </a:pPr>
            <a:r>
              <a:rPr lang="en-US" sz="1400" dirty="0">
                <a:hlinkClick r:id="rId3"/>
              </a:rPr>
              <a:t>Creation of a Class Licence for Regulating the Use of and Trade in 6 GHz Devices for Wireless Local Area Network and Variation to the Class Licence for Provision of Public Wireless Local Area Network Services </a:t>
            </a:r>
            <a:endParaRPr lang="en-US" sz="1400" dirty="0" smtClean="0"/>
          </a:p>
          <a:p>
            <a:pPr marL="1944688" marR="117475" lvl="4" indent="-230188" algn="just">
              <a:buClrTx/>
              <a:buFont typeface="Times New Roman" pitchFamily="16" charset="0"/>
              <a:buChar char="•"/>
              <a:tabLst>
                <a:tab pos="230188" algn="l"/>
              </a:tabLst>
            </a:pPr>
            <a:r>
              <a:rPr lang="en-US" sz="1400" spc="-5" dirty="0" smtClean="0">
                <a:solidFill>
                  <a:schemeClr val="tx1"/>
                </a:solidFill>
                <a:cs typeface="Arial"/>
              </a:rPr>
              <a:t>Selected HKCA’s response:</a:t>
            </a:r>
          </a:p>
          <a:p>
            <a:pPr marL="2401888" marR="117475" lvl="5" indent="-230188" algn="just">
              <a:buClrTx/>
              <a:buFont typeface="Times New Roman" pitchFamily="16" charset="0"/>
              <a:buChar char="•"/>
              <a:tabLst>
                <a:tab pos="230188" algn="l"/>
              </a:tabLst>
            </a:pPr>
            <a:r>
              <a:rPr lang="en-US" sz="1400" spc="-5" dirty="0" smtClean="0">
                <a:solidFill>
                  <a:schemeClr val="tx1"/>
                </a:solidFill>
                <a:cs typeface="Arial"/>
              </a:rPr>
              <a:t>Paragraph </a:t>
            </a:r>
            <a:r>
              <a:rPr lang="en-US" sz="1400" spc="-5" dirty="0">
                <a:solidFill>
                  <a:schemeClr val="tx1"/>
                </a:solidFill>
                <a:cs typeface="Arial"/>
              </a:rPr>
              <a:t>12: </a:t>
            </a:r>
            <a:r>
              <a:rPr lang="en-US" sz="1400" spc="-5" dirty="0" smtClean="0">
                <a:solidFill>
                  <a:schemeClr val="tx1"/>
                </a:solidFill>
                <a:cs typeface="Arial"/>
              </a:rPr>
              <a:t> As </a:t>
            </a:r>
            <a:r>
              <a:rPr lang="en-US" sz="1400" spc="-5" dirty="0">
                <a:solidFill>
                  <a:schemeClr val="tx1"/>
                </a:solidFill>
                <a:cs typeface="Arial"/>
              </a:rPr>
              <a:t>mentioned in the Consultation Paper, the CA will consider the use of the 6425 – 7125 MHz band, or parts thereof, for 5G services in Hong Kong subject to the outcomes of WRC-23 and other considerations including co-existence with the incumbent services and frequency coordination with the </a:t>
            </a:r>
            <a:r>
              <a:rPr lang="en-US" sz="1400" spc="-5" dirty="0" err="1">
                <a:solidFill>
                  <a:schemeClr val="tx1"/>
                </a:solidFill>
                <a:cs typeface="Arial"/>
              </a:rPr>
              <a:t>neighbouring</a:t>
            </a:r>
            <a:r>
              <a:rPr lang="en-US" sz="1400" spc="-5" dirty="0">
                <a:solidFill>
                  <a:schemeClr val="tx1"/>
                </a:solidFill>
                <a:cs typeface="Arial"/>
              </a:rPr>
              <a:t> regions</a:t>
            </a:r>
            <a:r>
              <a:rPr lang="en-US" sz="1400" spc="-5" dirty="0" smtClean="0">
                <a:solidFill>
                  <a:schemeClr val="tx1"/>
                </a:solidFill>
                <a:cs typeface="Arial"/>
              </a:rPr>
              <a:t>.</a:t>
            </a:r>
          </a:p>
          <a:p>
            <a:pPr marL="2401888" marR="117475" lvl="5" indent="-230188" algn="just">
              <a:buClrTx/>
              <a:buFont typeface="Times New Roman" pitchFamily="16" charset="0"/>
              <a:buChar char="•"/>
              <a:tabLst>
                <a:tab pos="230188" algn="l"/>
              </a:tabLst>
            </a:pPr>
            <a:r>
              <a:rPr lang="en-US" sz="1400" spc="-5" dirty="0" smtClean="0">
                <a:solidFill>
                  <a:schemeClr val="tx1"/>
                </a:solidFill>
                <a:cs typeface="Arial"/>
              </a:rPr>
              <a:t>Paragraph 13: [t]</a:t>
            </a:r>
            <a:r>
              <a:rPr lang="en-US" sz="1400" dirty="0" smtClean="0"/>
              <a:t>he </a:t>
            </a:r>
            <a:r>
              <a:rPr lang="en-US" sz="1400" dirty="0"/>
              <a:t>effectiveness of AFC to protect radio services from interference is still uncertain </a:t>
            </a:r>
            <a:endParaRPr lang="en-US" sz="1400" dirty="0" smtClean="0"/>
          </a:p>
          <a:p>
            <a:pPr marL="2401888" marR="117475" lvl="5" indent="-230188" algn="just">
              <a:buClrTx/>
              <a:buFont typeface="Times New Roman" pitchFamily="16" charset="0"/>
              <a:buChar char="•"/>
              <a:tabLst>
                <a:tab pos="230188" algn="l"/>
              </a:tabLst>
            </a:pPr>
            <a:r>
              <a:rPr lang="en-US" sz="1400" spc="-5" dirty="0" smtClean="0">
                <a:solidFill>
                  <a:schemeClr val="tx1"/>
                </a:solidFill>
                <a:cs typeface="Arial"/>
              </a:rPr>
              <a:t>Paragraph 17: [t]</a:t>
            </a:r>
            <a:r>
              <a:rPr lang="en-US" sz="1400" dirty="0" smtClean="0"/>
              <a:t>he </a:t>
            </a:r>
            <a:r>
              <a:rPr lang="en-US" sz="1400" dirty="0"/>
              <a:t>CA would like to reiterate that compulsory certification of 6 GHz APs is necessary in order to deter illegal import and use of non-compliant devices which may cause in-band interference to the future 5G services likely to operate in the 6425 – 7125 MHz band, or parts thereof, in Hong Kong, while compulsory labelling can help the consumers identify compliant 6 GHz APs. In fact, similar compulsory labelling requirements have been implemented in the US and the EU to allow easy identification of compliant products. </a:t>
            </a:r>
            <a:endParaRPr lang="en-US" sz="14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49360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(5)</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73786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Wireless Standards Frequency Table ad-hoc (1)</a:t>
            </a:r>
            <a:endParaRPr lang="en-US" sz="2800" dirty="0">
              <a:solidFill>
                <a:srgbClr val="0070C0"/>
              </a:solidFill>
            </a:endParaRP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Call for comments </a:t>
            </a:r>
            <a:r>
              <a:rPr lang="en-US" sz="1600" spc="-5" dirty="0" smtClean="0">
                <a:latin typeface="+mj-lt"/>
                <a:cs typeface="Arial" panose="020B0604020202020204" pitchFamily="34" charset="0"/>
              </a:rPr>
              <a:t>began on 21 March 2022 </a:t>
            </a:r>
            <a:r>
              <a:rPr lang="en-US" sz="1600" spc="-5" dirty="0" smtClean="0">
                <a:latin typeface="+mj-lt"/>
                <a:cs typeface="Arial"/>
              </a:rPr>
              <a:t>on </a:t>
            </a:r>
            <a:r>
              <a:rPr lang="en-US" sz="1600" spc="-5" dirty="0">
                <a:latin typeface="+mj-lt"/>
                <a:cs typeface="Arial"/>
              </a:rPr>
              <a:t>the IEEE 802 Wireless Standards Table of Frequency </a:t>
            </a:r>
            <a:r>
              <a:rPr lang="en-US" sz="1600" spc="-5" dirty="0" smtClean="0">
                <a:latin typeface="+mj-lt"/>
                <a:cs typeface="Arial"/>
              </a:rPr>
              <a:t>Ranges: </a:t>
            </a:r>
          </a:p>
          <a:p>
            <a:pPr marL="1030288" marR="117475" lvl="2" indent="-230188" algn="just">
              <a:buFont typeface="Times New Roman" pitchFamily="16" charset="0"/>
              <a:buChar char="•"/>
              <a:tabLst>
                <a:tab pos="230188" algn="l"/>
              </a:tabLst>
            </a:pPr>
            <a:r>
              <a:rPr lang="en-US" sz="1400" spc="-5" dirty="0" smtClean="0">
                <a:latin typeface="+mj-lt"/>
                <a:cs typeface="Arial"/>
                <a:hlinkClick r:id="rId3"/>
              </a:rPr>
              <a:t>https</a:t>
            </a:r>
            <a:r>
              <a:rPr lang="en-US" sz="1400" spc="-5" dirty="0">
                <a:latin typeface="+mj-lt"/>
                <a:cs typeface="Arial"/>
                <a:hlinkClick r:id="rId3"/>
              </a:rPr>
              <a:t>://mentor.ieee.org/802.18/dcn/22/18-22-0009-00-0000-ieee-802-wireless-standards-table-of-frequency-ranges.xlsx</a:t>
            </a:r>
            <a:r>
              <a:rPr lang="en-US" sz="1400" spc="-5" dirty="0">
                <a:latin typeface="+mj-lt"/>
                <a:cs typeface="Arial"/>
              </a:rPr>
              <a:t> . </a:t>
            </a: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The call closed on 30 April 2022 and 10 comments received. </a:t>
            </a:r>
            <a:r>
              <a:rPr lang="en-US" sz="1600" spc="-5" dirty="0">
                <a:solidFill>
                  <a:schemeClr val="tx1"/>
                </a:solidFill>
                <a:latin typeface="+mj-lt"/>
                <a:cs typeface="Arial"/>
              </a:rPr>
              <a:t> </a:t>
            </a:r>
            <a:r>
              <a:rPr lang="en-US" sz="1600" spc="-5" dirty="0" smtClean="0">
                <a:solidFill>
                  <a:schemeClr val="tx1"/>
                </a:solidFill>
                <a:latin typeface="+mj-lt"/>
                <a:cs typeface="Arial"/>
              </a:rPr>
              <a:t>2 late comments received on 2 May 2022.</a:t>
            </a: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Comment spreadsheet:  </a:t>
            </a:r>
            <a:r>
              <a:rPr lang="en-US" sz="1400" spc="-5" dirty="0" smtClean="0">
                <a:solidFill>
                  <a:schemeClr val="tx1"/>
                </a:solidFill>
                <a:latin typeface="+mj-lt"/>
                <a:cs typeface="Arial"/>
                <a:hlinkClick r:id="rId4"/>
              </a:rPr>
              <a:t>18-22/0050r0</a:t>
            </a:r>
            <a:endParaRPr lang="en-US" sz="1400" spc="-5" dirty="0" smtClean="0">
              <a:solidFill>
                <a:schemeClr val="tx1"/>
              </a:solidFill>
              <a:latin typeface="+mj-lt"/>
              <a:cs typeface="Arial"/>
            </a:endParaRPr>
          </a:p>
          <a:p>
            <a:pPr marL="1030288" marR="117475" lvl="2" indent="-230188" algn="just">
              <a:buFont typeface="Times New Roman" pitchFamily="16" charset="0"/>
              <a:buChar char="•"/>
              <a:tabLst>
                <a:tab pos="230188" algn="l"/>
              </a:tabLst>
            </a:pPr>
            <a:endParaRPr lang="en-US" sz="14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smtClean="0">
                <a:cs typeface="Arial"/>
              </a:rPr>
              <a:t>Last ad-hoc meeting on 26 April 2022 </a:t>
            </a:r>
            <a:endParaRPr lang="en-US" sz="1800" spc="-5" dirty="0">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panose="020B0604020202020204" pitchFamily="34" charset="0"/>
              </a:rPr>
              <a:t>7 comments were reviewed and discussed</a:t>
            </a: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Draft meeting </a:t>
            </a:r>
            <a:r>
              <a:rPr lang="en-US" sz="1600" spc="-5" dirty="0" smtClean="0">
                <a:cs typeface="Arial" panose="020B0604020202020204" pitchFamily="34" charset="0"/>
              </a:rPr>
              <a:t>minutes (to be posted by Amelia)</a:t>
            </a:r>
            <a:endParaRPr lang="en-US" sz="1600" spc="-5" dirty="0">
              <a:cs typeface="Arial" panose="020B0604020202020204" pitchFamily="34" charset="0"/>
            </a:endParaRPr>
          </a:p>
          <a:p>
            <a:pPr marL="630238" marR="117475" lvl="1" indent="-230188" algn="just">
              <a:buFont typeface="Times New Roman" pitchFamily="16" charset="0"/>
              <a:buChar char="•"/>
              <a:tabLst>
                <a:tab pos="230188" algn="l"/>
              </a:tabLst>
            </a:pPr>
            <a:endParaRPr lang="en-US" sz="1400" spc="-5" dirty="0">
              <a:solidFill>
                <a:schemeClr val="tx1"/>
              </a:solidFill>
              <a:latin typeface="+mj-lt"/>
              <a:cs typeface="Arial"/>
            </a:endParaRPr>
          </a:p>
          <a:p>
            <a:pPr marL="1030288" marR="117475" lvl="2" indent="-230188" algn="just">
              <a:buFont typeface="Times New Roman" pitchFamily="16" charset="0"/>
              <a:buChar char="•"/>
              <a:tabLst>
                <a:tab pos="230188" algn="l"/>
              </a:tabLst>
            </a:pPr>
            <a:endParaRPr lang="en-US" sz="1400" spc="-5" dirty="0" smtClean="0">
              <a:solidFill>
                <a:schemeClr val="tx1"/>
              </a:solidFill>
              <a:latin typeface="+mj-lt"/>
              <a:cs typeface="Arial"/>
            </a:endParaRP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671328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IEEE 802.18 and IEEE 802.19 frequency ad-hoc </a:t>
            </a:r>
            <a:r>
              <a:rPr lang="en-US" sz="1800" spc="-5" dirty="0">
                <a:latin typeface="+mj-lt"/>
                <a:cs typeface="Arial"/>
              </a:rPr>
              <a:t>call:</a:t>
            </a: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panose="020B0604020202020204" pitchFamily="34" charset="0"/>
              </a:rPr>
              <a:t>15:00 </a:t>
            </a:r>
            <a:r>
              <a:rPr lang="en-US" sz="1600" spc="-5" dirty="0">
                <a:solidFill>
                  <a:schemeClr val="tx1"/>
                </a:solidFill>
                <a:latin typeface="+mj-lt"/>
                <a:cs typeface="Arial" panose="020B0604020202020204" pitchFamily="34" charset="0"/>
              </a:rPr>
              <a:t>ET to </a:t>
            </a:r>
            <a:r>
              <a:rPr lang="en-US" sz="1600" spc="-5" dirty="0" smtClean="0">
                <a:solidFill>
                  <a:schemeClr val="tx1"/>
                </a:solidFill>
                <a:latin typeface="+mj-lt"/>
                <a:cs typeface="Arial" panose="020B0604020202020204" pitchFamily="34" charset="0"/>
              </a:rPr>
              <a:t>16:00 </a:t>
            </a:r>
            <a:r>
              <a:rPr lang="en-US" sz="1600" spc="-5" dirty="0">
                <a:solidFill>
                  <a:schemeClr val="tx1"/>
                </a:solidFill>
                <a:latin typeface="+mj-lt"/>
                <a:cs typeface="Arial" panose="020B0604020202020204" pitchFamily="34" charset="0"/>
              </a:rPr>
              <a:t>ET, </a:t>
            </a:r>
            <a:r>
              <a:rPr lang="en-US" sz="1600" spc="-5" dirty="0" smtClean="0">
                <a:solidFill>
                  <a:schemeClr val="tx1"/>
                </a:solidFill>
                <a:latin typeface="+mj-lt"/>
                <a:cs typeface="Arial" panose="020B0604020202020204" pitchFamily="34" charset="0"/>
              </a:rPr>
              <a:t>Tuesday, 24 May 2022</a:t>
            </a:r>
            <a:endParaRPr lang="en-US" sz="1600" spc="-5" dirty="0">
              <a:solidFill>
                <a:schemeClr val="tx1"/>
              </a:solidFill>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a:t>
            </a:r>
            <a:r>
              <a:rPr lang="en-US" sz="1400" spc="-5" dirty="0" smtClean="0">
                <a:latin typeface="+mj-lt"/>
                <a:cs typeface="Arial" panose="020B0604020202020204" pitchFamily="34" charset="0"/>
              </a:rPr>
              <a:t>link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dirty="0" smtClean="0">
                <a:ea typeface="Times New Roman" panose="02020603050405020304" pitchFamily="18" charset="0"/>
                <a:cs typeface="Times New Roman" panose="02020603050405020304" pitchFamily="18" charset="0"/>
                <a:hlinkClick r:id="rId3"/>
              </a:rPr>
              <a:t>https</a:t>
            </a:r>
            <a:r>
              <a:rPr lang="en-US" sz="1400" dirty="0">
                <a:ea typeface="Times New Roman" panose="02020603050405020304" pitchFamily="18" charset="0"/>
                <a:cs typeface="Times New Roman" panose="02020603050405020304" pitchFamily="18" charset="0"/>
                <a:hlinkClick r:id="rId3"/>
              </a:rPr>
              <a:t>://ieeesa.webex.com/ieeesa/j.php?MTID=m0e5ca6cea1f0fdf0a4c719c129c4148b</a:t>
            </a:r>
            <a:r>
              <a:rPr lang="en-US" sz="1400" dirty="0">
                <a:ea typeface="Times New Roman" panose="02020603050405020304" pitchFamily="18" charset="0"/>
                <a:cs typeface="Times New Roman" panose="02020603050405020304" pitchFamily="18" charset="0"/>
              </a:rPr>
              <a:t> </a:t>
            </a:r>
            <a:endParaRPr lang="en-US" sz="1400" spc="-5" dirty="0">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a:t>
            </a:r>
            <a:r>
              <a:rPr lang="en-US" sz="1400" dirty="0" smtClean="0">
                <a:ea typeface="Times New Roman" panose="02020603050405020304" pitchFamily="18" charset="0"/>
                <a:cs typeface="Times New Roman" panose="02020603050405020304" pitchFamily="18" charset="0"/>
              </a:rPr>
              <a:t>2337 </a:t>
            </a:r>
            <a:r>
              <a:rPr lang="en-US" sz="1400" dirty="0">
                <a:ea typeface="Times New Roman" panose="02020603050405020304" pitchFamily="18" charset="0"/>
                <a:cs typeface="Times New Roman" panose="02020603050405020304" pitchFamily="18" charset="0"/>
              </a:rPr>
              <a:t>476 </a:t>
            </a:r>
            <a:r>
              <a:rPr lang="en-US" sz="1400" dirty="0" smtClean="0">
                <a:ea typeface="Times New Roman" panose="02020603050405020304" pitchFamily="18" charset="0"/>
                <a:cs typeface="Times New Roman" panose="02020603050405020304" pitchFamily="18" charset="0"/>
              </a:rPr>
              <a:t>0501</a:t>
            </a:r>
            <a:endParaRPr lang="en-US" sz="1400" spc="-5" dirty="0">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a:t>
            </a:r>
            <a:r>
              <a:rPr lang="en-US" sz="1400" dirty="0" smtClean="0">
                <a:ea typeface="Times New Roman" panose="02020603050405020304" pitchFamily="18" charset="0"/>
                <a:cs typeface="Times New Roman" panose="02020603050405020304" pitchFamily="18" charset="0"/>
              </a:rPr>
              <a:t>Joint-</a:t>
            </a:r>
            <a:r>
              <a:rPr lang="en-US" sz="1400" dirty="0" err="1" smtClean="0">
                <a:ea typeface="Times New Roman" panose="02020603050405020304" pitchFamily="18" charset="0"/>
                <a:cs typeface="Times New Roman" panose="02020603050405020304" pitchFamily="18" charset="0"/>
              </a:rPr>
              <a:t>Freq</a:t>
            </a:r>
            <a:r>
              <a:rPr lang="en-US" sz="1400" dirty="0" smtClean="0">
                <a:ea typeface="Times New Roman" panose="02020603050405020304" pitchFamily="18" charset="0"/>
                <a:cs typeface="Times New Roman" panose="02020603050405020304" pitchFamily="18" charset="0"/>
              </a:rPr>
              <a:t>-Table</a:t>
            </a:r>
            <a:endParaRPr lang="en-US" sz="1400" spc="-5" dirty="0">
              <a:latin typeface="+mj-lt"/>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a:t>
            </a:r>
            <a:r>
              <a:rPr lang="en-US" sz="1400" spc="-5" dirty="0" smtClean="0">
                <a:latin typeface="+mj-lt"/>
                <a:cs typeface="Arial" panose="020B0604020202020204" pitchFamily="34" charset="0"/>
              </a:rPr>
              <a:t>until 27 December </a:t>
            </a:r>
            <a:r>
              <a:rPr lang="en-US" sz="1400" spc="-5" dirty="0">
                <a:latin typeface="+mj-lt"/>
                <a:cs typeface="Arial" panose="020B0604020202020204" pitchFamily="34" charset="0"/>
              </a:rPr>
              <a:t>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Wireless Standards Frequency Table ad-hoc (2)</a:t>
            </a:r>
            <a:endParaRPr lang="en-US" sz="2800" dirty="0">
              <a:solidFill>
                <a:srgbClr val="0070C0"/>
              </a:solidFill>
            </a:endParaRPr>
          </a:p>
        </p:txBody>
      </p:sp>
    </p:spTree>
    <p:extLst>
      <p:ext uri="{BB962C8B-B14F-4D97-AF65-F5344CB8AC3E}">
        <p14:creationId xmlns:p14="http://schemas.microsoft.com/office/powerpoint/2010/main" val="1817770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UK Group)</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Hassz</a:t>
            </a:r>
            <a:r>
              <a:rPr lang="en-US" altLang="en-US" sz="1600" dirty="0" smtClean="0">
                <a:solidFill>
                  <a:schemeClr val="tx1"/>
                </a:solidFill>
                <a:latin typeface="+mj-lt"/>
                <a:cs typeface="Arial" panose="020B0604020202020204" pitchFamily="34" charset="0"/>
              </a:rPr>
              <a:t> (IEEE SA)</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3</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hlinkClick r:id="rId3"/>
              </a:rPr>
              <a:t>802.18 Voters List</a:t>
            </a:r>
            <a:endParaRPr lang="en-US" altLang="en-US" sz="1600" dirty="0" smtClean="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A quorum is met since the Thursdays 15:00 ET meetings were announced more than 45 days ago.</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for the May </a:t>
            </a:r>
            <a:r>
              <a:rPr lang="en-US" sz="2800" dirty="0">
                <a:solidFill>
                  <a:srgbClr val="0070C0"/>
                </a:solidFill>
              </a:rPr>
              <a:t>2022 Wireless Interim</a:t>
            </a: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Registrations are open since 25 March 2022</a:t>
            </a:r>
            <a:endParaRPr lang="en-US" sz="1800" spc="-5" dirty="0">
              <a:cs typeface="Arial"/>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touchpoint.eventsair.com/2022-may-ieee-802-wireless-interim-session</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GB" sz="1600" dirty="0">
                <a:solidFill>
                  <a:srgbClr val="FF0000"/>
                </a:solidFill>
                <a:ea typeface="Times New Roman" panose="02020603050405020304" pitchFamily="18" charset="0"/>
              </a:rPr>
              <a:t>802.18 meetings/calls for the </a:t>
            </a:r>
            <a:r>
              <a:rPr lang="en-GB" sz="1600" dirty="0" smtClean="0">
                <a:solidFill>
                  <a:srgbClr val="FF0000"/>
                </a:solidFill>
                <a:ea typeface="Times New Roman" panose="02020603050405020304" pitchFamily="18" charset="0"/>
              </a:rPr>
              <a:t>May 2022 </a:t>
            </a:r>
            <a:r>
              <a:rPr lang="en-GB" sz="1600" dirty="0">
                <a:solidFill>
                  <a:srgbClr val="FF0000"/>
                </a:solidFill>
                <a:ea typeface="Times New Roman" panose="02020603050405020304" pitchFamily="18" charset="0"/>
              </a:rPr>
              <a:t>Wireless Interim Session will take place on our normal </a:t>
            </a:r>
            <a:r>
              <a:rPr lang="en-GB" sz="1600" b="1" dirty="0">
                <a:solidFill>
                  <a:srgbClr val="FF0000"/>
                </a:solidFill>
                <a:ea typeface="Times New Roman" panose="02020603050405020304" pitchFamily="18" charset="0"/>
              </a:rPr>
              <a:t>Thursday’s at 15:00 ET on </a:t>
            </a:r>
            <a:r>
              <a:rPr lang="en-GB" sz="1600" b="1" dirty="0" smtClean="0">
                <a:solidFill>
                  <a:srgbClr val="FF0000"/>
                </a:solidFill>
                <a:ea typeface="Times New Roman" panose="02020603050405020304" pitchFamily="18" charset="0"/>
              </a:rPr>
              <a:t>12 May 2022 and 19 May 2022</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Both of these calls will require the paid meeting fee and are an credited Interim Session (i.e</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an Interim Session with attendance credit).</a:t>
            </a:r>
            <a:endParaRPr lang="en-GB" sz="1600" dirty="0" smtClean="0">
              <a:solidFill>
                <a:srgbClr val="FF0000"/>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fee</a:t>
            </a:r>
          </a:p>
          <a:p>
            <a:pPr marL="630238" marR="117475" lvl="1"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23:59 PM Eastern Time, </a:t>
            </a:r>
            <a:r>
              <a:rPr lang="en-US" sz="1400" strike="sngStrike" dirty="0" smtClean="0">
                <a:solidFill>
                  <a:schemeClr val="tx1"/>
                </a:solidFill>
                <a:latin typeface="Times New Roman" panose="02020603050405020304" pitchFamily="18" charset="0"/>
                <a:ea typeface="Times New Roman" panose="02020603050405020304" pitchFamily="18" charset="0"/>
              </a:rPr>
              <a:t>Friday, 8 April </a:t>
            </a:r>
            <a:r>
              <a:rPr lang="en-US" sz="1400" strike="sngStrike"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strike="sngStrike" dirty="0">
                <a:solidFill>
                  <a:schemeClr val="tx1"/>
                </a:solidFill>
                <a:latin typeface="Times New Roman" panose="02020603050405020304" pitchFamily="18" charset="0"/>
                <a:ea typeface="Times New Roman" panose="02020603050405020304" pitchFamily="18" charset="0"/>
              </a:rPr>
              <a:t>US$400.00 (All attendees</a:t>
            </a:r>
            <a:r>
              <a:rPr lang="en-US" sz="1200" strike="sngStrike" dirty="0" smtClean="0">
                <a:solidFill>
                  <a:schemeClr val="tx1"/>
                </a:solidFill>
                <a:latin typeface="Times New Roman" panose="02020603050405020304" pitchFamily="18" charset="0"/>
                <a:ea typeface="Times New Roman" panose="02020603050405020304" pitchFamily="18" charset="0"/>
              </a:rPr>
              <a:t>)</a:t>
            </a:r>
            <a:endParaRPr lang="en-US" sz="1600" strike="sngStrike"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strike="sngStrike" dirty="0">
                <a:solidFill>
                  <a:schemeClr val="tx1"/>
                </a:solidFill>
                <a:latin typeface="Times New Roman" panose="02020603050405020304" pitchFamily="18" charset="0"/>
                <a:ea typeface="Times New Roman" panose="02020603050405020304" pitchFamily="18" charset="0"/>
              </a:rPr>
              <a:t>Standard Registration: After early, until </a:t>
            </a:r>
            <a:r>
              <a:rPr lang="en-US" sz="1400" b="0" strike="sngStrike" dirty="0" smtClean="0">
                <a:solidFill>
                  <a:schemeClr val="tx1"/>
                </a:solidFill>
                <a:latin typeface="Times New Roman" panose="02020603050405020304" pitchFamily="18" charset="0"/>
                <a:ea typeface="Times New Roman" panose="02020603050405020304" pitchFamily="18" charset="0"/>
              </a:rPr>
              <a:t>23:59 </a:t>
            </a:r>
            <a:r>
              <a:rPr lang="en-US" sz="1400" b="0" strike="sngStrike" dirty="0">
                <a:solidFill>
                  <a:schemeClr val="tx1"/>
                </a:solidFill>
                <a:latin typeface="Times New Roman" panose="02020603050405020304" pitchFamily="18" charset="0"/>
                <a:ea typeface="Times New Roman" panose="02020603050405020304" pitchFamily="18" charset="0"/>
              </a:rPr>
              <a:t>Eastern Time, </a:t>
            </a:r>
            <a:r>
              <a:rPr lang="en-US" sz="1400" b="0" strike="sngStrike" dirty="0" smtClean="0">
                <a:solidFill>
                  <a:schemeClr val="tx1"/>
                </a:solidFill>
                <a:latin typeface="Times New Roman" panose="02020603050405020304" pitchFamily="18" charset="0"/>
                <a:ea typeface="Times New Roman" panose="02020603050405020304" pitchFamily="18" charset="0"/>
              </a:rPr>
              <a:t>Friday, 29 April </a:t>
            </a:r>
            <a:r>
              <a:rPr lang="en-US" sz="1400" b="0" strike="sngStrike"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strike="sngStrike" dirty="0">
                <a:solidFill>
                  <a:schemeClr val="tx1"/>
                </a:solidFill>
                <a:latin typeface="Times New Roman" panose="02020603050405020304" pitchFamily="18" charset="0"/>
                <a:ea typeface="Times New Roman" panose="02020603050405020304" pitchFamily="18" charset="0"/>
              </a:rPr>
              <a:t>US$600.00 (All </a:t>
            </a:r>
            <a:r>
              <a:rPr lang="en-US" sz="1200" b="0" strike="sngStrike" dirty="0" smtClean="0">
                <a:solidFill>
                  <a:schemeClr val="tx1"/>
                </a:solidFill>
                <a:latin typeface="Times New Roman" panose="02020603050405020304" pitchFamily="18" charset="0"/>
                <a:ea typeface="Times New Roman" panose="02020603050405020304" pitchFamily="18" charset="0"/>
              </a:rPr>
              <a:t>attendees)</a:t>
            </a:r>
            <a:endParaRPr lang="en-US" sz="1600" b="0" strike="sngStrike"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rgbClr val="FF0000"/>
                </a:solidFill>
                <a:latin typeface="Times New Roman" panose="02020603050405020304" pitchFamily="18" charset="0"/>
                <a:ea typeface="Times New Roman" panose="02020603050405020304" pitchFamily="18" charset="0"/>
              </a:rPr>
              <a:t>Late Registration: After </a:t>
            </a:r>
            <a:r>
              <a:rPr lang="en-US" sz="1400" b="0" dirty="0" smtClean="0">
                <a:solidFill>
                  <a:srgbClr val="FF0000"/>
                </a:solidFill>
                <a:latin typeface="Times New Roman" panose="02020603050405020304" pitchFamily="18" charset="0"/>
                <a:ea typeface="Times New Roman" panose="02020603050405020304" pitchFamily="18" charset="0"/>
              </a:rPr>
              <a:t>23:59 </a:t>
            </a:r>
            <a:r>
              <a:rPr lang="en-US" sz="1400" b="0" dirty="0">
                <a:solidFill>
                  <a:srgbClr val="FF0000"/>
                </a:solidFill>
                <a:latin typeface="Times New Roman" panose="02020603050405020304" pitchFamily="18" charset="0"/>
                <a:ea typeface="Times New Roman" panose="02020603050405020304" pitchFamily="18" charset="0"/>
              </a:rPr>
              <a:t>Eastern Time, </a:t>
            </a:r>
            <a:r>
              <a:rPr lang="en-US" sz="1400" b="0" dirty="0" smtClean="0">
                <a:solidFill>
                  <a:srgbClr val="FF0000"/>
                </a:solidFill>
                <a:latin typeface="Times New Roman" panose="02020603050405020304" pitchFamily="18" charset="0"/>
                <a:ea typeface="Times New Roman" panose="02020603050405020304" pitchFamily="18" charset="0"/>
              </a:rPr>
              <a:t>Friday, 29 April </a:t>
            </a:r>
            <a:r>
              <a:rPr lang="en-US" sz="1400" b="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rgbClr val="FF0000"/>
                </a:solidFill>
                <a:latin typeface="Times New Roman" panose="02020603050405020304" pitchFamily="18" charset="0"/>
                <a:ea typeface="Times New Roman" panose="02020603050405020304" pitchFamily="18" charset="0"/>
              </a:rPr>
              <a:t>US$800.00 (All attendees</a:t>
            </a:r>
            <a:r>
              <a:rPr lang="en-US" sz="1200" b="0" dirty="0" smtClean="0">
                <a:solidFill>
                  <a:srgbClr val="FF0000"/>
                </a:solidFill>
                <a:latin typeface="Times New Roman" panose="02020603050405020304" pitchFamily="18" charset="0"/>
                <a:ea typeface="Times New Roman" panose="02020603050405020304" pitchFamily="18" charset="0"/>
              </a:rPr>
              <a:t>)</a:t>
            </a: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Until 8 April 2022</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From 9 April </a:t>
            </a:r>
            <a:r>
              <a:rPr lang="en-US" sz="1400" strike="sngStrike" dirty="0">
                <a:solidFill>
                  <a:schemeClr val="tx1"/>
                </a:solidFill>
                <a:latin typeface="Times New Roman" panose="02020603050405020304" pitchFamily="18" charset="0"/>
                <a:ea typeface="Times New Roman" panose="02020603050405020304" pitchFamily="18" charset="0"/>
              </a:rPr>
              <a:t>2022 until </a:t>
            </a:r>
            <a:r>
              <a:rPr lang="en-US" sz="1400" strike="sngStrike" dirty="0" smtClean="0">
                <a:solidFill>
                  <a:schemeClr val="tx1"/>
                </a:solidFill>
                <a:latin typeface="Times New Roman" panose="02020603050405020304" pitchFamily="18" charset="0"/>
                <a:ea typeface="Times New Roman" panose="02020603050405020304" pitchFamily="18" charset="0"/>
              </a:rPr>
              <a:t>29 April </a:t>
            </a:r>
            <a:r>
              <a:rPr lang="en-US" sz="1400" strike="sngStrike"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29 April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523572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New </a:t>
            </a:r>
            <a:r>
              <a:rPr lang="en-US" sz="2800" dirty="0" err="1" smtClean="0">
                <a:solidFill>
                  <a:srgbClr val="0070C0"/>
                </a:solidFill>
              </a:rPr>
              <a:t>Webex</a:t>
            </a:r>
            <a:r>
              <a:rPr lang="en-US" sz="2800" dirty="0" smtClean="0">
                <a:solidFill>
                  <a:srgbClr val="0070C0"/>
                </a:solidFill>
              </a:rPr>
              <a:t> meeting invite for the May </a:t>
            </a:r>
            <a:r>
              <a:rPr lang="en-US" sz="2800" dirty="0">
                <a:solidFill>
                  <a:srgbClr val="0070C0"/>
                </a:solidFill>
              </a:rPr>
              <a:t>2022 Wireless Interim</a:t>
            </a: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Both sessions (15:00 to 16:00 ET, 12 May and 19 May 2022) use the following new bridge:</a:t>
            </a:r>
            <a:endParaRPr lang="en-US" sz="1800" spc="-5" dirty="0">
              <a:cs typeface="Arial"/>
            </a:endParaRP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Join by meeting number</a:t>
            </a:r>
            <a:endParaRPr lang="en-US" sz="1600" b="1" spc="-5" dirty="0">
              <a:solidFill>
                <a:srgbClr val="FF0000"/>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u="sng" dirty="0" smtClean="0">
                <a:hlinkClick r:id="rId3"/>
              </a:rPr>
              <a:t>https</a:t>
            </a:r>
            <a:r>
              <a:rPr lang="en-US" sz="1400" u="sng" dirty="0">
                <a:hlinkClick r:id="rId3"/>
              </a:rPr>
              <a:t>://ieeesa.webex.com/ieeesa/j.php?MTID=me0c50a33a3b06b562a518ba197d7139d</a:t>
            </a:r>
            <a:endParaRPr lang="en-US" sz="1400" spc="-5" dirty="0">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Join by meeting </a:t>
            </a:r>
            <a:r>
              <a:rPr lang="en-US" sz="1600" spc="-5" dirty="0" smtClean="0">
                <a:cs typeface="Arial" panose="020B0604020202020204" pitchFamily="34" charset="0"/>
              </a:rPr>
              <a:t>number</a:t>
            </a:r>
            <a:endParaRPr lang="en-US" sz="1600" b="1" spc="-5" dirty="0">
              <a:solidFill>
                <a:srgbClr val="FF0000"/>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cs typeface="Arial" panose="020B0604020202020204" pitchFamily="34" charset="0"/>
              </a:rPr>
              <a:t>Meeting number (access code): </a:t>
            </a:r>
            <a:r>
              <a:rPr lang="en-US" sz="1400" dirty="0" smtClean="0"/>
              <a:t>2334 </a:t>
            </a:r>
            <a:r>
              <a:rPr lang="en-US" sz="1400" dirty="0"/>
              <a:t>0633681</a:t>
            </a:r>
            <a:endParaRPr lang="en-US" sz="1400" spc="-5" dirty="0">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cs typeface="Arial" panose="020B0604020202020204" pitchFamily="34" charset="0"/>
              </a:rPr>
              <a:t>Meeting password: </a:t>
            </a:r>
            <a:r>
              <a:rPr lang="en-US" sz="1400" dirty="0" smtClean="0"/>
              <a:t>Register-fee-</a:t>
            </a:r>
            <a:r>
              <a:rPr lang="en-US" sz="1400" dirty="0" err="1" smtClean="0"/>
              <a:t>req</a:t>
            </a:r>
            <a:endParaRPr lang="en-US" sz="1400" dirty="0" smtClean="0"/>
          </a:p>
          <a:p>
            <a:pPr marL="630238" marR="117475" lvl="1" indent="-230188" algn="just">
              <a:buFont typeface="Times New Roman" pitchFamily="16" charset="0"/>
              <a:buChar char="•"/>
              <a:tabLst>
                <a:tab pos="230188" algn="l"/>
              </a:tabLst>
            </a:pPr>
            <a:r>
              <a:rPr lang="en-US" sz="1600" dirty="0">
                <a:solidFill>
                  <a:srgbClr val="FF0000"/>
                </a:solidFill>
                <a:cs typeface="Arial" panose="020B0604020202020204" pitchFamily="34" charset="0"/>
              </a:rPr>
              <a:t>Call in info is </a:t>
            </a:r>
            <a:r>
              <a:rPr lang="en-US" sz="1600" dirty="0" smtClean="0">
                <a:solidFill>
                  <a:srgbClr val="FF0000"/>
                </a:solidFill>
                <a:cs typeface="Arial" panose="020B0604020202020204" pitchFamily="34" charset="0"/>
              </a:rPr>
              <a:t>also available </a:t>
            </a:r>
            <a:r>
              <a:rPr lang="en-US" sz="1600" dirty="0">
                <a:solidFill>
                  <a:srgbClr val="FF0000"/>
                </a:solidFill>
                <a:cs typeface="Arial" panose="020B0604020202020204" pitchFamily="34" charset="0"/>
              </a:rPr>
              <a:t>at </a:t>
            </a:r>
            <a:r>
              <a:rPr lang="en-US" sz="1600" dirty="0">
                <a:solidFill>
                  <a:srgbClr val="FF0000"/>
                </a:solidFill>
                <a:cs typeface="Arial" panose="020B0604020202020204" pitchFamily="34" charset="0"/>
                <a:hlinkClick r:id="rId4"/>
              </a:rPr>
              <a:t>18-16/0038r21</a:t>
            </a:r>
            <a:r>
              <a:rPr lang="en-US" sz="1600" dirty="0">
                <a:solidFill>
                  <a:srgbClr val="FF0000"/>
                </a:solidFill>
                <a:cs typeface="Arial" panose="020B0604020202020204" pitchFamily="34" charset="0"/>
              </a:rPr>
              <a:t> </a:t>
            </a:r>
            <a:r>
              <a:rPr lang="en-US" sz="1600" dirty="0" smtClean="0">
                <a:solidFill>
                  <a:srgbClr val="FF0000"/>
                </a:solidFill>
                <a:cs typeface="Arial" panose="020B0604020202020204" pitchFamily="34" charset="0"/>
              </a:rPr>
              <a:t>and the 802.18 </a:t>
            </a:r>
            <a:r>
              <a:rPr lang="en-US" sz="1600" dirty="0" smtClean="0">
                <a:solidFill>
                  <a:srgbClr val="FF0000"/>
                </a:solidFill>
                <a:cs typeface="Arial" panose="020B0604020202020204" pitchFamily="34" charset="0"/>
                <a:hlinkClick r:id="rId5"/>
              </a:rPr>
              <a:t>Google Calendar</a:t>
            </a:r>
            <a:r>
              <a:rPr lang="en-US" sz="1600" dirty="0" smtClean="0">
                <a:solidFill>
                  <a:srgbClr val="FF0000"/>
                </a:solidFill>
                <a:cs typeface="Arial" panose="020B0604020202020204" pitchFamily="34" charset="0"/>
              </a:rPr>
              <a:t>.</a:t>
            </a:r>
          </a:p>
          <a:p>
            <a:pPr marL="630238" marR="117475" lvl="1" indent="-230188" algn="just">
              <a:buFont typeface="Times New Roman" pitchFamily="16" charset="0"/>
              <a:buChar char="•"/>
              <a:tabLst>
                <a:tab pos="230188" algn="l"/>
              </a:tabLst>
            </a:pPr>
            <a:endParaRPr lang="en-US" sz="1600" spc="-5" dirty="0">
              <a:cs typeface="Arial" panose="020B0604020202020204" pitchFamily="34"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824108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July 2022 Plenary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20 April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cvent.me/Z1zqo0</a:t>
            </a:r>
            <a:r>
              <a:rPr lang="en-GB" sz="1600" dirty="0" smtClean="0">
                <a:solidFill>
                  <a:schemeClr val="tx1"/>
                </a:solidFill>
                <a:latin typeface="Times New Roman" panose="02020603050405020304" pitchFamily="18" charset="0"/>
                <a:ea typeface="Times New Roman" panose="02020603050405020304" pitchFamily="18" charset="0"/>
              </a:rPr>
              <a:t> </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Friday</a:t>
            </a:r>
            <a:r>
              <a:rPr lang="en-US" sz="1400" dirty="0">
                <a:solidFill>
                  <a:srgbClr val="FF0000"/>
                </a:solidFill>
                <a:latin typeface="Times New Roman" panose="02020603050405020304" pitchFamily="18" charset="0"/>
                <a:ea typeface="Times New Roman" panose="02020603050405020304" pitchFamily="18" charset="0"/>
              </a:rPr>
              <a:t>, </a:t>
            </a:r>
            <a:r>
              <a:rPr lang="en-US" sz="1400" dirty="0" smtClean="0">
                <a:solidFill>
                  <a:srgbClr val="FF0000"/>
                </a:solidFill>
                <a:latin typeface="Times New Roman" panose="02020603050405020304" pitchFamily="18" charset="0"/>
                <a:ea typeface="Times New Roman" panose="02020603050405020304" pitchFamily="18" charset="0"/>
              </a:rPr>
              <a:t>20 May </a:t>
            </a:r>
            <a:r>
              <a:rPr lang="en-US" sz="140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US$500.00 </a:t>
            </a:r>
            <a:r>
              <a:rPr lang="en-US" sz="1200" dirty="0">
                <a:solidFill>
                  <a:srgbClr val="FF0000"/>
                </a:solidFill>
                <a:latin typeface="Times New Roman" panose="02020603050405020304" pitchFamily="18" charset="0"/>
                <a:ea typeface="Times New Roman" panose="02020603050405020304" pitchFamily="18" charset="0"/>
              </a:rPr>
              <a:t>(All attendees)</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US$700.00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US$900.00 </a:t>
            </a:r>
            <a:r>
              <a:rPr lang="en-US" sz="1200" dirty="0">
                <a:solidFill>
                  <a:schemeClr val="tx1"/>
                </a:solidFill>
                <a:latin typeface="Times New Roman" panose="02020603050405020304" pitchFamily="18" charset="0"/>
                <a:ea typeface="Times New Roman" panose="02020603050405020304" pitchFamily="18" charset="0"/>
              </a:rPr>
              <a:t>(All attendees)</a:t>
            </a: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20 May </a:t>
            </a:r>
            <a:r>
              <a:rPr lang="en-US" sz="1400" dirty="0">
                <a:solidFill>
                  <a:schemeClr val="tx1"/>
                </a:solidFill>
                <a:latin typeface="Times New Roman" panose="02020603050405020304" pitchFamily="18" charset="0"/>
                <a:ea typeface="Times New Roman" panose="02020603050405020304" pitchFamily="18" charset="0"/>
              </a:rPr>
              <a:t>2022,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20 May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785639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July 2022 Plenary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28 March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a:solidFill>
                  <a:schemeClr val="tx1"/>
                </a:solidFill>
                <a:latin typeface="Times New Roman" panose="02020603050405020304" pitchFamily="18" charset="0"/>
                <a:ea typeface="Times New Roman" panose="02020603050405020304" pitchFamily="18" charset="0"/>
                <a:hlinkClick r:id="rId3"/>
              </a:rPr>
              <a:t>https://</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www.marriott.com/event-reservations/reservation-link.mi?id=1634749149346&amp;key=GRP&amp;app=resvlink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Hotel rates:</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Bird Rate: $250.00 Canadian per night until 5:00 PM Eastern Time Friday </a:t>
            </a:r>
            <a:r>
              <a:rPr lang="en-US" sz="1400" strike="sngStrike" dirty="0" smtClean="0">
                <a:solidFill>
                  <a:schemeClr val="tx1"/>
                </a:solidFill>
                <a:latin typeface="Times New Roman" panose="02020603050405020304" pitchFamily="18" charset="0"/>
                <a:ea typeface="Times New Roman" panose="02020603050405020304" pitchFamily="18" charset="0"/>
              </a:rPr>
              <a:t>29 April 2022</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Standard </a:t>
            </a:r>
            <a:r>
              <a:rPr lang="en-US" sz="1400" dirty="0">
                <a:solidFill>
                  <a:srgbClr val="FF0000"/>
                </a:solidFill>
                <a:latin typeface="Times New Roman" panose="02020603050405020304" pitchFamily="18" charset="0"/>
                <a:ea typeface="Times New Roman" panose="02020603050405020304" pitchFamily="18" charset="0"/>
              </a:rPr>
              <a:t>Rate: $275.00 Canadian per night until 5:00 PM Eastern Time Friday </a:t>
            </a:r>
            <a:r>
              <a:rPr lang="en-US" sz="1400" dirty="0" smtClean="0">
                <a:solidFill>
                  <a:srgbClr val="FF0000"/>
                </a:solidFill>
                <a:latin typeface="Times New Roman" panose="02020603050405020304" pitchFamily="18" charset="0"/>
                <a:ea typeface="Times New Roman" panose="02020603050405020304" pitchFamily="18" charset="0"/>
              </a:rPr>
              <a:t>10 June 2022</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Group Rate covers all guest sleeping room costs, including internet access and service fees, but is exclusive of applicable sales/room tax, currently 3.5% (lodging tax), 5% (GST) and 9.975% (PST).</a:t>
            </a: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946525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a:t>
            </a:r>
            <a:r>
              <a:rPr lang="en-US" sz="1600" spc="-5" dirty="0" smtClean="0">
                <a:solidFill>
                  <a:srgbClr val="FF0000"/>
                </a:solidFill>
                <a:latin typeface="+mj-lt"/>
                <a:cs typeface="Arial"/>
              </a:rPr>
              <a:t>20  </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  </a:t>
            </a:r>
            <a:r>
              <a:rPr lang="en-US" sz="1600" spc="-5" dirty="0" smtClean="0">
                <a:solidFill>
                  <a:srgbClr val="FF0000"/>
                </a:solidFill>
                <a:latin typeface="+mj-lt"/>
                <a:cs typeface="Arial"/>
              </a:rPr>
              <a:t>17</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Next </a:t>
            </a:r>
            <a:r>
              <a:rPr lang="en-US" sz="1800" spc="-5" dirty="0">
                <a:latin typeface="+mj-lt"/>
                <a:cs typeface="Arial"/>
              </a:rPr>
              <a:t>802.18 interim/plenary</a:t>
            </a:r>
          </a:p>
          <a:p>
            <a:pPr marL="630238" marR="117475" lvl="1" indent="-230188" algn="just">
              <a:buFont typeface="Times New Roman" pitchFamily="16" charset="0"/>
              <a:buChar char="•"/>
              <a:tabLst>
                <a:tab pos="230188" algn="l"/>
              </a:tabLst>
            </a:pPr>
            <a:r>
              <a:rPr lang="en-US" sz="1600" spc="-5" dirty="0">
                <a:latin typeface="+mj-lt"/>
                <a:cs typeface="Arial"/>
              </a:rPr>
              <a:t>May 2022 wireless </a:t>
            </a:r>
            <a:r>
              <a:rPr lang="en-US" sz="1600" spc="-5" dirty="0" smtClean="0">
                <a:latin typeface="+mj-lt"/>
                <a:cs typeface="Arial"/>
              </a:rPr>
              <a:t>interim (an Interim session with attendance credit, paid registration required)</a:t>
            </a:r>
            <a:endParaRPr lang="en-US" sz="1600" spc="-5" dirty="0">
              <a:latin typeface="+mj-lt"/>
              <a:cs typeface="Arial"/>
            </a:endParaRPr>
          </a:p>
          <a:p>
            <a:pPr marL="1030288" marR="117475" lvl="2" indent="-230188" algn="just">
              <a:buFont typeface="Times New Roman" pitchFamily="16" charset="0"/>
              <a:buChar char="•"/>
              <a:tabLst>
                <a:tab pos="230188" algn="l"/>
              </a:tabLst>
            </a:pPr>
            <a:r>
              <a:rPr lang="en-US" sz="1600" spc="-5" dirty="0" smtClean="0">
                <a:cs typeface="Arial"/>
              </a:rPr>
              <a:t>Opening:  15:00 </a:t>
            </a:r>
            <a:r>
              <a:rPr lang="en-US" sz="1600" spc="-5" dirty="0">
                <a:cs typeface="Arial"/>
              </a:rPr>
              <a:t>ET to 15:55 ET, Thursday, </a:t>
            </a:r>
            <a:r>
              <a:rPr lang="en-US" sz="1600" spc="-5" dirty="0" smtClean="0">
                <a:cs typeface="Arial"/>
              </a:rPr>
              <a:t>12 </a:t>
            </a:r>
            <a:r>
              <a:rPr lang="en-US" sz="1600" spc="-5" dirty="0">
                <a:cs typeface="Arial"/>
              </a:rPr>
              <a:t>May 2022</a:t>
            </a:r>
          </a:p>
          <a:p>
            <a:pPr marL="1030288" marR="117475" lvl="2" indent="-230188" algn="just">
              <a:buFont typeface="Times New Roman" pitchFamily="16" charset="0"/>
              <a:buChar char="•"/>
              <a:tabLst>
                <a:tab pos="230188" algn="l"/>
              </a:tabLst>
            </a:pPr>
            <a:r>
              <a:rPr lang="en-US" sz="1600" spc="-5" dirty="0" smtClean="0">
                <a:cs typeface="Arial"/>
              </a:rPr>
              <a:t>Closing:  </a:t>
            </a:r>
            <a:r>
              <a:rPr lang="en-US" sz="1600" spc="-5" dirty="0">
                <a:cs typeface="Arial"/>
              </a:rPr>
              <a:t>15:00 ET to 15:55 ET, Thursday, </a:t>
            </a:r>
            <a:r>
              <a:rPr lang="en-US" sz="1600" spc="-5" dirty="0" smtClean="0">
                <a:cs typeface="Arial"/>
              </a:rPr>
              <a:t>19 </a:t>
            </a:r>
            <a:r>
              <a:rPr lang="en-US" sz="1600" spc="-5" dirty="0">
                <a:cs typeface="Arial"/>
              </a:rPr>
              <a:t>May 2022</a:t>
            </a:r>
          </a:p>
          <a:p>
            <a:pPr marL="1030288" marR="117475" lvl="2" indent="-230188" algn="just">
              <a:buFont typeface="Times New Roman" pitchFamily="16" charset="0"/>
              <a:buChar char="•"/>
              <a:tabLst>
                <a:tab pos="230188" algn="l"/>
              </a:tabLst>
            </a:pPr>
            <a:r>
              <a:rPr lang="en-US" sz="1600" b="1" dirty="0">
                <a:solidFill>
                  <a:srgbClr val="FF0000"/>
                </a:solidFill>
                <a:cs typeface="Arial" panose="020B0604020202020204" pitchFamily="34" charset="0"/>
              </a:rPr>
              <a:t>Call in info is available at </a:t>
            </a:r>
            <a:r>
              <a:rPr lang="en-US" sz="1600" b="1" dirty="0">
                <a:solidFill>
                  <a:srgbClr val="FF0000"/>
                </a:solidFill>
                <a:cs typeface="Arial" panose="020B0604020202020204" pitchFamily="34" charset="0"/>
                <a:hlinkClick r:id="rId3"/>
              </a:rPr>
              <a:t>18-16/0038r21</a:t>
            </a:r>
            <a:r>
              <a:rPr lang="en-US" sz="1600" b="1" dirty="0">
                <a:solidFill>
                  <a:srgbClr val="FF0000"/>
                </a:solidFill>
                <a:cs typeface="Arial" panose="020B0604020202020204" pitchFamily="34" charset="0"/>
              </a:rPr>
              <a:t> (UPDATED!)</a:t>
            </a:r>
            <a:r>
              <a:rPr lang="en-US" sz="1600" dirty="0">
                <a:cs typeface="Arial" panose="020B0604020202020204" pitchFamily="34" charset="0"/>
              </a:rPr>
              <a:t>  </a:t>
            </a:r>
            <a:endParaRPr lang="en-GB" sz="1600" dirty="0" smtClean="0">
              <a:effectLst/>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cs typeface="Arial"/>
              </a:rPr>
              <a:t>Next teleconference:</a:t>
            </a:r>
          </a:p>
          <a:p>
            <a:pPr marL="630238" marR="117475" lvl="1" indent="-230188" algn="just">
              <a:buFont typeface="Times New Roman" pitchFamily="16" charset="0"/>
              <a:buChar char="•"/>
              <a:tabLst>
                <a:tab pos="230188" algn="l"/>
              </a:tabLst>
            </a:pPr>
            <a:r>
              <a:rPr lang="en-US" sz="1600" spc="-5" dirty="0">
                <a:cs typeface="Arial"/>
              </a:rPr>
              <a:t>15:00 ET to 15:55 ET, Thursday, </a:t>
            </a:r>
            <a:r>
              <a:rPr lang="en-US" sz="1600" spc="-5" dirty="0" smtClean="0">
                <a:cs typeface="Arial"/>
              </a:rPr>
              <a:t>26 </a:t>
            </a:r>
            <a:r>
              <a:rPr lang="en-US" sz="1600" spc="-5" dirty="0">
                <a:cs typeface="Arial"/>
              </a:rPr>
              <a:t>May 2022</a:t>
            </a:r>
          </a:p>
          <a:p>
            <a:pPr marL="630238" marR="117475" lvl="1" indent="-230188" algn="just">
              <a:buFont typeface="Times New Roman" pitchFamily="16" charset="0"/>
              <a:buChar char="•"/>
              <a:tabLst>
                <a:tab pos="230188" algn="l"/>
              </a:tabLst>
            </a:pPr>
            <a:r>
              <a:rPr lang="en-US" sz="1600" spc="-5" dirty="0" smtClean="0">
                <a:cs typeface="Arial" panose="020B0604020202020204" pitchFamily="34" charset="0"/>
              </a:rPr>
              <a:t>Weekly </a:t>
            </a:r>
            <a:r>
              <a:rPr lang="en-US" sz="1600" spc="-5" dirty="0">
                <a:cs typeface="Arial" panose="020B0604020202020204" pitchFamily="34" charset="0"/>
              </a:rPr>
              <a:t>teleconference calls till 22 September 2022, were approved and announced at the end of the November 2021 plenary. </a:t>
            </a:r>
            <a:r>
              <a:rPr lang="en-US" sz="1600" dirty="0">
                <a:solidFill>
                  <a:schemeClr val="tx1"/>
                </a:solidFill>
                <a:cs typeface="Arial" panose="020B0604020202020204" pitchFamily="34" charset="0"/>
              </a:rPr>
              <a:t>Call in info is available at </a:t>
            </a:r>
            <a:r>
              <a:rPr lang="en-US" sz="1600" dirty="0" smtClean="0">
                <a:solidFill>
                  <a:schemeClr val="tx1"/>
                </a:solidFill>
                <a:cs typeface="Arial" panose="020B0604020202020204" pitchFamily="34" charset="0"/>
                <a:hlinkClick r:id="rId3"/>
              </a:rPr>
              <a:t>18-16/0038r21</a:t>
            </a:r>
            <a:r>
              <a:rPr lang="en-US" sz="1600" dirty="0" smtClean="0">
                <a:solidFill>
                  <a:schemeClr val="tx1"/>
                </a:solidFill>
                <a:cs typeface="Arial" panose="020B0604020202020204" pitchFamily="34" charset="0"/>
              </a:rPr>
              <a:t>.</a:t>
            </a:r>
            <a:endParaRPr lang="en-US" sz="1400" b="1" spc="-5" dirty="0">
              <a:solidFill>
                <a:srgbClr val="FF0000"/>
              </a:solidFill>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3:56pm ET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May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a:t>
            </a:r>
            <a:r>
              <a:rPr lang="en-US" sz="1600" b="0" i="1" spc="-5" dirty="0" smtClean="0">
                <a:latin typeface="+mj-lt"/>
                <a:cs typeface="Arial"/>
              </a:rPr>
              <a:t>fair </a:t>
            </a:r>
            <a:r>
              <a:rPr lang="en-US" sz="1600" b="0" i="1" spc="-5" dirty="0">
                <a:latin typeface="+mj-lt"/>
                <a:cs typeface="Arial"/>
              </a:rPr>
              <a:t>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7228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smtClean="0">
                <a:cs typeface="Arial"/>
              </a:rPr>
              <a:t>Status of the Wireless </a:t>
            </a:r>
            <a:r>
              <a:rPr lang="en-US" sz="1800" spc="-5" dirty="0">
                <a:cs typeface="Arial"/>
              </a:rPr>
              <a:t>Standards </a:t>
            </a:r>
            <a:r>
              <a:rPr lang="en-US" sz="1800" spc="-5" dirty="0" smtClean="0">
                <a:cs typeface="Arial"/>
              </a:rPr>
              <a:t>Frequency Table ad-hoc</a:t>
            </a:r>
            <a:endParaRPr lang="en-US" sz="1800" spc="-5" dirty="0" smtClean="0">
              <a:latin typeface="+mj-lt"/>
              <a:cs typeface="Arial"/>
            </a:endParaRPr>
          </a:p>
          <a:p>
            <a:pPr marL="230188" marR="117475" indent="-230188" algn="just">
              <a:buChar char="•"/>
              <a:tabLst>
                <a:tab pos="230188" algn="l"/>
              </a:tabLst>
            </a:pPr>
            <a:r>
              <a:rPr lang="en-US" sz="1800" spc="-5" dirty="0" smtClean="0">
                <a:cs typeface="Arial"/>
              </a:rPr>
              <a:t>Reminder:  Registration for the </a:t>
            </a:r>
            <a:r>
              <a:rPr lang="en-US" sz="1800" spc="-5" dirty="0">
                <a:cs typeface="Arial"/>
              </a:rPr>
              <a:t>May 2022 Wireless </a:t>
            </a:r>
            <a:r>
              <a:rPr lang="en-US" sz="1800" spc="-5" dirty="0" smtClean="0">
                <a:cs typeface="Arial"/>
              </a:rPr>
              <a:t>Interim</a:t>
            </a:r>
          </a:p>
          <a:p>
            <a:pPr marL="230188" marR="117475" indent="-230188" algn="just">
              <a:buChar char="•"/>
              <a:tabLst>
                <a:tab pos="230188" algn="l"/>
              </a:tabLst>
            </a:pPr>
            <a:r>
              <a:rPr lang="en-US" sz="1800" spc="-5" dirty="0" smtClean="0">
                <a:solidFill>
                  <a:srgbClr val="FF0000"/>
                </a:solidFill>
                <a:cs typeface="Arial"/>
              </a:rPr>
              <a:t>Reminder:  New </a:t>
            </a:r>
            <a:r>
              <a:rPr lang="en-US" sz="1800" spc="-5" dirty="0" err="1" smtClean="0">
                <a:solidFill>
                  <a:srgbClr val="FF0000"/>
                </a:solidFill>
                <a:cs typeface="Arial"/>
              </a:rPr>
              <a:t>Webex</a:t>
            </a:r>
            <a:r>
              <a:rPr lang="en-US" sz="1800" spc="-5" dirty="0" smtClean="0">
                <a:solidFill>
                  <a:srgbClr val="FF0000"/>
                </a:solidFill>
                <a:cs typeface="Arial"/>
              </a:rPr>
              <a:t> meeting invite for the May 2022 Wireless Interim</a:t>
            </a:r>
          </a:p>
          <a:p>
            <a:pPr marL="230188" marR="117475" indent="-230188" algn="just">
              <a:buChar char="•"/>
              <a:tabLst>
                <a:tab pos="230188" algn="l"/>
              </a:tabLst>
            </a:pPr>
            <a:r>
              <a:rPr lang="en-US" sz="1800" spc="-5" dirty="0" smtClean="0">
                <a:cs typeface="Arial"/>
              </a:rPr>
              <a:t>Reminder:  Meeting and hotel reservation for the July 2022 Plenary</a:t>
            </a:r>
            <a:endParaRPr lang="en-US" sz="1800" spc="-5" dirty="0">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67205</TotalTime>
  <Words>2720</Words>
  <Application>Microsoft Office PowerPoint</Application>
  <PresentationFormat>Widescreen</PresentationFormat>
  <Paragraphs>414</Paragraphs>
  <Slides>25</Slides>
  <Notes>22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5" baseType="lpstr">
      <vt:lpstr>Arial Unicode MS</vt:lpstr>
      <vt:lpstr>Monotype Sorts</vt:lpstr>
      <vt:lpstr>MS Gothic</vt:lpstr>
      <vt:lpstr>MS PGothic</vt:lpstr>
      <vt:lpstr>Arial</vt:lpstr>
      <vt:lpstr>Calibri</vt:lpstr>
      <vt:lpstr>Times New Roman</vt:lpstr>
      <vt:lpstr>Wingdings</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General discussion items (1)</vt:lpstr>
      <vt:lpstr>General discussion items (2)</vt:lpstr>
      <vt:lpstr>General discussion items (3)</vt:lpstr>
      <vt:lpstr>General discussion items (4)</vt:lpstr>
      <vt:lpstr>General discussion items (4)</vt:lpstr>
      <vt:lpstr>General discussion items (5)</vt:lpstr>
      <vt:lpstr>Wireless Standards Frequency Table ad-hoc (1)</vt:lpstr>
      <vt:lpstr>Wireless Standards Frequency Table ad-hoc (2)</vt:lpstr>
      <vt:lpstr>Registration for the May 2022 Wireless Interim</vt:lpstr>
      <vt:lpstr>New Webex meeting invite for the May 2022 Wireless Interim</vt:lpstr>
      <vt:lpstr>Meeting and hotel reservation for the July 2022 Plenary (1)</vt:lpstr>
      <vt:lpstr>Meeting and hotel reservation for the July 2022 Plenary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22/0049r2</dc:title>
  <dc:creator>Holcomb, Jay</dc:creator>
  <cp:keywords>5 May 2022</cp:keywords>
  <cp:lastModifiedBy>Edward Au</cp:lastModifiedBy>
  <cp:revision>4560</cp:revision>
  <cp:lastPrinted>1601-01-01T00:00:00Z</cp:lastPrinted>
  <dcterms:created xsi:type="dcterms:W3CDTF">2016-03-03T14:54:45Z</dcterms:created>
  <dcterms:modified xsi:type="dcterms:W3CDTF">2022-05-05T20:09:27Z</dcterms:modified>
  <cp:category>IEEE 802.18 RR-TAG agenda</cp:category>
</cp:coreProperties>
</file>