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4">
  <p:sldMasterIdLst>
    <p:sldMasterId id="2147483648" r:id="rId1"/>
  </p:sldMasterIdLst>
  <p:notesMasterIdLst>
    <p:notesMasterId r:id="rId27"/>
  </p:notesMasterIdLst>
  <p:handoutMasterIdLst>
    <p:handoutMasterId r:id="rId28"/>
  </p:handoutMasterIdLst>
  <p:sldIdLst>
    <p:sldId id="256" r:id="rId2"/>
    <p:sldId id="863" r:id="rId3"/>
    <p:sldId id="857" r:id="rId4"/>
    <p:sldId id="329" r:id="rId5"/>
    <p:sldId id="604" r:id="rId6"/>
    <p:sldId id="624" r:id="rId7"/>
    <p:sldId id="605" r:id="rId8"/>
    <p:sldId id="843" r:id="rId9"/>
    <p:sldId id="866" r:id="rId10"/>
    <p:sldId id="845" r:id="rId11"/>
    <p:sldId id="851" r:id="rId12"/>
    <p:sldId id="855" r:id="rId13"/>
    <p:sldId id="869" r:id="rId14"/>
    <p:sldId id="870" r:id="rId15"/>
    <p:sldId id="874" r:id="rId16"/>
    <p:sldId id="875" r:id="rId17"/>
    <p:sldId id="868" r:id="rId18"/>
    <p:sldId id="853" r:id="rId19"/>
    <p:sldId id="861" r:id="rId20"/>
    <p:sldId id="860" r:id="rId21"/>
    <p:sldId id="872" r:id="rId22"/>
    <p:sldId id="871" r:id="rId23"/>
    <p:sldId id="873" r:id="rId24"/>
    <p:sldId id="856" r:id="rId25"/>
    <p:sldId id="864" r:id="rId26"/>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 id="2" name="Al Petrick" initials="AP" lastIdx="1" clrIdx="1">
    <p:extLst>
      <p:ext uri="{19B8F6BF-5375-455C-9EA6-DF929625EA0E}">
        <p15:presenceInfo xmlns:p15="http://schemas.microsoft.com/office/powerpoint/2012/main" userId="b177fa8dd07d8d01"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FF7C80"/>
    <a:srgbClr val="D5F4FF"/>
    <a:srgbClr val="85DFFF"/>
    <a:srgbClr val="FF9999"/>
    <a:srgbClr val="990033"/>
    <a:srgbClr val="993300"/>
    <a:srgbClr val="CC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216" autoAdjust="0"/>
    <p:restoredTop sz="95405" autoAdjust="0"/>
  </p:normalViewPr>
  <p:slideViewPr>
    <p:cSldViewPr>
      <p:cViewPr varScale="1">
        <p:scale>
          <a:sx n="86" d="100"/>
          <a:sy n="86" d="100"/>
        </p:scale>
        <p:origin x="797" y="58"/>
      </p:cViewPr>
      <p:guideLst>
        <p:guide orient="horz" pos="2160"/>
        <p:guide pos="3840"/>
      </p:guideLst>
    </p:cSldViewPr>
  </p:slideViewPr>
  <p:outlineViewPr>
    <p:cViewPr varScale="1">
      <p:scale>
        <a:sx n="170" d="200"/>
        <a:sy n="170" d="200"/>
      </p:scale>
      <p:origin x="0" y="-165486"/>
    </p:cViewPr>
  </p:outlineViewPr>
  <p:notesTextViewPr>
    <p:cViewPr>
      <p:scale>
        <a:sx n="3" d="2"/>
        <a:sy n="3" d="2"/>
      </p:scale>
      <p:origin x="0" y="0"/>
    </p:cViewPr>
  </p:notesTextViewPr>
  <p:sorterViewPr>
    <p:cViewPr>
      <p:scale>
        <a:sx n="100" d="100"/>
        <a:sy n="100" d="100"/>
      </p:scale>
      <p:origin x="0" y="0"/>
    </p:cViewPr>
  </p:sorterViewPr>
  <p:notesViewPr>
    <p:cSldViewPr>
      <p:cViewPr varScale="1">
        <p:scale>
          <a:sx n="96" d="100"/>
          <a:sy n="96" d="100"/>
        </p:scale>
        <p:origin x="237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5/5/2022</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322646055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48835286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303759151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362227425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210893169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18</a:t>
            </a:fld>
            <a:endParaRPr lang="en-US" dirty="0"/>
          </a:p>
        </p:txBody>
      </p:sp>
    </p:spTree>
    <p:extLst>
      <p:ext uri="{BB962C8B-B14F-4D97-AF65-F5344CB8AC3E}">
        <p14:creationId xmlns:p14="http://schemas.microsoft.com/office/powerpoint/2010/main" val="260047837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19</a:t>
            </a:fld>
            <a:endParaRPr lang="en-US" dirty="0"/>
          </a:p>
        </p:txBody>
      </p:sp>
    </p:spTree>
    <p:extLst>
      <p:ext uri="{BB962C8B-B14F-4D97-AF65-F5344CB8AC3E}">
        <p14:creationId xmlns:p14="http://schemas.microsoft.com/office/powerpoint/2010/main" val="190235399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20</a:t>
            </a:fld>
            <a:endParaRPr lang="en-US" dirty="0"/>
          </a:p>
        </p:txBody>
      </p:sp>
    </p:spTree>
    <p:extLst>
      <p:ext uri="{BB962C8B-B14F-4D97-AF65-F5344CB8AC3E}">
        <p14:creationId xmlns:p14="http://schemas.microsoft.com/office/powerpoint/2010/main" val="402851685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21</a:t>
            </a:fld>
            <a:endParaRPr lang="en-US" dirty="0"/>
          </a:p>
        </p:txBody>
      </p:sp>
    </p:spTree>
    <p:extLst>
      <p:ext uri="{BB962C8B-B14F-4D97-AF65-F5344CB8AC3E}">
        <p14:creationId xmlns:p14="http://schemas.microsoft.com/office/powerpoint/2010/main" val="398129423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22</a:t>
            </a:fld>
            <a:endParaRPr lang="en-US" dirty="0"/>
          </a:p>
        </p:txBody>
      </p:sp>
    </p:spTree>
    <p:extLst>
      <p:ext uri="{BB962C8B-B14F-4D97-AF65-F5344CB8AC3E}">
        <p14:creationId xmlns:p14="http://schemas.microsoft.com/office/powerpoint/2010/main" val="245283045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2</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2</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369400633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23</a:t>
            </a:fld>
            <a:endParaRPr lang="en-US" dirty="0"/>
          </a:p>
        </p:txBody>
      </p:sp>
    </p:spTree>
    <p:extLst>
      <p:ext uri="{BB962C8B-B14F-4D97-AF65-F5344CB8AC3E}">
        <p14:creationId xmlns:p14="http://schemas.microsoft.com/office/powerpoint/2010/main" val="391391878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24</a:t>
            </a:fld>
            <a:endParaRPr lang="en-US" dirty="0"/>
          </a:p>
        </p:txBody>
      </p:sp>
    </p:spTree>
    <p:extLst>
      <p:ext uri="{BB962C8B-B14F-4D97-AF65-F5344CB8AC3E}">
        <p14:creationId xmlns:p14="http://schemas.microsoft.com/office/powerpoint/2010/main" val="123420672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25</a:t>
            </a:fld>
            <a:endParaRPr lang="en-US" dirty="0"/>
          </a:p>
        </p:txBody>
      </p:sp>
    </p:spTree>
    <p:extLst>
      <p:ext uri="{BB962C8B-B14F-4D97-AF65-F5344CB8AC3E}">
        <p14:creationId xmlns:p14="http://schemas.microsoft.com/office/powerpoint/2010/main" val="28821303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4775642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4</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4</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33991332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38011488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390821828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223265755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24703154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5689601" y="6475414"/>
            <a:ext cx="808567"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smtClean="0"/>
              <a:t>Edward Au (Huawei)</a:t>
            </a:r>
            <a:endParaRPr lang="en-GB" dirty="0"/>
          </a:p>
        </p:txBody>
      </p:sp>
      <p:sp>
        <p:nvSpPr>
          <p:cNvPr id="12" name="Rectangle 3"/>
          <p:cNvSpPr>
            <a:spLocks noGrp="1" noChangeArrowheads="1"/>
          </p:cNvSpPr>
          <p:nvPr>
            <p:ph type="dt" idx="15"/>
          </p:nvPr>
        </p:nvSpPr>
        <p:spPr bwMode="auto">
          <a:xfrm>
            <a:off x="914400" y="304800"/>
            <a:ext cx="3048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April 2022</a:t>
            </a:r>
            <a:endParaRPr lang="en-GB" dirty="0"/>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912285" y="382970"/>
            <a:ext cx="2948516" cy="273050"/>
          </a:xfrm>
        </p:spPr>
        <p:txBody>
          <a:bodyPr/>
          <a:lstStyle>
            <a:lvl1pPr>
              <a:defRPr/>
            </a:lvl1pPr>
          </a:lstStyle>
          <a:p>
            <a:r>
              <a:rPr lang="en-US" dirty="0" smtClean="0"/>
              <a:t>April 2022</a:t>
            </a:r>
            <a:endParaRPr lang="en-GB" dirty="0"/>
          </a:p>
        </p:txBody>
      </p:sp>
      <p:sp>
        <p:nvSpPr>
          <p:cNvPr id="3" name="Footer Placeholder 2"/>
          <p:cNvSpPr>
            <a:spLocks noGrp="1"/>
          </p:cNvSpPr>
          <p:nvPr>
            <p:ph type="ftr" idx="11"/>
          </p:nvPr>
        </p:nvSpPr>
        <p:spPr/>
        <p:txBody>
          <a:bodyPr/>
          <a:lstStyle>
            <a:lvl1pPr>
              <a:defRPr/>
            </a:lvl1pPr>
          </a:lstStyle>
          <a:p>
            <a:r>
              <a:rPr lang="en-US" dirty="0" smtClean="0"/>
              <a:t>Edward Au (Huawei)</a:t>
            </a:r>
            <a:endParaRPr lang="en-GB" dirty="0"/>
          </a:p>
        </p:txBody>
      </p:sp>
      <p:sp>
        <p:nvSpPr>
          <p:cNvPr id="4" name="Slide Number Placeholder 3"/>
          <p:cNvSpPr>
            <a:spLocks noGrp="1"/>
          </p:cNvSpPr>
          <p:nvPr>
            <p:ph type="sldNum" idx="12"/>
          </p:nvPr>
        </p:nvSpPr>
        <p:spPr>
          <a:xfrm>
            <a:off x="5588001" y="6475414"/>
            <a:ext cx="910167"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12285" y="382970"/>
            <a:ext cx="2948516"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May 2022</a:t>
            </a:r>
            <a:endParaRPr lang="en-GB" dirty="0"/>
          </a:p>
        </p:txBody>
      </p:sp>
      <p:sp>
        <p:nvSpPr>
          <p:cNvPr id="1028" name="Rectangle 4"/>
          <p:cNvSpPr>
            <a:spLocks noGrp="1" noChangeArrowheads="1"/>
          </p:cNvSpPr>
          <p:nvPr>
            <p:ph type="ftr"/>
          </p:nvPr>
        </p:nvSpPr>
        <p:spPr bwMode="auto">
          <a:xfrm>
            <a:off x="7112000"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Edward Au (Huawei)</a:t>
            </a:r>
            <a:endParaRPr lang="en-GB" dirty="0"/>
          </a:p>
        </p:txBody>
      </p:sp>
      <p:sp>
        <p:nvSpPr>
          <p:cNvPr id="1029" name="Rectangle 5"/>
          <p:cNvSpPr>
            <a:spLocks noGrp="1" noChangeArrowheads="1"/>
          </p:cNvSpPr>
          <p:nvPr>
            <p:ph type="sldNum"/>
          </p:nvPr>
        </p:nvSpPr>
        <p:spPr bwMode="auto">
          <a:xfrm>
            <a:off x="5588001" y="6475414"/>
            <a:ext cx="91016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861484" y="628628"/>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534117"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802.18-22/0049r1</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6" Type="http://schemas.openxmlformats.org/officeDocument/2006/relationships/image" Target="../media/image2.png"/><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8/dcn/22/18-22-0051-00-0000-rr-tag-meeting-minutes-28-april-2022.docx"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802.18/dcn/22/18-22-0035-10-0000-status-of-ongoing-consultations-and-tag-documents-for-approval.docx"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2.xml.rels><?xml version="1.0" encoding="UTF-8" standalone="yes"?>
<Relationships xmlns="http://schemas.openxmlformats.org/package/2006/relationships"><Relationship Id="rId3" Type="http://schemas.openxmlformats.org/officeDocument/2006/relationships/hyperlink" Target="https://ec.europa.eu/docsroom/documents/49834"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www.etsi.org/events/1965-2022-05-the-etsi-seminar#pane-1/"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www.fcc.gov/news-events/events/2022/05/may-2022-open-commission-meeting" TargetMode="External"/><Relationship Id="rId2" Type="http://schemas.openxmlformats.org/officeDocument/2006/relationships/notesSlide" Target="../notesSlides/notesSlide10.xml"/><Relationship Id="rId1" Type="http://schemas.openxmlformats.org/officeDocument/2006/relationships/slideLayout" Target="../slideLayouts/slideLayout1.xml"/><Relationship Id="rId6" Type="http://schemas.openxmlformats.org/officeDocument/2006/relationships/image" Target="../media/image2.png"/><Relationship Id="rId5" Type="http://schemas.openxmlformats.org/officeDocument/2006/relationships/hyperlink" Target="https://docs.fcc.gov/public/attachments/DOC-382775A1.pdf" TargetMode="External"/><Relationship Id="rId4" Type="http://schemas.openxmlformats.org/officeDocument/2006/relationships/hyperlink" Target="https://docs.fcc.gov/public/attachments/DA-22-456A1.pdf"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www.apt.int/sites/default/files/2022/04/CALENDAR_OF_APT_ACTIVITIES_FOR_THE_YEAR_2022-v1.6b.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5.xml.rels><?xml version="1.0" encoding="UTF-8" standalone="yes"?>
<Relationships xmlns="http://schemas.openxmlformats.org/package/2006/relationships"><Relationship Id="rId3" Type="http://schemas.openxmlformats.org/officeDocument/2006/relationships/hyperlink" Target="https://www.coms-auth.hk/filemanager/statement/en/upload/591/ca_statement_6GHzDevices.pdf" TargetMode="External"/><Relationship Id="rId7" Type="http://schemas.openxmlformats.org/officeDocument/2006/relationships/image" Target="../media/image2.png"/><Relationship Id="rId2" Type="http://schemas.openxmlformats.org/officeDocument/2006/relationships/notesSlide" Target="../notesSlides/notesSlide12.xml"/><Relationship Id="rId1" Type="http://schemas.openxmlformats.org/officeDocument/2006/relationships/slideLayout" Target="../slideLayouts/slideLayout1.xml"/><Relationship Id="rId6" Type="http://schemas.openxmlformats.org/officeDocument/2006/relationships/hyperlink" Target="https://www.ofca.gov.hk/en/consumer_focus/guide/general/smart_choice_of_wi_fi_devices/index.html" TargetMode="External"/><Relationship Id="rId5" Type="http://schemas.openxmlformats.org/officeDocument/2006/relationships/hyperlink" Target="https://www.ofca.gov.hk/filemanager/ofca/en/content_406/hkca3211.pdf" TargetMode="External"/><Relationship Id="rId4" Type="http://schemas.openxmlformats.org/officeDocument/2006/relationships/hyperlink" Target="https://www.ofca.gov.hk/filemanager/ofca/en/content_401/hkca1081.pdf"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www.coms-auth.hk/filemanager/statement/en/upload/591/ca_statement_6GHzDevice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8/dcn/22/18-22-0009-00-0000-ieee-802-wireless-standards-table-of-frequency-ranges.xls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mentor.ieee.org/802.18/dcn/22/18-22-0050-00-0000-comment-spreadsheet-of-ieee-802-wireless-standards-table-of-frequency-ranges.xlsx"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s://ieeesa.webex.com/ieeesa/j.php?MTID=m0e5ca6cea1f0fdf0a4c719c129c4148b" TargetMode="External"/><Relationship Id="rId2" Type="http://schemas.openxmlformats.org/officeDocument/2006/relationships/notesSlide" Target="../notesSlides/notesSlide16.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hyperlink" Target="https://www.ieee802.org/18/RRTAG_Voters.pdf"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20.xml.rels><?xml version="1.0" encoding="UTF-8" standalone="yes"?>
<Relationships xmlns="http://schemas.openxmlformats.org/package/2006/relationships"><Relationship Id="rId3" Type="http://schemas.openxmlformats.org/officeDocument/2006/relationships/hyperlink" Target="https://touchpoint.eventsair.com/2022-may-ieee-802-wireless-interim-session" TargetMode="External"/><Relationship Id="rId2" Type="http://schemas.openxmlformats.org/officeDocument/2006/relationships/notesSlide" Target="../notesSlides/notesSlide17.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1.xml.rels><?xml version="1.0" encoding="UTF-8" standalone="yes"?>
<Relationships xmlns="http://schemas.openxmlformats.org/package/2006/relationships"><Relationship Id="rId3" Type="http://schemas.openxmlformats.org/officeDocument/2006/relationships/hyperlink" Target="https://www.google.com/url?q=https://ieeesa.webex.com/ieeesa/j.php?MTID%3Dme0c50a33a3b06b562a518ba197d7139d&amp;sa=D&amp;source=calendar&amp;usd=2&amp;usg=AOvVaw1fWyRPeX5vztdKyMQyp5yQ" TargetMode="External"/><Relationship Id="rId2" Type="http://schemas.openxmlformats.org/officeDocument/2006/relationships/notesSlide" Target="../notesSlides/notesSlide18.xml"/><Relationship Id="rId1" Type="http://schemas.openxmlformats.org/officeDocument/2006/relationships/slideLayout" Target="../slideLayouts/slideLayout1.xml"/><Relationship Id="rId6" Type="http://schemas.openxmlformats.org/officeDocument/2006/relationships/image" Target="../media/image2.png"/><Relationship Id="rId5" Type="http://schemas.openxmlformats.org/officeDocument/2006/relationships/hyperlink" Target="https://calendar.google.com/calendar/u/0/embed?src=c2gedttabtbj4bps23j4847004@group.calendar.google.com&amp;ctz=America/New_York" TargetMode="External"/><Relationship Id="rId4" Type="http://schemas.openxmlformats.org/officeDocument/2006/relationships/hyperlink" Target="https://mentor.ieee.org/802.18/dcn/16/18-16-0038-20-0000-teleconference-call-in-info.pptx"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https://cvent.me/Z1zqo0" TargetMode="External"/><Relationship Id="rId2" Type="http://schemas.openxmlformats.org/officeDocument/2006/relationships/notesSlide" Target="../notesSlides/notesSlide19.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3.xml.rels><?xml version="1.0" encoding="UTF-8" standalone="yes"?>
<Relationships xmlns="http://schemas.openxmlformats.org/package/2006/relationships"><Relationship Id="rId3" Type="http://schemas.openxmlformats.org/officeDocument/2006/relationships/hyperlink" Target="https://www.marriott.com/event-reservations/reservation-link.mi?id=1634749149346&amp;key=GRP&amp;app=resvlink" TargetMode="External"/><Relationship Id="rId2" Type="http://schemas.openxmlformats.org/officeDocument/2006/relationships/notesSlide" Target="../notesSlides/notesSlide20.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openxmlformats.org/officeDocument/2006/relationships/hyperlink" Target="https://mentor.ieee.org/802.18/dcn/16/18-16-0038-20-0000-teleconference-call-in-info.pptx" TargetMode="External"/><Relationship Id="rId2" Type="http://schemas.openxmlformats.org/officeDocument/2006/relationships/notesSlide" Target="../notesSlides/notesSlide22.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8" Type="http://schemas.openxmlformats.org/officeDocument/2006/relationships/hyperlink" Target="https://standards.ieee.org/about/policies/opman/" TargetMode="External"/><Relationship Id="rId3" Type="http://schemas.openxmlformats.org/officeDocument/2006/relationships/hyperlink" Target="https://standards.ieee.org/faqs/affiliation/" TargetMode="External"/><Relationship Id="rId7" Type="http://schemas.openxmlformats.org/officeDocument/2006/relationships/hyperlink" Target="https://standards.ieee.org/faqs/copyrights/#1"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standards.ieee.org/about/sasb/patcom/materials.html" TargetMode="External"/><Relationship Id="rId5" Type="http://schemas.openxmlformats.org/officeDocument/2006/relationships/hyperlink" Target="http://www.ieee802.org/devdocs.shtml" TargetMode="External"/><Relationship Id="rId4" Type="http://schemas.openxmlformats.org/officeDocument/2006/relationships/hyperlink" Target="https://standards.ieee.org/wp-content/uploads/2022/02/antitrust.pdf" TargetMode="External"/><Relationship Id="rId9"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hyperlink" Target="https://standards.ieee.org/wp-content/uploads/2022/02/antitrust.pdf"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hyperlink" Target="mailto:patcom@ieee.org"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www.ieee.org/about/corporate/governance"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896949" y="336550"/>
            <a:ext cx="2303451" cy="273050"/>
          </a:xfrm>
        </p:spPr>
        <p:txBody>
          <a:bodyPr/>
          <a:lstStyle/>
          <a:p>
            <a:r>
              <a:rPr lang="en-US" dirty="0" smtClean="0"/>
              <a:t>May </a:t>
            </a:r>
            <a:r>
              <a:rPr lang="en-US" dirty="0"/>
              <a:t>2022</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3652855" y="1435894"/>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Weekly Teleconference Agenda</a:t>
            </a:r>
            <a:endParaRPr lang="en-GB" dirty="0"/>
          </a:p>
        </p:txBody>
      </p:sp>
      <p:sp>
        <p:nvSpPr>
          <p:cNvPr id="3074" name="Rectangle 2"/>
          <p:cNvSpPr>
            <a:spLocks noGrp="1" noChangeArrowheads="1"/>
          </p:cNvSpPr>
          <p:nvPr>
            <p:ph type="body" idx="1"/>
          </p:nvPr>
        </p:nvSpPr>
        <p:spPr>
          <a:xfrm>
            <a:off x="3652855" y="2502694"/>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a:t>
            </a:r>
            <a:r>
              <a:rPr lang="en-GB" sz="2000" b="0" dirty="0" smtClean="0"/>
              <a:t>5 May 2022</a:t>
            </a:r>
            <a:endParaRPr lang="en-GB" sz="2000" b="0" dirty="0"/>
          </a:p>
        </p:txBody>
      </p:sp>
      <p:sp>
        <p:nvSpPr>
          <p:cNvPr id="3076" name="Rectangle 4"/>
          <p:cNvSpPr>
            <a:spLocks noChangeArrowheads="1"/>
          </p:cNvSpPr>
          <p:nvPr/>
        </p:nvSpPr>
        <p:spPr bwMode="auto">
          <a:xfrm>
            <a:off x="3124200" y="4341018"/>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p>
        </p:txBody>
      </p:sp>
      <p:graphicFrame>
        <p:nvGraphicFramePr>
          <p:cNvPr id="9" name="Object 11"/>
          <p:cNvGraphicFramePr>
            <a:graphicFrameLocks noChangeAspect="1"/>
          </p:cNvGraphicFramePr>
          <p:nvPr>
            <p:extLst>
              <p:ext uri="{D42A27DB-BD31-4B8C-83A1-F6EECF244321}">
                <p14:modId xmlns:p14="http://schemas.microsoft.com/office/powerpoint/2010/main" val="354407336"/>
              </p:ext>
            </p:extLst>
          </p:nvPr>
        </p:nvGraphicFramePr>
        <p:xfrm>
          <a:off x="3105150" y="4724400"/>
          <a:ext cx="8772525" cy="2962275"/>
        </p:xfrm>
        <a:graphic>
          <a:graphicData uri="http://schemas.openxmlformats.org/presentationml/2006/ole">
            <mc:AlternateContent xmlns:mc="http://schemas.openxmlformats.org/markup-compatibility/2006">
              <mc:Choice xmlns:v="urn:schemas-microsoft-com:vml" Requires="v">
                <p:oleObj spid="_x0000_s2749" name="Document" r:id="rId4" imgW="8255656" imgH="2794721" progId="Word.Document.8">
                  <p:embed/>
                </p:oleObj>
              </mc:Choice>
              <mc:Fallback>
                <p:oleObj name="Document" r:id="rId4" imgW="8255656" imgH="2794721" progId="Word.Document.8">
                  <p:embed/>
                  <p:pic>
                    <p:nvPicPr>
                      <p:cNvPr id="0" name=""/>
                      <p:cNvPicPr>
                        <a:picLocks noChangeAspect="1" noChangeArrowheads="1"/>
                      </p:cNvPicPr>
                      <p:nvPr/>
                    </p:nvPicPr>
                    <p:blipFill>
                      <a:blip r:embed="rId5"/>
                      <a:srcRect/>
                      <a:stretch>
                        <a:fillRect/>
                      </a:stretch>
                    </p:blipFill>
                    <p:spPr bwMode="auto">
                      <a:xfrm>
                        <a:off x="3105150" y="4724400"/>
                        <a:ext cx="8772525" cy="2962275"/>
                      </a:xfrm>
                      <a:prstGeom prst="rect">
                        <a:avLst/>
                      </a:prstGeom>
                      <a:noFill/>
                      <a:ln>
                        <a:noFill/>
                      </a:ln>
                      <a:effectLst/>
                    </p:spPr>
                  </p:pic>
                </p:oleObj>
              </mc:Fallback>
            </mc:AlternateContent>
          </a:graphicData>
        </a:graphic>
      </p:graphicFrame>
      <p:pic>
        <p:nvPicPr>
          <p:cNvPr id="10" name="Picture 9"/>
          <p:cNvPicPr>
            <a:picLocks noChangeAspect="1"/>
          </p:cNvPicPr>
          <p:nvPr/>
        </p:nvPicPr>
        <p:blipFill>
          <a:blip r:embed="rId6"/>
          <a:stretch>
            <a:fillRect/>
          </a:stretch>
        </p:blipFill>
        <p:spPr>
          <a:xfrm>
            <a:off x="7162800" y="6452587"/>
            <a:ext cx="4334632" cy="329213"/>
          </a:xfrm>
          <a:prstGeom prst="rect">
            <a:avLst/>
          </a:prstGeom>
        </p:spPr>
      </p:pic>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10</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smtClean="0"/>
              <a:t>May 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Administrative motions</a:t>
            </a: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#1:  To approve the agenda as presented on the previous slide.</a:t>
            </a: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  </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Vote</a:t>
            </a:r>
            <a:r>
              <a:rPr lang="en-US" sz="1600" spc="-5" dirty="0" smtClean="0">
                <a:latin typeface="+mj-lt"/>
                <a:cs typeface="Arial"/>
              </a:rPr>
              <a:t>:</a:t>
            </a:r>
            <a:endParaRPr lang="en-US" sz="1600" spc="-5" dirty="0">
              <a:solidFill>
                <a:srgbClr val="FF0000"/>
              </a:solidFill>
              <a:latin typeface="+mj-lt"/>
              <a:cs typeface="Arial"/>
            </a:endParaRPr>
          </a:p>
          <a:p>
            <a:pPr marL="400050" marR="117475" lvl="1" indent="0" algn="just">
              <a:tabLst>
                <a:tab pos="230188" algn="l"/>
              </a:tabLst>
            </a:pPr>
            <a:endParaRPr lang="en-US" sz="1400" spc="-5" dirty="0">
              <a:latin typeface="+mj-lt"/>
              <a:cs typeface="Arial"/>
            </a:endParaRPr>
          </a:p>
          <a:p>
            <a:pPr marL="230188" marR="117475" indent="-230188" algn="just">
              <a:buChar char="•"/>
              <a:tabLst>
                <a:tab pos="230188" algn="l"/>
              </a:tabLst>
            </a:pPr>
            <a:r>
              <a:rPr lang="en-US" sz="1800" spc="-5" dirty="0">
                <a:latin typeface="+mj-lt"/>
                <a:cs typeface="Arial"/>
              </a:rPr>
              <a:t>Motion #2:  To approve the </a:t>
            </a:r>
            <a:r>
              <a:rPr lang="en-US" sz="1800" spc="-5" dirty="0" smtClean="0">
                <a:latin typeface="+mj-lt"/>
                <a:cs typeface="Arial"/>
              </a:rPr>
              <a:t>weekly meeting </a:t>
            </a:r>
            <a:r>
              <a:rPr lang="en-US" sz="1800" spc="-5" dirty="0">
                <a:latin typeface="+mj-lt"/>
                <a:cs typeface="Arial"/>
              </a:rPr>
              <a:t>minutes of the </a:t>
            </a:r>
            <a:r>
              <a:rPr lang="en-US" sz="1800" spc="-5" dirty="0" smtClean="0">
                <a:latin typeface="+mj-lt"/>
                <a:cs typeface="Arial"/>
              </a:rPr>
              <a:t>28 April 2022 RR-TAG </a:t>
            </a:r>
            <a:r>
              <a:rPr lang="en-US" sz="1800" spc="-5" dirty="0">
                <a:latin typeface="+mj-lt"/>
                <a:cs typeface="Arial"/>
              </a:rPr>
              <a:t>call as shown in the document </a:t>
            </a:r>
            <a:r>
              <a:rPr lang="en-US" sz="1800" spc="-5" dirty="0" smtClean="0">
                <a:latin typeface="+mj-lt"/>
                <a:cs typeface="Arial"/>
                <a:hlinkClick r:id="rId3"/>
              </a:rPr>
              <a:t>18-22/0051r0</a:t>
            </a:r>
            <a:r>
              <a:rPr lang="en-US" sz="1800" spc="-5" dirty="0" smtClean="0">
                <a:latin typeface="+mj-lt"/>
                <a:cs typeface="Arial"/>
              </a:rPr>
              <a:t>, </a:t>
            </a:r>
            <a:r>
              <a:rPr lang="en-US" sz="1800" spc="-5" dirty="0">
                <a:latin typeface="+mj-lt"/>
                <a:cs typeface="Arial"/>
              </a:rPr>
              <a:t>with editorial privilege for the 802.18 Chair. </a:t>
            </a: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a:rPr>
              <a:t>Vote</a:t>
            </a:r>
            <a:r>
              <a:rPr lang="en-US" sz="1600" spc="-5" dirty="0" smtClean="0">
                <a:latin typeface="+mj-lt"/>
                <a:cs typeface="Arial"/>
              </a:rPr>
              <a:t>:</a:t>
            </a:r>
            <a:endParaRPr lang="en-US" sz="1600" spc="-5" dirty="0">
              <a:solidFill>
                <a:srgbClr val="FF0000"/>
              </a:solidFill>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75705444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11</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smtClean="0"/>
              <a:t>May </a:t>
            </a:r>
            <a:r>
              <a:rPr lang="en-US" dirty="0"/>
              <a:t>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Status of </a:t>
            </a:r>
            <a:r>
              <a:rPr lang="en-US" sz="2800">
                <a:solidFill>
                  <a:srgbClr val="0070C0"/>
                </a:solidFill>
              </a:rPr>
              <a:t>ongoing </a:t>
            </a:r>
            <a:r>
              <a:rPr lang="en-US" sz="2800" smtClean="0">
                <a:solidFill>
                  <a:srgbClr val="0070C0"/>
                </a:solidFill>
              </a:rPr>
              <a:t>consultations</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Tracking document:  </a:t>
            </a:r>
            <a:r>
              <a:rPr lang="en-US" sz="1800" spc="-5" dirty="0" smtClean="0">
                <a:solidFill>
                  <a:srgbClr val="FF0000"/>
                </a:solidFill>
                <a:latin typeface="+mj-lt"/>
                <a:cs typeface="Arial"/>
                <a:hlinkClick r:id="rId3"/>
              </a:rPr>
              <a:t>18-22/0035r10</a:t>
            </a:r>
            <a:endParaRPr lang="en-US" sz="1800" spc="-5" dirty="0">
              <a:solidFill>
                <a:srgbClr val="FF0000"/>
              </a:solidFill>
              <a:latin typeface="+mj-lt"/>
              <a:cs typeface="Arial"/>
            </a:endParaRPr>
          </a:p>
          <a:p>
            <a:pPr marL="230188" marR="117475" indent="-230188" algn="just">
              <a:spcBef>
                <a:spcPts val="1800"/>
              </a:spcBef>
              <a:buFont typeface="Times New Roman" pitchFamily="16" charset="0"/>
              <a:buChar char="•"/>
              <a:tabLst>
                <a:tab pos="230188" algn="l"/>
              </a:tabLst>
            </a:pPr>
            <a:r>
              <a:rPr lang="en-US" sz="1800" spc="-5" dirty="0" smtClean="0">
                <a:latin typeface="+mj-lt"/>
                <a:cs typeface="Arial"/>
              </a:rPr>
              <a:t>Pending </a:t>
            </a:r>
            <a:r>
              <a:rPr lang="en-US" sz="1800" spc="-5" dirty="0" smtClean="0">
                <a:cs typeface="Arial"/>
              </a:rPr>
              <a:t>for </a:t>
            </a:r>
            <a:r>
              <a:rPr lang="en-US" sz="1800" spc="-5" dirty="0">
                <a:cs typeface="Arial"/>
              </a:rPr>
              <a:t>interested members to prepare response in the order of submission deadline:</a:t>
            </a:r>
          </a:p>
          <a:p>
            <a:pPr marL="630238" marR="117475" lvl="1" indent="-230188" algn="just">
              <a:spcBef>
                <a:spcPts val="600"/>
              </a:spcBef>
              <a:buFont typeface="Times New Roman" pitchFamily="16" charset="0"/>
              <a:buChar char="•"/>
              <a:tabLst>
                <a:tab pos="230188" algn="l"/>
              </a:tabLst>
            </a:pPr>
            <a:r>
              <a:rPr lang="en-US" sz="1600" spc="-5" dirty="0" smtClean="0">
                <a:solidFill>
                  <a:srgbClr val="FF0000"/>
                </a:solidFill>
                <a:cs typeface="Arial"/>
              </a:rPr>
              <a:t>Internal deadline today:</a:t>
            </a:r>
          </a:p>
          <a:p>
            <a:pPr marL="1030288" marR="117475" lvl="2" indent="-230188" algn="just">
              <a:spcBef>
                <a:spcPts val="600"/>
              </a:spcBef>
              <a:buFont typeface="Times New Roman" pitchFamily="16" charset="0"/>
              <a:buChar char="•"/>
              <a:tabLst>
                <a:tab pos="230188" algn="l"/>
              </a:tabLst>
            </a:pPr>
            <a:r>
              <a:rPr lang="en-US" sz="1400" spc="-5" dirty="0" smtClean="0">
                <a:solidFill>
                  <a:srgbClr val="FF0000"/>
                </a:solidFill>
                <a:cs typeface="Arial"/>
              </a:rPr>
              <a:t>UK </a:t>
            </a:r>
            <a:r>
              <a:rPr lang="en-US" sz="1400" spc="-5" dirty="0" err="1" smtClean="0">
                <a:solidFill>
                  <a:srgbClr val="FF0000"/>
                </a:solidFill>
                <a:cs typeface="Arial"/>
              </a:rPr>
              <a:t>Ofcom</a:t>
            </a:r>
            <a:r>
              <a:rPr lang="en-US" sz="1400" spc="-5" dirty="0" smtClean="0">
                <a:solidFill>
                  <a:srgbClr val="FF0000"/>
                </a:solidFill>
                <a:cs typeface="Arial"/>
              </a:rPr>
              <a:t> consultation on spectrum roadmap  </a:t>
            </a:r>
          </a:p>
          <a:p>
            <a:pPr marL="1030288" marR="117475" lvl="2" indent="-230188" algn="just">
              <a:spcBef>
                <a:spcPts val="600"/>
              </a:spcBef>
              <a:buFont typeface="Times New Roman" pitchFamily="16" charset="0"/>
              <a:buChar char="•"/>
              <a:tabLst>
                <a:tab pos="230188" algn="l"/>
              </a:tabLst>
            </a:pPr>
            <a:r>
              <a:rPr lang="en-US" sz="1400" spc="-5" dirty="0" smtClean="0">
                <a:solidFill>
                  <a:srgbClr val="FF0000"/>
                </a:solidFill>
                <a:cs typeface="Arial"/>
              </a:rPr>
              <a:t>FCC </a:t>
            </a:r>
            <a:r>
              <a:rPr lang="en-US" sz="1400" spc="-5" dirty="0">
                <a:solidFill>
                  <a:srgbClr val="FF0000"/>
                </a:solidFill>
                <a:cs typeface="Arial"/>
              </a:rPr>
              <a:t>OET Seeks Comment Following Court Remand of 6 GHz Band </a:t>
            </a:r>
            <a:r>
              <a:rPr lang="en-US" sz="1400" spc="-5" dirty="0" smtClean="0">
                <a:solidFill>
                  <a:srgbClr val="FF0000"/>
                </a:solidFill>
                <a:cs typeface="Arial"/>
              </a:rPr>
              <a:t>Order (Comment due)</a:t>
            </a:r>
            <a:endParaRPr lang="en-US" sz="1400" spc="-5" dirty="0" smtClean="0">
              <a:solidFill>
                <a:srgbClr val="FF0000"/>
              </a:solidFill>
              <a:cs typeface="Arial"/>
            </a:endParaRPr>
          </a:p>
          <a:p>
            <a:pPr marL="630238" marR="117475" lvl="1" indent="-230188" algn="just">
              <a:spcBef>
                <a:spcPts val="600"/>
              </a:spcBef>
              <a:buFont typeface="Times New Roman" pitchFamily="16" charset="0"/>
              <a:buChar char="•"/>
              <a:tabLst>
                <a:tab pos="230188" algn="l"/>
              </a:tabLst>
            </a:pPr>
            <a:r>
              <a:rPr lang="en-US" sz="1600" spc="-5" dirty="0" smtClean="0">
                <a:solidFill>
                  <a:schemeClr val="tx1"/>
                </a:solidFill>
                <a:cs typeface="Arial"/>
              </a:rPr>
              <a:t>Internal deadline on 26 May 2022:</a:t>
            </a:r>
          </a:p>
          <a:p>
            <a:pPr marL="1030288" marR="117475" lvl="2" indent="-230188" algn="just">
              <a:spcBef>
                <a:spcPts val="600"/>
              </a:spcBef>
              <a:buFont typeface="Times New Roman" pitchFamily="16" charset="0"/>
              <a:buChar char="•"/>
              <a:tabLst>
                <a:tab pos="230188" algn="l"/>
              </a:tabLst>
            </a:pPr>
            <a:r>
              <a:rPr lang="en-US" sz="1400" spc="-5" dirty="0" smtClean="0">
                <a:solidFill>
                  <a:schemeClr val="tx1"/>
                </a:solidFill>
                <a:cs typeface="Arial"/>
              </a:rPr>
              <a:t>FCC </a:t>
            </a:r>
            <a:r>
              <a:rPr lang="en-US" sz="1400" spc="-5" dirty="0">
                <a:solidFill>
                  <a:schemeClr val="tx1"/>
                </a:solidFill>
                <a:cs typeface="Arial"/>
              </a:rPr>
              <a:t>OET Seeks Comment Following Court Remand of 6 GHz Band Order </a:t>
            </a:r>
            <a:r>
              <a:rPr lang="en-US" sz="1400" spc="-5" dirty="0" smtClean="0">
                <a:solidFill>
                  <a:schemeClr val="tx1"/>
                </a:solidFill>
                <a:cs typeface="Arial"/>
              </a:rPr>
              <a:t>(Reply comment due)</a:t>
            </a: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r>
              <a:rPr lang="en-US" sz="1600" spc="-5" dirty="0">
                <a:solidFill>
                  <a:schemeClr val="tx1"/>
                </a:solidFill>
                <a:cs typeface="Arial"/>
              </a:rPr>
              <a:t>Internal deadline on </a:t>
            </a:r>
            <a:r>
              <a:rPr lang="en-US" sz="1600" spc="-5" dirty="0" smtClean="0">
                <a:solidFill>
                  <a:schemeClr val="tx1"/>
                </a:solidFill>
                <a:cs typeface="Arial"/>
              </a:rPr>
              <a:t>30 June 2022:</a:t>
            </a: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r>
              <a:rPr lang="en-US" sz="1400" spc="-5" dirty="0" smtClean="0">
                <a:solidFill>
                  <a:schemeClr val="tx1"/>
                </a:solidFill>
                <a:cs typeface="Arial"/>
              </a:rPr>
              <a:t>Canada RABC consultation on ISED Radio Standards Specifications, RSS-248, issue 2</a:t>
            </a:r>
          </a:p>
          <a:p>
            <a:pPr marL="1030288" marR="117475" lvl="2" indent="-230188" algn="just">
              <a:spcBef>
                <a:spcPts val="600"/>
              </a:spcBef>
              <a:buFont typeface="Times New Roman" pitchFamily="16" charset="0"/>
              <a:buChar char="•"/>
              <a:tabLst>
                <a:tab pos="230188" algn="l"/>
              </a:tabLst>
            </a:pPr>
            <a:r>
              <a:rPr lang="en-US" sz="1400" spc="-5" dirty="0" smtClean="0">
                <a:solidFill>
                  <a:schemeClr val="tx1"/>
                </a:solidFill>
                <a:cs typeface="Arial"/>
              </a:rPr>
              <a:t>Canada RABC consultation on ISED Database Specifications, DSB-06, issue 1</a:t>
            </a:r>
          </a:p>
          <a:p>
            <a:pPr marL="1030288" marR="117475" lvl="2" indent="-230188" algn="just">
              <a:spcBef>
                <a:spcPts val="600"/>
              </a:spcBef>
              <a:buFont typeface="Times New Roman" pitchFamily="16" charset="0"/>
              <a:buChar char="•"/>
              <a:tabLst>
                <a:tab pos="230188" algn="l"/>
              </a:tabLst>
            </a:pPr>
            <a:r>
              <a:rPr lang="en-US" sz="1400" dirty="0" smtClean="0"/>
              <a:t>Canada RABC consultation on ISED </a:t>
            </a:r>
            <a:r>
              <a:rPr lang="en-US" sz="1400" dirty="0"/>
              <a:t>Application Procedures, CPC-4-1-01, </a:t>
            </a:r>
            <a:r>
              <a:rPr lang="en-US" sz="1400"/>
              <a:t>issue </a:t>
            </a:r>
            <a:r>
              <a:rPr lang="en-US" sz="1400" smtClean="0"/>
              <a:t>2</a:t>
            </a:r>
            <a:endParaRPr lang="en-US" sz="1400" spc="-5" dirty="0" smtClean="0">
              <a:solidFill>
                <a:schemeClr val="tx1"/>
              </a:solidFill>
              <a:cs typeface="Arial"/>
            </a:endParaRPr>
          </a:p>
          <a:p>
            <a:pPr marL="630238" marR="117475" lvl="1" indent="-230188" algn="just">
              <a:spcBef>
                <a:spcPts val="600"/>
              </a:spcBef>
              <a:buFont typeface="Times New Roman" pitchFamily="16" charset="0"/>
              <a:buChar char="•"/>
              <a:tabLst>
                <a:tab pos="230188" algn="l"/>
              </a:tabLst>
            </a:pPr>
            <a:r>
              <a:rPr lang="en-US" sz="1600" spc="-5" dirty="0" smtClean="0">
                <a:solidFill>
                  <a:schemeClr val="tx1"/>
                </a:solidFill>
                <a:cs typeface="Arial"/>
              </a:rPr>
              <a:t>Internal deadline TBD:</a:t>
            </a:r>
            <a:endParaRPr lang="en-US" sz="1600" spc="-5" dirty="0" smtClean="0">
              <a:solidFill>
                <a:schemeClr val="tx1"/>
              </a:solidFill>
              <a:cs typeface="Arial"/>
            </a:endParaRPr>
          </a:p>
          <a:p>
            <a:pPr marL="1030288" marR="117475" lvl="2" indent="-230188" algn="just">
              <a:spcBef>
                <a:spcPts val="600"/>
              </a:spcBef>
              <a:buFont typeface="Times New Roman" pitchFamily="16" charset="0"/>
              <a:buChar char="•"/>
              <a:tabLst>
                <a:tab pos="230188" algn="l"/>
              </a:tabLst>
            </a:pPr>
            <a:r>
              <a:rPr lang="en-US" sz="1400" spc="-5" dirty="0" smtClean="0">
                <a:solidFill>
                  <a:schemeClr val="tx1"/>
                </a:solidFill>
                <a:cs typeface="Arial"/>
              </a:rPr>
              <a:t>FCC </a:t>
            </a:r>
            <a:r>
              <a:rPr lang="en-US" sz="1400" spc="-5" dirty="0" smtClean="0">
                <a:solidFill>
                  <a:schemeClr val="tx1"/>
                </a:solidFill>
                <a:cs typeface="Arial"/>
              </a:rPr>
              <a:t>Notice of Inquiry: </a:t>
            </a:r>
            <a:r>
              <a:rPr lang="en-GB" sz="1400" dirty="0" smtClean="0">
                <a:solidFill>
                  <a:schemeClr val="tx1"/>
                </a:solidFill>
              </a:rPr>
              <a:t>Promoting </a:t>
            </a:r>
            <a:r>
              <a:rPr lang="en-GB" sz="1400" dirty="0">
                <a:solidFill>
                  <a:schemeClr val="tx1"/>
                </a:solidFill>
              </a:rPr>
              <a:t>Efficient Use of Spectrum through Improved Receiver Interference Immunity Performance</a:t>
            </a:r>
            <a:endParaRPr lang="en-US" sz="1400" spc="-5" dirty="0">
              <a:solidFill>
                <a:schemeClr val="tx1"/>
              </a:solidFill>
              <a:cs typeface="Arial"/>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417222459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12</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smtClean="0"/>
              <a:t>May </a:t>
            </a:r>
            <a:r>
              <a:rPr lang="en-US" dirty="0"/>
              <a:t>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a:t>
            </a:r>
            <a:r>
              <a:rPr lang="en-US" sz="2800" dirty="0" smtClean="0">
                <a:solidFill>
                  <a:srgbClr val="0070C0"/>
                </a:solidFill>
              </a:rPr>
              <a:t>items (1)</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smtClean="0">
                <a:latin typeface="+mj-lt"/>
                <a:cs typeface="Arial"/>
              </a:rPr>
              <a:t>EU</a:t>
            </a:r>
            <a:endParaRPr lang="en-US" sz="1800" spc="-5" dirty="0">
              <a:latin typeface="+mj-lt"/>
              <a:cs typeface="Arial"/>
            </a:endParaRPr>
          </a:p>
          <a:p>
            <a:pPr marL="630238" marR="117475" lvl="1" indent="-230188" algn="just">
              <a:buClrTx/>
              <a:buFont typeface="Times New Roman" pitchFamily="16" charset="0"/>
              <a:buChar char="•"/>
              <a:tabLst>
                <a:tab pos="230188" algn="l"/>
              </a:tabLst>
            </a:pPr>
            <a:r>
              <a:rPr lang="en-US" sz="1800" spc="-5" dirty="0" smtClean="0">
                <a:cs typeface="Arial"/>
              </a:rPr>
              <a:t>EC</a:t>
            </a:r>
          </a:p>
          <a:p>
            <a:pPr marL="1030288" marR="117475" lvl="2" indent="-230188" algn="just">
              <a:buClrTx/>
              <a:buFont typeface="Times New Roman" pitchFamily="16" charset="0"/>
              <a:buChar char="•"/>
              <a:tabLst>
                <a:tab pos="230188" algn="l"/>
              </a:tabLst>
            </a:pPr>
            <a:r>
              <a:rPr lang="en-US" sz="1600" spc="-5" dirty="0">
                <a:cs typeface="Arial"/>
                <a:hlinkClick r:id="rId3"/>
              </a:rPr>
              <a:t>2022 Rolling plan for ICT </a:t>
            </a:r>
            <a:r>
              <a:rPr lang="en-US" sz="1600" spc="-5" dirty="0" smtClean="0">
                <a:cs typeface="Arial"/>
                <a:hlinkClick r:id="rId3"/>
              </a:rPr>
              <a:t>standardization</a:t>
            </a:r>
            <a:r>
              <a:rPr lang="en-US" sz="1600" spc="-5" dirty="0" smtClean="0">
                <a:cs typeface="Arial"/>
              </a:rPr>
              <a:t>, last updated on 26 April 2022</a:t>
            </a:r>
            <a:endParaRPr lang="en-US" sz="1600" spc="-5" dirty="0">
              <a:cs typeface="Arial"/>
            </a:endParaRPr>
          </a:p>
          <a:p>
            <a:pPr marL="630238" marR="117475" lvl="1" indent="-230188" algn="just">
              <a:buClrTx/>
              <a:buFont typeface="Times New Roman" pitchFamily="16" charset="0"/>
              <a:buChar char="•"/>
              <a:tabLst>
                <a:tab pos="230188" algn="l"/>
              </a:tabLst>
            </a:pPr>
            <a:r>
              <a:rPr lang="en-US" sz="1800" spc="-5" dirty="0" smtClean="0">
                <a:cs typeface="Arial"/>
              </a:rPr>
              <a:t>ETSI BRAN</a:t>
            </a:r>
          </a:p>
          <a:p>
            <a:pPr marL="1030288" marR="117475" lvl="2" indent="-230188" algn="just">
              <a:buClrTx/>
              <a:buFont typeface="Times New Roman" pitchFamily="16" charset="0"/>
              <a:buChar char="•"/>
              <a:tabLst>
                <a:tab pos="230188" algn="l"/>
              </a:tabLst>
            </a:pPr>
            <a:r>
              <a:rPr lang="en-US" sz="1600" spc="-5" dirty="0" smtClean="0">
                <a:cs typeface="Arial"/>
                <a:hlinkClick r:id="rId4"/>
              </a:rPr>
              <a:t>ETSI Seminar</a:t>
            </a:r>
            <a:r>
              <a:rPr lang="en-US" sz="1600" spc="-5" dirty="0" smtClean="0">
                <a:cs typeface="Arial"/>
              </a:rPr>
              <a:t> is held in person at the ETSI HQs on 19 May 2022</a:t>
            </a:r>
          </a:p>
          <a:p>
            <a:pPr marL="1487488" marR="117475" lvl="3" indent="-230188" algn="just">
              <a:buClrTx/>
              <a:buFont typeface="Times New Roman" pitchFamily="16" charset="0"/>
              <a:buChar char="•"/>
              <a:tabLst>
                <a:tab pos="230188" algn="l"/>
              </a:tabLst>
            </a:pPr>
            <a:r>
              <a:rPr lang="en-US" sz="1400" dirty="0"/>
              <a:t>The ETSI Seminar is run once a year, to provide an intensive course on ETSI, its organization, structure, ways of working and related subjects. It is targeted at those who are new to ETSI or those who need to develop a deeper understanding of how to work effectively in ETSI. </a:t>
            </a:r>
            <a:endParaRPr lang="en-US" sz="1400" dirty="0" smtClean="0"/>
          </a:p>
          <a:p>
            <a:pPr marL="630238" marR="117475" lvl="1" indent="-230188" algn="just">
              <a:buClrTx/>
              <a:buFont typeface="Times New Roman" pitchFamily="16" charset="0"/>
              <a:buChar char="•"/>
              <a:tabLst>
                <a:tab pos="230188" algn="l"/>
              </a:tabLst>
            </a:pPr>
            <a:r>
              <a:rPr lang="en-US" sz="1800" spc="-5" dirty="0" smtClean="0">
                <a:cs typeface="Arial"/>
              </a:rPr>
              <a:t>CEPT</a:t>
            </a:r>
          </a:p>
          <a:p>
            <a:pPr marL="630238" marR="117475" lvl="1" indent="-230188" algn="just">
              <a:buClrTx/>
              <a:buFont typeface="Times New Roman" pitchFamily="16" charset="0"/>
              <a:buChar char="•"/>
              <a:tabLst>
                <a:tab pos="230188" algn="l"/>
              </a:tabLst>
            </a:pPr>
            <a:r>
              <a:rPr lang="en-US" sz="1800" spc="-5" dirty="0" smtClean="0">
                <a:solidFill>
                  <a:schemeClr val="tx1"/>
                </a:solidFill>
                <a:latin typeface="+mj-lt"/>
                <a:cs typeface="Arial"/>
              </a:rPr>
              <a:t>UK </a:t>
            </a:r>
            <a:r>
              <a:rPr lang="en-US" sz="1800" spc="-5" dirty="0" err="1" smtClean="0">
                <a:solidFill>
                  <a:schemeClr val="tx1"/>
                </a:solidFill>
                <a:latin typeface="+mj-lt"/>
                <a:cs typeface="Arial"/>
              </a:rPr>
              <a:t>Ofcom</a:t>
            </a:r>
            <a:endParaRPr lang="en-US" sz="1800" spc="-5" dirty="0" smtClean="0">
              <a:solidFill>
                <a:schemeClr val="tx1"/>
              </a:solidFill>
              <a:latin typeface="+mj-lt"/>
              <a:cs typeface="Arial"/>
            </a:endParaRPr>
          </a:p>
          <a:p>
            <a:pPr marL="630238" marR="117475" lvl="1" indent="-230188" algn="just">
              <a:buClrTx/>
              <a:buFont typeface="Times New Roman" pitchFamily="16" charset="0"/>
              <a:buChar char="•"/>
              <a:tabLst>
                <a:tab pos="230188" algn="l"/>
              </a:tabLst>
            </a:pPr>
            <a:r>
              <a:rPr lang="en-US" sz="1800" spc="-5" dirty="0" smtClean="0">
                <a:solidFill>
                  <a:schemeClr val="tx1"/>
                </a:solidFill>
                <a:latin typeface="+mj-lt"/>
                <a:cs typeface="Arial"/>
              </a:rPr>
              <a:t>Other countries/regions</a:t>
            </a:r>
          </a:p>
          <a:p>
            <a:pPr marL="630238" marR="117475" lvl="1" indent="-230188" algn="just">
              <a:buClr>
                <a:srgbClr val="FF0000"/>
              </a:buClr>
              <a:buFont typeface="Times New Roman" pitchFamily="16" charset="0"/>
              <a:buChar char="•"/>
              <a:tabLst>
                <a:tab pos="230188" algn="l"/>
              </a:tabLst>
            </a:pPr>
            <a:endParaRPr lang="en-US" sz="1800" spc="-5" dirty="0" smtClean="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smtClean="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410530279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13</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smtClean="0"/>
              <a:t>May 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a:t>
            </a:r>
            <a:r>
              <a:rPr lang="en-US" sz="2800" dirty="0" smtClean="0">
                <a:solidFill>
                  <a:srgbClr val="0070C0"/>
                </a:solidFill>
              </a:rPr>
              <a:t>items (2)</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smtClean="0">
                <a:latin typeface="+mj-lt"/>
                <a:cs typeface="Arial"/>
              </a:rPr>
              <a:t>Americas</a:t>
            </a:r>
            <a:endParaRPr lang="en-US" sz="1800" spc="-5" dirty="0">
              <a:latin typeface="+mj-lt"/>
              <a:cs typeface="Arial"/>
            </a:endParaRPr>
          </a:p>
          <a:p>
            <a:pPr marL="630238" marR="117475" lvl="1" indent="-230188" algn="just">
              <a:buClrTx/>
              <a:buFont typeface="Times New Roman" pitchFamily="16" charset="0"/>
              <a:buChar char="•"/>
              <a:tabLst>
                <a:tab pos="230188" algn="l"/>
              </a:tabLst>
            </a:pPr>
            <a:r>
              <a:rPr lang="en-US" sz="1800" spc="-5" dirty="0" smtClean="0">
                <a:solidFill>
                  <a:schemeClr val="tx1"/>
                </a:solidFill>
                <a:cs typeface="Arial"/>
              </a:rPr>
              <a:t>USA FCC</a:t>
            </a:r>
          </a:p>
          <a:p>
            <a:pPr marL="1030288" marR="117475" lvl="2" indent="-230188" algn="just">
              <a:buClrTx/>
              <a:buFont typeface="Times New Roman" pitchFamily="16" charset="0"/>
              <a:buChar char="•"/>
              <a:tabLst>
                <a:tab pos="230188" algn="l"/>
              </a:tabLst>
            </a:pPr>
            <a:r>
              <a:rPr lang="en-US" sz="1600" spc="-5" dirty="0" smtClean="0">
                <a:solidFill>
                  <a:schemeClr val="tx1"/>
                </a:solidFill>
                <a:cs typeface="Arial"/>
              </a:rPr>
              <a:t>The next Open meeting is </a:t>
            </a:r>
            <a:r>
              <a:rPr lang="en-US" sz="1600" spc="-5" dirty="0" smtClean="0">
                <a:solidFill>
                  <a:schemeClr val="tx1"/>
                </a:solidFill>
                <a:cs typeface="Arial"/>
                <a:hlinkClick r:id="rId3"/>
              </a:rPr>
              <a:t>scheduled</a:t>
            </a:r>
            <a:r>
              <a:rPr lang="en-US" sz="1600" spc="-5" dirty="0" smtClean="0">
                <a:solidFill>
                  <a:schemeClr val="tx1"/>
                </a:solidFill>
                <a:cs typeface="Arial"/>
              </a:rPr>
              <a:t> at 10:30am ET on 19 May 2022.</a:t>
            </a:r>
          </a:p>
          <a:p>
            <a:pPr marL="1030288" marR="117475" lvl="2" indent="-230188" algn="just">
              <a:buClrTx/>
              <a:buFont typeface="Times New Roman" pitchFamily="16" charset="0"/>
              <a:buChar char="•"/>
              <a:tabLst>
                <a:tab pos="230188" algn="l"/>
              </a:tabLst>
            </a:pPr>
            <a:r>
              <a:rPr lang="en-US" sz="1600" spc="-5" dirty="0" smtClean="0">
                <a:solidFill>
                  <a:schemeClr val="tx1"/>
                </a:solidFill>
                <a:cs typeface="Arial"/>
              </a:rPr>
              <a:t>The next </a:t>
            </a:r>
            <a:r>
              <a:rPr lang="en-US" sz="1600" dirty="0"/>
              <a:t>Technological Advisory </a:t>
            </a:r>
            <a:r>
              <a:rPr lang="en-US" sz="1600" dirty="0" smtClean="0"/>
              <a:t>Council meeting is </a:t>
            </a:r>
            <a:r>
              <a:rPr lang="en-US" sz="1600" dirty="0" smtClean="0">
                <a:hlinkClick r:id="rId4"/>
              </a:rPr>
              <a:t>scheduled</a:t>
            </a:r>
            <a:r>
              <a:rPr lang="en-US" sz="1600" dirty="0" smtClean="0"/>
              <a:t> at 10:00am ET on 9 June 2022.</a:t>
            </a:r>
          </a:p>
          <a:p>
            <a:pPr marL="1030288" marR="117475" lvl="2" indent="-230188" algn="just">
              <a:buClrTx/>
              <a:buFont typeface="Times New Roman" pitchFamily="16" charset="0"/>
              <a:buChar char="•"/>
              <a:tabLst>
                <a:tab pos="230188" algn="l"/>
              </a:tabLst>
            </a:pPr>
            <a:r>
              <a:rPr lang="en-US" sz="1600" spc="-5" dirty="0">
                <a:solidFill>
                  <a:schemeClr val="tx1"/>
                </a:solidFill>
                <a:cs typeface="Arial"/>
              </a:rPr>
              <a:t>Commissioner Starks announces </a:t>
            </a:r>
            <a:r>
              <a:rPr lang="en-US" sz="1600" spc="-5" dirty="0">
                <a:solidFill>
                  <a:schemeClr val="tx1"/>
                </a:solidFill>
                <a:cs typeface="Arial"/>
                <a:hlinkClick r:id="rId5"/>
              </a:rPr>
              <a:t>staff changes</a:t>
            </a:r>
            <a:r>
              <a:rPr lang="en-US" sz="1600" spc="-5" dirty="0">
                <a:solidFill>
                  <a:schemeClr val="tx1"/>
                </a:solidFill>
                <a:cs typeface="Arial"/>
              </a:rPr>
              <a:t> on </a:t>
            </a:r>
            <a:r>
              <a:rPr lang="en-US" sz="1600" spc="-5" dirty="0" smtClean="0">
                <a:solidFill>
                  <a:schemeClr val="tx1"/>
                </a:solidFill>
                <a:cs typeface="Arial"/>
              </a:rPr>
              <a:t>27 </a:t>
            </a:r>
            <a:r>
              <a:rPr lang="en-US" sz="1600" spc="-5" dirty="0">
                <a:solidFill>
                  <a:schemeClr val="tx1"/>
                </a:solidFill>
                <a:cs typeface="Arial"/>
              </a:rPr>
              <a:t>April 2022</a:t>
            </a:r>
            <a:r>
              <a:rPr lang="en-US" sz="1600" spc="-5" dirty="0" smtClean="0">
                <a:solidFill>
                  <a:schemeClr val="tx1"/>
                </a:solidFill>
                <a:cs typeface="Arial"/>
              </a:rPr>
              <a:t>.</a:t>
            </a:r>
          </a:p>
          <a:p>
            <a:pPr marL="630238" marR="117475" lvl="1" indent="-230188" algn="just">
              <a:buClrTx/>
              <a:buFont typeface="Times New Roman" pitchFamily="16" charset="0"/>
              <a:buChar char="•"/>
              <a:tabLst>
                <a:tab pos="230188" algn="l"/>
              </a:tabLst>
            </a:pPr>
            <a:r>
              <a:rPr lang="en-US" sz="1800" spc="-5" dirty="0" smtClean="0">
                <a:solidFill>
                  <a:schemeClr val="tx1"/>
                </a:solidFill>
                <a:cs typeface="Arial"/>
              </a:rPr>
              <a:t>Canada ISED and Canada RABC</a:t>
            </a:r>
          </a:p>
          <a:p>
            <a:pPr marL="630238" marR="117475" lvl="1" indent="-230188" algn="just">
              <a:buClrTx/>
              <a:buFont typeface="Times New Roman" pitchFamily="16" charset="0"/>
              <a:buChar char="•"/>
              <a:tabLst>
                <a:tab pos="230188" algn="l"/>
              </a:tabLst>
            </a:pPr>
            <a:r>
              <a:rPr lang="en-US" sz="1800" spc="-5" dirty="0" smtClean="0">
                <a:solidFill>
                  <a:schemeClr val="tx1"/>
                </a:solidFill>
                <a:cs typeface="Arial"/>
              </a:rPr>
              <a:t>Other countries/regions</a:t>
            </a:r>
            <a:endParaRPr lang="en-US" sz="180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smtClean="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6"/>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84112371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14</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smtClean="0"/>
              <a:t>May </a:t>
            </a:r>
            <a:r>
              <a:rPr lang="en-US" dirty="0"/>
              <a:t>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a:t>
            </a:r>
            <a:r>
              <a:rPr lang="en-US" sz="2800" dirty="0" smtClean="0">
                <a:solidFill>
                  <a:srgbClr val="0070C0"/>
                </a:solidFill>
              </a:rPr>
              <a:t>items (3)</a:t>
            </a:r>
            <a:endParaRPr lang="en-US" sz="2800" dirty="0">
              <a:solidFill>
                <a:srgbClr val="0070C0"/>
              </a:solidFill>
            </a:endParaRPr>
          </a:p>
        </p:txBody>
      </p:sp>
      <p:sp>
        <p:nvSpPr>
          <p:cNvPr id="10" name="Content Placeholder 2"/>
          <p:cNvSpPr>
            <a:spLocks noGrp="1"/>
          </p:cNvSpPr>
          <p:nvPr>
            <p:ph idx="1"/>
          </p:nvPr>
        </p:nvSpPr>
        <p:spPr>
          <a:xfrm>
            <a:off x="914400" y="1524000"/>
            <a:ext cx="10475384" cy="4928587"/>
          </a:xfrm>
        </p:spPr>
        <p:txBody>
          <a:bodyPr/>
          <a:lstStyle/>
          <a:p>
            <a:pPr marL="230188" marR="117475" indent="-230188" algn="just">
              <a:buFont typeface="Times New Roman" pitchFamily="16" charset="0"/>
              <a:buChar char="•"/>
              <a:tabLst>
                <a:tab pos="230188" algn="l"/>
              </a:tabLst>
            </a:pPr>
            <a:r>
              <a:rPr lang="en-US" sz="1800" spc="-5" dirty="0" smtClean="0">
                <a:latin typeface="+mj-lt"/>
                <a:cs typeface="Arial"/>
              </a:rPr>
              <a:t>Asia Pacific</a:t>
            </a:r>
            <a:endParaRPr lang="en-US" sz="1800" spc="-5" dirty="0">
              <a:latin typeface="+mj-lt"/>
              <a:cs typeface="Arial"/>
            </a:endParaRPr>
          </a:p>
          <a:p>
            <a:pPr marL="630238" marR="117475" lvl="1" indent="-230188" algn="just">
              <a:buClrTx/>
              <a:buFont typeface="Times New Roman" pitchFamily="16" charset="0"/>
              <a:buChar char="•"/>
              <a:tabLst>
                <a:tab pos="230188" algn="l"/>
              </a:tabLst>
            </a:pPr>
            <a:r>
              <a:rPr lang="en-US" sz="1800" spc="-5" dirty="0" smtClean="0">
                <a:solidFill>
                  <a:schemeClr val="tx1"/>
                </a:solidFill>
                <a:latin typeface="+mj-lt"/>
                <a:cs typeface="Arial"/>
              </a:rPr>
              <a:t>APT</a:t>
            </a:r>
          </a:p>
          <a:p>
            <a:pPr marL="1030288" marR="117475" lvl="2" indent="-230188" algn="just">
              <a:buClrTx/>
              <a:buFont typeface="Times New Roman" pitchFamily="16" charset="0"/>
              <a:buChar char="•"/>
              <a:tabLst>
                <a:tab pos="230188" algn="l"/>
              </a:tabLst>
            </a:pPr>
            <a:r>
              <a:rPr lang="en-US" sz="1600" dirty="0" smtClean="0"/>
              <a:t>Future meetings of interest:</a:t>
            </a:r>
          </a:p>
          <a:p>
            <a:pPr marL="1487488" marR="117475" lvl="3" indent="-230188" algn="just">
              <a:buClrTx/>
              <a:buFont typeface="Times New Roman" pitchFamily="16" charset="0"/>
              <a:buChar char="•"/>
              <a:tabLst>
                <a:tab pos="230188" algn="l"/>
              </a:tabLst>
            </a:pPr>
            <a:r>
              <a:rPr lang="en-US" sz="1400" dirty="0" smtClean="0"/>
              <a:t>The </a:t>
            </a:r>
            <a:r>
              <a:rPr lang="en-US" sz="1400" dirty="0"/>
              <a:t>4th Meeting of the APT Conference Preparatory Group for WRC-23 (APG23-4) </a:t>
            </a:r>
            <a:r>
              <a:rPr lang="en-US" sz="1400" dirty="0" smtClean="0"/>
              <a:t>is </a:t>
            </a:r>
            <a:r>
              <a:rPr lang="en-US" sz="1400" dirty="0" smtClean="0">
                <a:hlinkClick r:id="rId3"/>
              </a:rPr>
              <a:t>scheduled</a:t>
            </a:r>
            <a:r>
              <a:rPr lang="en-US" sz="1400" dirty="0" smtClean="0"/>
              <a:t> as a hybrid event from 15 to 20 August 2022.</a:t>
            </a:r>
          </a:p>
          <a:p>
            <a:pPr marL="1487488" marR="117475" lvl="3" indent="-230188" algn="just">
              <a:buClrTx/>
              <a:buFont typeface="Times New Roman" pitchFamily="16" charset="0"/>
              <a:buChar char="•"/>
              <a:tabLst>
                <a:tab pos="230188" algn="l"/>
              </a:tabLst>
            </a:pPr>
            <a:r>
              <a:rPr lang="en-US" sz="1400" dirty="0"/>
              <a:t>The 30th Meeting of APT Wireless Group (AWG-30</a:t>
            </a:r>
            <a:r>
              <a:rPr lang="en-US" sz="1400" dirty="0" smtClean="0"/>
              <a:t>) is </a:t>
            </a:r>
            <a:r>
              <a:rPr lang="en-US" sz="1400" dirty="0" smtClean="0">
                <a:hlinkClick r:id="rId3"/>
              </a:rPr>
              <a:t>scheduled</a:t>
            </a:r>
            <a:r>
              <a:rPr lang="en-US" sz="1400" dirty="0" smtClean="0"/>
              <a:t> as a hybrid event from 5 to 9 September 2022.</a:t>
            </a: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66268819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15</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smtClean="0"/>
              <a:t>May </a:t>
            </a:r>
            <a:r>
              <a:rPr lang="en-US" dirty="0"/>
              <a:t>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a:t>
            </a:r>
            <a:r>
              <a:rPr lang="en-US" sz="2800" dirty="0" smtClean="0">
                <a:solidFill>
                  <a:srgbClr val="0070C0"/>
                </a:solidFill>
              </a:rPr>
              <a:t>items (4)</a:t>
            </a:r>
            <a:endParaRPr lang="en-US" sz="2800" dirty="0">
              <a:solidFill>
                <a:srgbClr val="0070C0"/>
              </a:solidFill>
            </a:endParaRPr>
          </a:p>
        </p:txBody>
      </p:sp>
      <p:sp>
        <p:nvSpPr>
          <p:cNvPr id="10" name="Content Placeholder 2"/>
          <p:cNvSpPr>
            <a:spLocks noGrp="1"/>
          </p:cNvSpPr>
          <p:nvPr>
            <p:ph idx="1"/>
          </p:nvPr>
        </p:nvSpPr>
        <p:spPr>
          <a:xfrm>
            <a:off x="914400" y="1524000"/>
            <a:ext cx="10475384" cy="4928587"/>
          </a:xfrm>
        </p:spPr>
        <p:txBody>
          <a:bodyPr/>
          <a:lstStyle/>
          <a:p>
            <a:pPr marL="230188" marR="117475" indent="-230188" algn="just">
              <a:buFont typeface="Times New Roman" pitchFamily="16" charset="0"/>
              <a:buChar char="•"/>
              <a:tabLst>
                <a:tab pos="230188" algn="l"/>
              </a:tabLst>
            </a:pPr>
            <a:r>
              <a:rPr lang="en-US" sz="1800" spc="-5" dirty="0" smtClean="0">
                <a:latin typeface="+mj-lt"/>
                <a:cs typeface="Arial"/>
              </a:rPr>
              <a:t>Asia Pacific</a:t>
            </a:r>
            <a:endParaRPr lang="en-US" sz="1800" spc="-5" dirty="0">
              <a:latin typeface="+mj-lt"/>
              <a:cs typeface="Arial"/>
            </a:endParaRPr>
          </a:p>
          <a:p>
            <a:pPr marL="630238" marR="117475" lvl="1" indent="-230188" algn="just">
              <a:buClrTx/>
              <a:buFont typeface="Times New Roman" pitchFamily="16" charset="0"/>
              <a:buChar char="•"/>
              <a:tabLst>
                <a:tab pos="230188" algn="l"/>
              </a:tabLst>
            </a:pPr>
            <a:r>
              <a:rPr lang="en-US" sz="1800" spc="-5" dirty="0" smtClean="0">
                <a:solidFill>
                  <a:schemeClr val="tx1"/>
                </a:solidFill>
                <a:cs typeface="Arial"/>
              </a:rPr>
              <a:t>Other countries/regions</a:t>
            </a:r>
          </a:p>
          <a:p>
            <a:pPr marL="1030288" marR="117475" lvl="2" indent="-230188" algn="just">
              <a:buClrTx/>
              <a:buFont typeface="Times New Roman" pitchFamily="16" charset="0"/>
              <a:buChar char="•"/>
              <a:tabLst>
                <a:tab pos="230188" algn="l"/>
              </a:tabLst>
            </a:pPr>
            <a:r>
              <a:rPr lang="en-US" sz="1600" spc="-5" dirty="0" smtClean="0">
                <a:solidFill>
                  <a:schemeClr val="tx1"/>
                </a:solidFill>
                <a:cs typeface="Arial"/>
              </a:rPr>
              <a:t>HKCA</a:t>
            </a:r>
          </a:p>
          <a:p>
            <a:pPr marL="1487488" marR="117475" lvl="3" indent="-230188" algn="just">
              <a:buClrTx/>
              <a:buFont typeface="Times New Roman" pitchFamily="16" charset="0"/>
              <a:buChar char="•"/>
              <a:tabLst>
                <a:tab pos="230188" algn="l"/>
              </a:tabLst>
            </a:pPr>
            <a:r>
              <a:rPr lang="en-US" sz="1400" dirty="0">
                <a:hlinkClick r:id="rId3"/>
              </a:rPr>
              <a:t>Creation of a Class Licence for Regulating the Use of and Trade in 6 GHz Devices for Wireless Local Area Network and Variation to the Class Licence for Provision of Public Wireless Local Area Network Services </a:t>
            </a:r>
            <a:endParaRPr lang="en-US" sz="1400" dirty="0" smtClean="0"/>
          </a:p>
          <a:p>
            <a:pPr marL="1944688" marR="117475" lvl="4" indent="-230188" algn="just">
              <a:buClrTx/>
              <a:buFont typeface="Times New Roman" pitchFamily="16" charset="0"/>
              <a:buChar char="•"/>
              <a:tabLst>
                <a:tab pos="230188" algn="l"/>
              </a:tabLst>
            </a:pPr>
            <a:r>
              <a:rPr lang="en-US" sz="1400" spc="-5" dirty="0" smtClean="0">
                <a:solidFill>
                  <a:schemeClr val="tx1"/>
                </a:solidFill>
                <a:cs typeface="Arial"/>
              </a:rPr>
              <a:t>Decision:</a:t>
            </a:r>
          </a:p>
          <a:p>
            <a:pPr marL="2401888" marR="117475" lvl="5" indent="-230188" algn="just">
              <a:buClrTx/>
              <a:buFont typeface="Times New Roman" pitchFamily="16" charset="0"/>
              <a:buChar char="•"/>
              <a:tabLst>
                <a:tab pos="230188" algn="l"/>
              </a:tabLst>
            </a:pPr>
            <a:r>
              <a:rPr lang="en-US" sz="1400" dirty="0"/>
              <a:t>C</a:t>
            </a:r>
            <a:r>
              <a:rPr lang="en-US" sz="1400" dirty="0" smtClean="0"/>
              <a:t>reate </a:t>
            </a:r>
            <a:r>
              <a:rPr lang="en-US" sz="1400" dirty="0"/>
              <a:t>the WLAN Device Class Licence </a:t>
            </a:r>
            <a:r>
              <a:rPr lang="en-US" sz="1400" dirty="0" smtClean="0"/>
              <a:t>and </a:t>
            </a:r>
            <a:r>
              <a:rPr lang="en-US" sz="1400" dirty="0"/>
              <a:t>vary the PWLAN Service Class Licence </a:t>
            </a:r>
          </a:p>
          <a:p>
            <a:pPr marL="2401888" marR="117475" lvl="5" indent="-230188" algn="just">
              <a:buClrTx/>
              <a:buFont typeface="Times New Roman" pitchFamily="16" charset="0"/>
              <a:buChar char="•"/>
              <a:tabLst>
                <a:tab pos="230188" algn="l"/>
              </a:tabLst>
            </a:pPr>
            <a:r>
              <a:rPr lang="en-US" sz="1400" dirty="0"/>
              <a:t>Refer to </a:t>
            </a:r>
            <a:r>
              <a:rPr lang="en-US" sz="1400" dirty="0">
                <a:hlinkClick r:id="rId4"/>
              </a:rPr>
              <a:t>HKCA 1081 (Issue 1, April 2022): </a:t>
            </a:r>
            <a:r>
              <a:rPr lang="en-US" sz="1400" dirty="0" smtClean="0">
                <a:hlinkClick r:id="rId4"/>
              </a:rPr>
              <a:t>Performance Specification for </a:t>
            </a:r>
            <a:r>
              <a:rPr lang="en-US" sz="1400" dirty="0" err="1" smtClean="0">
                <a:hlinkClick r:id="rId4"/>
              </a:rPr>
              <a:t>radiocommunications</a:t>
            </a:r>
            <a:r>
              <a:rPr lang="en-US" sz="1400" dirty="0" smtClean="0">
                <a:hlinkClick r:id="rId4"/>
              </a:rPr>
              <a:t> apparatus operating in the 6 GHz band for wireless local area network </a:t>
            </a:r>
            <a:r>
              <a:rPr lang="en-US" sz="1400" dirty="0" smtClean="0"/>
              <a:t>for technical conditions:</a:t>
            </a:r>
          </a:p>
          <a:p>
            <a:pPr marL="2859088" marR="117475" lvl="6" indent="-230188" algn="just">
              <a:buClrTx/>
              <a:buFont typeface="Times New Roman" pitchFamily="16" charset="0"/>
              <a:buChar char="•"/>
              <a:tabLst>
                <a:tab pos="230188" algn="l"/>
              </a:tabLst>
            </a:pPr>
            <a:r>
              <a:rPr lang="en-US" sz="1400" dirty="0"/>
              <a:t>The apparatus </a:t>
            </a:r>
            <a:r>
              <a:rPr lang="en-US" sz="1400" dirty="0" smtClean="0"/>
              <a:t>shall operate </a:t>
            </a:r>
            <a:r>
              <a:rPr lang="en-US" sz="1400" dirty="0"/>
              <a:t>in the 5.925 – 6.425 GHz frequency </a:t>
            </a:r>
            <a:r>
              <a:rPr lang="en-US" sz="1400" dirty="0" smtClean="0"/>
              <a:t>range</a:t>
            </a:r>
          </a:p>
          <a:p>
            <a:pPr marL="2859088" marR="117475" lvl="6" indent="-230188" algn="just">
              <a:buClrTx/>
              <a:buFont typeface="Times New Roman" pitchFamily="16" charset="0"/>
              <a:buChar char="•"/>
              <a:tabLst>
                <a:tab pos="230188" algn="l"/>
              </a:tabLst>
            </a:pPr>
            <a:r>
              <a:rPr lang="en-US" sz="1400" dirty="0" smtClean="0"/>
              <a:t>The </a:t>
            </a:r>
            <a:r>
              <a:rPr lang="en-US" sz="1400" dirty="0"/>
              <a:t>power limits for WLAN </a:t>
            </a:r>
            <a:r>
              <a:rPr lang="en-US" sz="1400" dirty="0" smtClean="0"/>
              <a:t> are </a:t>
            </a:r>
            <a:r>
              <a:rPr lang="en-US" sz="1400" dirty="0"/>
              <a:t>24 </a:t>
            </a:r>
            <a:r>
              <a:rPr lang="en-US" sz="1400" dirty="0" err="1"/>
              <a:t>dBm</a:t>
            </a:r>
            <a:r>
              <a:rPr lang="en-US" sz="1400" dirty="0"/>
              <a:t> </a:t>
            </a:r>
            <a:r>
              <a:rPr lang="en-US" sz="1400" dirty="0" smtClean="0"/>
              <a:t>EIRP for </a:t>
            </a:r>
            <a:r>
              <a:rPr lang="en-US" sz="1400" dirty="0"/>
              <a:t>indoor </a:t>
            </a:r>
            <a:r>
              <a:rPr lang="en-US" sz="1400" dirty="0" smtClean="0"/>
              <a:t>use and </a:t>
            </a:r>
            <a:r>
              <a:rPr lang="en-US" sz="1400" dirty="0"/>
              <a:t>14 </a:t>
            </a:r>
            <a:r>
              <a:rPr lang="en-US" sz="1400" dirty="0" err="1"/>
              <a:t>dBm</a:t>
            </a:r>
            <a:r>
              <a:rPr lang="en-US" sz="1400" dirty="0"/>
              <a:t> </a:t>
            </a:r>
            <a:r>
              <a:rPr lang="en-US" sz="1400" dirty="0" smtClean="0"/>
              <a:t>EIRP for </a:t>
            </a:r>
            <a:r>
              <a:rPr lang="en-US" sz="1400" dirty="0"/>
              <a:t>outdoor </a:t>
            </a:r>
            <a:r>
              <a:rPr lang="en-US" sz="1400" dirty="0" smtClean="0"/>
              <a:t>use</a:t>
            </a:r>
          </a:p>
          <a:p>
            <a:pPr marL="2859088" marR="117475" lvl="6" indent="-230188" algn="just">
              <a:buClrTx/>
              <a:buFont typeface="Times New Roman" pitchFamily="16" charset="0"/>
              <a:buChar char="•"/>
              <a:tabLst>
                <a:tab pos="230188" algn="l"/>
              </a:tabLst>
            </a:pPr>
            <a:r>
              <a:rPr lang="en-US" sz="1400" dirty="0"/>
              <a:t>The apparatus shall meet the technical requirements specified in the standard EN 303 687 “6 GHz WAS/RLAN; </a:t>
            </a:r>
            <a:r>
              <a:rPr lang="en-US" sz="1400" dirty="0" err="1"/>
              <a:t>Harmonised</a:t>
            </a:r>
            <a:r>
              <a:rPr lang="en-US" sz="1400" dirty="0"/>
              <a:t> Standard for access to radio spectrum” </a:t>
            </a:r>
            <a:endParaRPr lang="en-US" sz="1400" spc="-5" dirty="0">
              <a:solidFill>
                <a:schemeClr val="tx1"/>
              </a:solidFill>
              <a:cs typeface="Arial"/>
            </a:endParaRPr>
          </a:p>
          <a:p>
            <a:pPr marL="2401888" marR="117475" lvl="5" indent="-230188" algn="just">
              <a:buClrTx/>
              <a:buFont typeface="Times New Roman" pitchFamily="16" charset="0"/>
              <a:buChar char="•"/>
              <a:tabLst>
                <a:tab pos="230188" algn="l"/>
              </a:tabLst>
            </a:pPr>
            <a:r>
              <a:rPr lang="en-US" sz="1400" spc="-5" dirty="0" smtClean="0">
                <a:solidFill>
                  <a:schemeClr val="tx1"/>
                </a:solidFill>
                <a:cs typeface="Arial"/>
              </a:rPr>
              <a:t>Refer to </a:t>
            </a:r>
            <a:r>
              <a:rPr lang="en-US" sz="1400" spc="-5" dirty="0" smtClean="0">
                <a:solidFill>
                  <a:schemeClr val="tx1"/>
                </a:solidFill>
                <a:cs typeface="Arial"/>
                <a:hlinkClick r:id="rId5"/>
              </a:rPr>
              <a:t>HKCA 3211 (Issue 5, April 2022): </a:t>
            </a:r>
            <a:r>
              <a:rPr lang="en-US" sz="1400" spc="-5" dirty="0" err="1" smtClean="0">
                <a:solidFill>
                  <a:schemeClr val="tx1"/>
                </a:solidFill>
                <a:cs typeface="Arial"/>
                <a:hlinkClick r:id="rId5"/>
              </a:rPr>
              <a:t>Standardisation</a:t>
            </a:r>
            <a:r>
              <a:rPr lang="en-US" sz="1400" spc="-5" dirty="0" smtClean="0">
                <a:solidFill>
                  <a:schemeClr val="tx1"/>
                </a:solidFill>
                <a:cs typeface="Arial"/>
                <a:hlinkClick r:id="rId5"/>
              </a:rPr>
              <a:t> Guide for Labelling of </a:t>
            </a:r>
            <a:r>
              <a:rPr lang="en-US" sz="1400" spc="-5" dirty="0" err="1" smtClean="0">
                <a:solidFill>
                  <a:schemeClr val="tx1"/>
                </a:solidFill>
                <a:cs typeface="Arial"/>
                <a:hlinkClick r:id="rId5"/>
              </a:rPr>
              <a:t>Terlecommunications</a:t>
            </a:r>
            <a:r>
              <a:rPr lang="en-US" sz="1400" spc="-5" dirty="0" smtClean="0">
                <a:solidFill>
                  <a:schemeClr val="tx1"/>
                </a:solidFill>
                <a:cs typeface="Arial"/>
                <a:hlinkClick r:id="rId5"/>
              </a:rPr>
              <a:t> </a:t>
            </a:r>
            <a:r>
              <a:rPr lang="en-US" sz="1400" spc="-5" dirty="0" err="1" smtClean="0">
                <a:solidFill>
                  <a:schemeClr val="tx1"/>
                </a:solidFill>
                <a:cs typeface="Arial"/>
                <a:hlinkClick r:id="rId5"/>
              </a:rPr>
              <a:t>Equipments</a:t>
            </a:r>
            <a:r>
              <a:rPr lang="en-US" sz="1400" spc="-5" dirty="0" smtClean="0">
                <a:solidFill>
                  <a:schemeClr val="tx1"/>
                </a:solidFill>
                <a:cs typeface="Arial"/>
              </a:rPr>
              <a:t> on (compulsory) labeling requirements.</a:t>
            </a:r>
          </a:p>
          <a:p>
            <a:pPr marL="1944688" marR="117475" lvl="4" indent="-230188" algn="just">
              <a:buClrTx/>
              <a:buFont typeface="Times New Roman" pitchFamily="16" charset="0"/>
              <a:buChar char="•"/>
              <a:tabLst>
                <a:tab pos="230188" algn="l"/>
              </a:tabLst>
            </a:pPr>
            <a:r>
              <a:rPr lang="en-US" sz="1400" spc="-5" dirty="0" smtClean="0">
                <a:solidFill>
                  <a:schemeClr val="tx1"/>
                </a:solidFill>
                <a:cs typeface="Arial"/>
                <a:hlinkClick r:id="rId6"/>
              </a:rPr>
              <a:t>An introductory article</a:t>
            </a:r>
            <a:r>
              <a:rPr lang="en-US" sz="1400" spc="-5" dirty="0" smtClean="0">
                <a:solidFill>
                  <a:schemeClr val="tx1"/>
                </a:solidFill>
                <a:cs typeface="Arial"/>
              </a:rPr>
              <a:t> on Wi-Fi 6E for general users</a:t>
            </a:r>
            <a:endParaRPr lang="en-US" sz="1400" spc="-5" dirty="0">
              <a:solidFill>
                <a:schemeClr val="tx1"/>
              </a:solidFill>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7"/>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3321478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16</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smtClean="0"/>
              <a:t>May </a:t>
            </a:r>
            <a:r>
              <a:rPr lang="en-US" dirty="0"/>
              <a:t>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a:t>
            </a:r>
            <a:r>
              <a:rPr lang="en-US" sz="2800" dirty="0" smtClean="0">
                <a:solidFill>
                  <a:srgbClr val="0070C0"/>
                </a:solidFill>
              </a:rPr>
              <a:t>items (4)</a:t>
            </a:r>
            <a:endParaRPr lang="en-US" sz="2800" dirty="0">
              <a:solidFill>
                <a:srgbClr val="0070C0"/>
              </a:solidFill>
            </a:endParaRPr>
          </a:p>
        </p:txBody>
      </p:sp>
      <p:sp>
        <p:nvSpPr>
          <p:cNvPr id="10" name="Content Placeholder 2"/>
          <p:cNvSpPr>
            <a:spLocks noGrp="1"/>
          </p:cNvSpPr>
          <p:nvPr>
            <p:ph idx="1"/>
          </p:nvPr>
        </p:nvSpPr>
        <p:spPr>
          <a:xfrm>
            <a:off x="914400" y="1524000"/>
            <a:ext cx="10475384" cy="4928587"/>
          </a:xfrm>
        </p:spPr>
        <p:txBody>
          <a:bodyPr/>
          <a:lstStyle/>
          <a:p>
            <a:pPr marL="230188" marR="117475" indent="-230188" algn="just">
              <a:buFont typeface="Times New Roman" pitchFamily="16" charset="0"/>
              <a:buChar char="•"/>
              <a:tabLst>
                <a:tab pos="230188" algn="l"/>
              </a:tabLst>
            </a:pPr>
            <a:r>
              <a:rPr lang="en-US" sz="1800" spc="-5" dirty="0" smtClean="0">
                <a:latin typeface="+mj-lt"/>
                <a:cs typeface="Arial"/>
              </a:rPr>
              <a:t>Asia Pacific</a:t>
            </a:r>
            <a:endParaRPr lang="en-US" sz="1800" spc="-5" dirty="0">
              <a:latin typeface="+mj-lt"/>
              <a:cs typeface="Arial"/>
            </a:endParaRPr>
          </a:p>
          <a:p>
            <a:pPr marL="630238" marR="117475" lvl="1" indent="-230188" algn="just">
              <a:buClrTx/>
              <a:buFont typeface="Times New Roman" pitchFamily="16" charset="0"/>
              <a:buChar char="•"/>
              <a:tabLst>
                <a:tab pos="230188" algn="l"/>
              </a:tabLst>
            </a:pPr>
            <a:r>
              <a:rPr lang="en-US" sz="1800" spc="-5" dirty="0" smtClean="0">
                <a:solidFill>
                  <a:schemeClr val="tx1"/>
                </a:solidFill>
                <a:cs typeface="Arial"/>
              </a:rPr>
              <a:t>Other countries/regions</a:t>
            </a:r>
          </a:p>
          <a:p>
            <a:pPr marL="1030288" marR="117475" lvl="2" indent="-230188" algn="just">
              <a:buClrTx/>
              <a:buFont typeface="Times New Roman" pitchFamily="16" charset="0"/>
              <a:buChar char="•"/>
              <a:tabLst>
                <a:tab pos="230188" algn="l"/>
              </a:tabLst>
            </a:pPr>
            <a:r>
              <a:rPr lang="en-US" sz="1600" spc="-5" dirty="0" smtClean="0">
                <a:solidFill>
                  <a:schemeClr val="tx1"/>
                </a:solidFill>
                <a:cs typeface="Arial"/>
              </a:rPr>
              <a:t>HKCA</a:t>
            </a:r>
          </a:p>
          <a:p>
            <a:pPr marL="1487488" marR="117475" lvl="3" indent="-230188" algn="just">
              <a:buClrTx/>
              <a:buFont typeface="Times New Roman" pitchFamily="16" charset="0"/>
              <a:buChar char="•"/>
              <a:tabLst>
                <a:tab pos="230188" algn="l"/>
              </a:tabLst>
            </a:pPr>
            <a:r>
              <a:rPr lang="en-US" sz="1400" dirty="0">
                <a:hlinkClick r:id="rId3"/>
              </a:rPr>
              <a:t>Creation of a Class Licence for Regulating the Use of and Trade in 6 GHz Devices for Wireless Local Area Network and Variation to the Class Licence for Provision of Public Wireless Local Area Network Services </a:t>
            </a:r>
            <a:endParaRPr lang="en-US" sz="1400" dirty="0" smtClean="0"/>
          </a:p>
          <a:p>
            <a:pPr marL="1944688" marR="117475" lvl="4" indent="-230188" algn="just">
              <a:buClrTx/>
              <a:buFont typeface="Times New Roman" pitchFamily="16" charset="0"/>
              <a:buChar char="•"/>
              <a:tabLst>
                <a:tab pos="230188" algn="l"/>
              </a:tabLst>
            </a:pPr>
            <a:r>
              <a:rPr lang="en-US" sz="1400" spc="-5" dirty="0" smtClean="0">
                <a:solidFill>
                  <a:schemeClr val="tx1"/>
                </a:solidFill>
                <a:cs typeface="Arial"/>
              </a:rPr>
              <a:t>Selected HKCA’s response:</a:t>
            </a:r>
          </a:p>
          <a:p>
            <a:pPr marL="2401888" marR="117475" lvl="5" indent="-230188" algn="just">
              <a:buClrTx/>
              <a:buFont typeface="Times New Roman" pitchFamily="16" charset="0"/>
              <a:buChar char="•"/>
              <a:tabLst>
                <a:tab pos="230188" algn="l"/>
              </a:tabLst>
            </a:pPr>
            <a:r>
              <a:rPr lang="en-US" sz="1400" spc="-5" dirty="0" smtClean="0">
                <a:solidFill>
                  <a:schemeClr val="tx1"/>
                </a:solidFill>
                <a:cs typeface="Arial"/>
              </a:rPr>
              <a:t>Paragraph </a:t>
            </a:r>
            <a:r>
              <a:rPr lang="en-US" sz="1400" spc="-5" dirty="0">
                <a:solidFill>
                  <a:schemeClr val="tx1"/>
                </a:solidFill>
                <a:cs typeface="Arial"/>
              </a:rPr>
              <a:t>12: </a:t>
            </a:r>
            <a:r>
              <a:rPr lang="en-US" sz="1400" spc="-5" dirty="0" smtClean="0">
                <a:solidFill>
                  <a:schemeClr val="tx1"/>
                </a:solidFill>
                <a:cs typeface="Arial"/>
              </a:rPr>
              <a:t> As </a:t>
            </a:r>
            <a:r>
              <a:rPr lang="en-US" sz="1400" spc="-5" dirty="0">
                <a:solidFill>
                  <a:schemeClr val="tx1"/>
                </a:solidFill>
                <a:cs typeface="Arial"/>
              </a:rPr>
              <a:t>mentioned in the Consultation Paper, the CA will consider the use of the 6425 – 7125 MHz band, or parts thereof, for 5G services in Hong Kong subject to the outcomes of WRC-23 and other considerations including co-existence with the incumbent services and frequency coordination with the </a:t>
            </a:r>
            <a:r>
              <a:rPr lang="en-US" sz="1400" spc="-5" dirty="0" err="1">
                <a:solidFill>
                  <a:schemeClr val="tx1"/>
                </a:solidFill>
                <a:cs typeface="Arial"/>
              </a:rPr>
              <a:t>neighbouring</a:t>
            </a:r>
            <a:r>
              <a:rPr lang="en-US" sz="1400" spc="-5" dirty="0">
                <a:solidFill>
                  <a:schemeClr val="tx1"/>
                </a:solidFill>
                <a:cs typeface="Arial"/>
              </a:rPr>
              <a:t> regions</a:t>
            </a:r>
            <a:r>
              <a:rPr lang="en-US" sz="1400" spc="-5" dirty="0" smtClean="0">
                <a:solidFill>
                  <a:schemeClr val="tx1"/>
                </a:solidFill>
                <a:cs typeface="Arial"/>
              </a:rPr>
              <a:t>.</a:t>
            </a:r>
          </a:p>
          <a:p>
            <a:pPr marL="2401888" marR="117475" lvl="5" indent="-230188" algn="just">
              <a:buClrTx/>
              <a:buFont typeface="Times New Roman" pitchFamily="16" charset="0"/>
              <a:buChar char="•"/>
              <a:tabLst>
                <a:tab pos="230188" algn="l"/>
              </a:tabLst>
            </a:pPr>
            <a:r>
              <a:rPr lang="en-US" sz="1400" spc="-5" dirty="0" smtClean="0">
                <a:solidFill>
                  <a:schemeClr val="tx1"/>
                </a:solidFill>
                <a:cs typeface="Arial"/>
              </a:rPr>
              <a:t>Paragraph 13: [t]</a:t>
            </a:r>
            <a:r>
              <a:rPr lang="en-US" sz="1400" dirty="0" smtClean="0"/>
              <a:t>he </a:t>
            </a:r>
            <a:r>
              <a:rPr lang="en-US" sz="1400" dirty="0"/>
              <a:t>effectiveness of AFC to protect radio services from interference is still uncertain </a:t>
            </a:r>
            <a:endParaRPr lang="en-US" sz="1400" dirty="0" smtClean="0"/>
          </a:p>
          <a:p>
            <a:pPr marL="2401888" marR="117475" lvl="5" indent="-230188" algn="just">
              <a:buClrTx/>
              <a:buFont typeface="Times New Roman" pitchFamily="16" charset="0"/>
              <a:buChar char="•"/>
              <a:tabLst>
                <a:tab pos="230188" algn="l"/>
              </a:tabLst>
            </a:pPr>
            <a:r>
              <a:rPr lang="en-US" sz="1400" spc="-5" dirty="0" smtClean="0">
                <a:solidFill>
                  <a:schemeClr val="tx1"/>
                </a:solidFill>
                <a:cs typeface="Arial"/>
              </a:rPr>
              <a:t>Paragraph 17: [t]</a:t>
            </a:r>
            <a:r>
              <a:rPr lang="en-US" sz="1400" dirty="0" smtClean="0"/>
              <a:t>he </a:t>
            </a:r>
            <a:r>
              <a:rPr lang="en-US" sz="1400" dirty="0"/>
              <a:t>CA would like to reiterate that compulsory certification of 6 GHz APs is necessary in order to deter illegal import and use of non-compliant devices which may cause in-band interference to the future 5G services likely to operate in the 6425 – 7125 MHz band, or parts thereof, in Hong Kong, while compulsory labelling can help the consumers identify compliant 6 GHz APs. In fact, similar compulsory labelling requirements have been implemented in the US and the EU to allow easy identification of compliant products. </a:t>
            </a:r>
            <a:endParaRPr lang="en-US" sz="1400" spc="-5" dirty="0">
              <a:solidFill>
                <a:schemeClr val="tx1"/>
              </a:solidFill>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78493605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17</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smtClean="0"/>
              <a:t>May 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a:t>
            </a:r>
            <a:r>
              <a:rPr lang="en-US" sz="2800" dirty="0" smtClean="0">
                <a:solidFill>
                  <a:srgbClr val="0070C0"/>
                </a:solidFill>
              </a:rPr>
              <a:t>items (5)</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smtClean="0">
                <a:solidFill>
                  <a:schemeClr val="tx1"/>
                </a:solidFill>
                <a:latin typeface="+mj-lt"/>
                <a:cs typeface="Arial"/>
              </a:rPr>
              <a:t>Other countries </a:t>
            </a:r>
            <a:r>
              <a:rPr lang="en-US" sz="1800" spc="-5" smtClean="0">
                <a:solidFill>
                  <a:schemeClr val="tx1"/>
                </a:solidFill>
                <a:latin typeface="+mj-lt"/>
                <a:cs typeface="Arial"/>
              </a:rPr>
              <a:t>and regions</a:t>
            </a:r>
          </a:p>
          <a:p>
            <a:pPr marL="230188" marR="117475" indent="-230188" algn="just">
              <a:buFont typeface="Times New Roman" pitchFamily="16" charset="0"/>
              <a:buChar char="•"/>
              <a:tabLst>
                <a:tab pos="230188" algn="l"/>
              </a:tabLst>
            </a:pPr>
            <a:r>
              <a:rPr lang="en-US" sz="1800" spc="-5" dirty="0" smtClean="0">
                <a:solidFill>
                  <a:schemeClr val="tx1"/>
                </a:solidFill>
                <a:latin typeface="+mj-lt"/>
                <a:cs typeface="Arial"/>
              </a:rPr>
              <a:t>ITU-R</a:t>
            </a:r>
            <a:endParaRPr lang="en-US" sz="1800" spc="-5" dirty="0">
              <a:solidFill>
                <a:schemeClr val="tx1"/>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46737864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18</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smtClean="0"/>
              <a:t>May 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Wireless Standards Frequency Table ad-hoc (1)</a:t>
            </a:r>
            <a:endParaRPr lang="en-US" sz="2800" dirty="0">
              <a:solidFill>
                <a:srgbClr val="0070C0"/>
              </a:solidFill>
            </a:endParaRPr>
          </a:p>
        </p:txBody>
      </p:sp>
      <p:sp>
        <p:nvSpPr>
          <p:cNvPr id="10" name="Content Placeholder 2"/>
          <p:cNvSpPr>
            <a:spLocks noGrp="1"/>
          </p:cNvSpPr>
          <p:nvPr>
            <p:ph idx="1"/>
          </p:nvPr>
        </p:nvSpPr>
        <p:spPr>
          <a:xfrm>
            <a:off x="914400" y="1524000"/>
            <a:ext cx="10170584" cy="4113213"/>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Current status</a:t>
            </a:r>
          </a:p>
          <a:p>
            <a:pPr marL="630238" marR="117475" lvl="1" indent="-230188" algn="just">
              <a:buFont typeface="Times New Roman" pitchFamily="16" charset="0"/>
              <a:buChar char="•"/>
              <a:tabLst>
                <a:tab pos="230188" algn="l"/>
              </a:tabLst>
            </a:pPr>
            <a:r>
              <a:rPr lang="en-US" sz="1600" spc="-5" dirty="0">
                <a:latin typeface="+mj-lt"/>
                <a:cs typeface="Arial" panose="020B0604020202020204" pitchFamily="34" charset="0"/>
              </a:rPr>
              <a:t>Call for comments </a:t>
            </a:r>
            <a:r>
              <a:rPr lang="en-US" sz="1600" spc="-5" dirty="0" smtClean="0">
                <a:latin typeface="+mj-lt"/>
                <a:cs typeface="Arial" panose="020B0604020202020204" pitchFamily="34" charset="0"/>
              </a:rPr>
              <a:t>began on 21 March 2022 </a:t>
            </a:r>
            <a:r>
              <a:rPr lang="en-US" sz="1600" spc="-5" dirty="0" smtClean="0">
                <a:latin typeface="+mj-lt"/>
                <a:cs typeface="Arial"/>
              </a:rPr>
              <a:t>on </a:t>
            </a:r>
            <a:r>
              <a:rPr lang="en-US" sz="1600" spc="-5" dirty="0">
                <a:latin typeface="+mj-lt"/>
                <a:cs typeface="Arial"/>
              </a:rPr>
              <a:t>the IEEE 802 Wireless Standards Table of Frequency </a:t>
            </a:r>
            <a:r>
              <a:rPr lang="en-US" sz="1600" spc="-5" dirty="0" smtClean="0">
                <a:latin typeface="+mj-lt"/>
                <a:cs typeface="Arial"/>
              </a:rPr>
              <a:t>Ranges: </a:t>
            </a:r>
          </a:p>
          <a:p>
            <a:pPr marL="1030288" marR="117475" lvl="2" indent="-230188" algn="just">
              <a:buFont typeface="Times New Roman" pitchFamily="16" charset="0"/>
              <a:buChar char="•"/>
              <a:tabLst>
                <a:tab pos="230188" algn="l"/>
              </a:tabLst>
            </a:pPr>
            <a:r>
              <a:rPr lang="en-US" sz="1400" spc="-5" dirty="0" smtClean="0">
                <a:latin typeface="+mj-lt"/>
                <a:cs typeface="Arial"/>
                <a:hlinkClick r:id="rId3"/>
              </a:rPr>
              <a:t>https</a:t>
            </a:r>
            <a:r>
              <a:rPr lang="en-US" sz="1400" spc="-5" dirty="0">
                <a:latin typeface="+mj-lt"/>
                <a:cs typeface="Arial"/>
                <a:hlinkClick r:id="rId3"/>
              </a:rPr>
              <a:t>://mentor.ieee.org/802.18/dcn/22/18-22-0009-00-0000-ieee-802-wireless-standards-table-of-frequency-ranges.xlsx</a:t>
            </a:r>
            <a:r>
              <a:rPr lang="en-US" sz="1400" spc="-5" dirty="0">
                <a:latin typeface="+mj-lt"/>
                <a:cs typeface="Arial"/>
              </a:rPr>
              <a:t> . </a:t>
            </a:r>
          </a:p>
          <a:p>
            <a:pPr marL="630238" marR="117475" lvl="1" indent="-230188" algn="just">
              <a:buFont typeface="Times New Roman" pitchFamily="16" charset="0"/>
              <a:buChar char="•"/>
              <a:tabLst>
                <a:tab pos="230188" algn="l"/>
              </a:tabLst>
            </a:pPr>
            <a:r>
              <a:rPr lang="en-US" sz="1600" spc="-5" dirty="0" smtClean="0">
                <a:solidFill>
                  <a:schemeClr val="tx1"/>
                </a:solidFill>
                <a:latin typeface="+mj-lt"/>
                <a:cs typeface="Arial"/>
              </a:rPr>
              <a:t>The call closed on 30 April 2022 and 10 comments received. </a:t>
            </a:r>
            <a:r>
              <a:rPr lang="en-US" sz="1600" spc="-5" dirty="0">
                <a:solidFill>
                  <a:schemeClr val="tx1"/>
                </a:solidFill>
                <a:latin typeface="+mj-lt"/>
                <a:cs typeface="Arial"/>
              </a:rPr>
              <a:t> </a:t>
            </a:r>
            <a:r>
              <a:rPr lang="en-US" sz="1600" spc="-5" dirty="0" smtClean="0">
                <a:solidFill>
                  <a:schemeClr val="tx1"/>
                </a:solidFill>
                <a:latin typeface="+mj-lt"/>
                <a:cs typeface="Arial"/>
              </a:rPr>
              <a:t>2 late comments received on 2 May 2022.</a:t>
            </a:r>
          </a:p>
          <a:p>
            <a:pPr marL="1030288" marR="117475" lvl="2" indent="-230188" algn="just">
              <a:buFont typeface="Times New Roman" pitchFamily="16" charset="0"/>
              <a:buChar char="•"/>
              <a:tabLst>
                <a:tab pos="230188" algn="l"/>
              </a:tabLst>
            </a:pPr>
            <a:r>
              <a:rPr lang="en-US" sz="1400" spc="-5" dirty="0" smtClean="0">
                <a:solidFill>
                  <a:schemeClr val="tx1"/>
                </a:solidFill>
                <a:latin typeface="+mj-lt"/>
                <a:cs typeface="Arial"/>
              </a:rPr>
              <a:t>Comment spreadsheet:  </a:t>
            </a:r>
            <a:r>
              <a:rPr lang="en-US" sz="1400" spc="-5" dirty="0" smtClean="0">
                <a:solidFill>
                  <a:schemeClr val="tx1"/>
                </a:solidFill>
                <a:latin typeface="+mj-lt"/>
                <a:cs typeface="Arial"/>
                <a:hlinkClick r:id="rId4"/>
              </a:rPr>
              <a:t>18-22/0050r0</a:t>
            </a:r>
            <a:endParaRPr lang="en-US" sz="1400" spc="-5" dirty="0" smtClean="0">
              <a:solidFill>
                <a:schemeClr val="tx1"/>
              </a:solidFill>
              <a:latin typeface="+mj-lt"/>
              <a:cs typeface="Arial"/>
            </a:endParaRPr>
          </a:p>
          <a:p>
            <a:pPr marL="1030288" marR="117475" lvl="2" indent="-230188" algn="just">
              <a:buFont typeface="Times New Roman" pitchFamily="16" charset="0"/>
              <a:buChar char="•"/>
              <a:tabLst>
                <a:tab pos="230188" algn="l"/>
              </a:tabLst>
            </a:pPr>
            <a:endParaRPr lang="en-US" sz="1400" spc="-5" dirty="0">
              <a:solidFill>
                <a:schemeClr val="tx1"/>
              </a:solidFill>
              <a:latin typeface="+mj-lt"/>
              <a:cs typeface="Arial"/>
            </a:endParaRPr>
          </a:p>
          <a:p>
            <a:pPr marL="230188" marR="117475" indent="-230188" algn="just">
              <a:buFont typeface="Times New Roman" pitchFamily="16" charset="0"/>
              <a:buChar char="•"/>
              <a:tabLst>
                <a:tab pos="230188" algn="l"/>
              </a:tabLst>
            </a:pPr>
            <a:r>
              <a:rPr lang="en-US" sz="1800" spc="-5" dirty="0" smtClean="0">
                <a:cs typeface="Arial"/>
              </a:rPr>
              <a:t>Last ad-hoc meeting on 26 April 2022 </a:t>
            </a:r>
            <a:endParaRPr lang="en-US" sz="1800" spc="-5" dirty="0">
              <a:cs typeface="Arial"/>
            </a:endParaRPr>
          </a:p>
          <a:p>
            <a:pPr marL="630238" marR="117475" lvl="1" indent="-230188" algn="just">
              <a:buFont typeface="Times New Roman" pitchFamily="16" charset="0"/>
              <a:buChar char="•"/>
              <a:tabLst>
                <a:tab pos="230188" algn="l"/>
              </a:tabLst>
            </a:pPr>
            <a:r>
              <a:rPr lang="en-US" sz="1600" spc="-5" dirty="0" smtClean="0">
                <a:solidFill>
                  <a:schemeClr val="tx1"/>
                </a:solidFill>
                <a:latin typeface="+mj-lt"/>
                <a:cs typeface="Arial" panose="020B0604020202020204" pitchFamily="34" charset="0"/>
              </a:rPr>
              <a:t>7 comments were reviewed and discussed</a:t>
            </a:r>
          </a:p>
          <a:p>
            <a:pPr marL="630238" marR="117475" lvl="1" indent="-230188" algn="just">
              <a:buFont typeface="Times New Roman" pitchFamily="16" charset="0"/>
              <a:buChar char="•"/>
              <a:tabLst>
                <a:tab pos="230188" algn="l"/>
              </a:tabLst>
            </a:pPr>
            <a:r>
              <a:rPr lang="en-US" sz="1600" spc="-5" dirty="0">
                <a:cs typeface="Arial" panose="020B0604020202020204" pitchFamily="34" charset="0"/>
              </a:rPr>
              <a:t>Draft meeting </a:t>
            </a:r>
            <a:r>
              <a:rPr lang="en-US" sz="1600" spc="-5" dirty="0" smtClean="0">
                <a:cs typeface="Arial" panose="020B0604020202020204" pitchFamily="34" charset="0"/>
              </a:rPr>
              <a:t>minutes (to be posted by Amelia)</a:t>
            </a:r>
            <a:endParaRPr lang="en-US" sz="1600" spc="-5" dirty="0">
              <a:cs typeface="Arial" panose="020B0604020202020204" pitchFamily="34" charset="0"/>
            </a:endParaRPr>
          </a:p>
          <a:p>
            <a:pPr marL="630238" marR="117475" lvl="1" indent="-230188" algn="just">
              <a:buFont typeface="Times New Roman" pitchFamily="16" charset="0"/>
              <a:buChar char="•"/>
              <a:tabLst>
                <a:tab pos="230188" algn="l"/>
              </a:tabLst>
            </a:pPr>
            <a:endParaRPr lang="en-US" sz="1400" spc="-5" dirty="0">
              <a:solidFill>
                <a:schemeClr val="tx1"/>
              </a:solidFill>
              <a:latin typeface="+mj-lt"/>
              <a:cs typeface="Arial"/>
            </a:endParaRPr>
          </a:p>
          <a:p>
            <a:pPr marL="1030288" marR="117475" lvl="2" indent="-230188" algn="just">
              <a:buFont typeface="Times New Roman" pitchFamily="16" charset="0"/>
              <a:buChar char="•"/>
              <a:tabLst>
                <a:tab pos="230188" algn="l"/>
              </a:tabLst>
            </a:pPr>
            <a:endParaRPr lang="en-US" sz="1400" spc="-5" dirty="0" smtClean="0">
              <a:solidFill>
                <a:schemeClr val="tx1"/>
              </a:solidFill>
              <a:latin typeface="+mj-lt"/>
              <a:cs typeface="Arial"/>
            </a:endParaRPr>
          </a:p>
          <a:p>
            <a:pPr marL="400050" marR="117475" lvl="1" indent="0" algn="just">
              <a:tabLst>
                <a:tab pos="230188" algn="l"/>
              </a:tabLst>
            </a:pPr>
            <a:endParaRPr lang="en-US" sz="1600" spc="-5" dirty="0">
              <a:latin typeface="+mj-lt"/>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76713283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19</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smtClean="0"/>
              <a:t>May </a:t>
            </a:r>
            <a:r>
              <a:rPr lang="en-US" dirty="0"/>
              <a:t>2022</a:t>
            </a:r>
            <a:endParaRPr lang="en-GB" dirty="0"/>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smtClean="0">
                <a:latin typeface="+mj-lt"/>
                <a:cs typeface="Arial"/>
              </a:rPr>
              <a:t>Next IEEE 802.18 and IEEE 802.19 frequency ad-hoc </a:t>
            </a:r>
            <a:r>
              <a:rPr lang="en-US" sz="1800" spc="-5" dirty="0">
                <a:latin typeface="+mj-lt"/>
                <a:cs typeface="Arial"/>
              </a:rPr>
              <a:t>call:</a:t>
            </a:r>
          </a:p>
          <a:p>
            <a:pPr marL="630238" marR="117475" lvl="1" indent="-230188" algn="just">
              <a:buFont typeface="Times New Roman" pitchFamily="16" charset="0"/>
              <a:buChar char="•"/>
              <a:tabLst>
                <a:tab pos="230188" algn="l"/>
              </a:tabLst>
            </a:pPr>
            <a:r>
              <a:rPr lang="en-US" sz="1600" spc="-5" dirty="0" smtClean="0">
                <a:solidFill>
                  <a:schemeClr val="tx1"/>
                </a:solidFill>
                <a:latin typeface="+mj-lt"/>
                <a:cs typeface="Arial" panose="020B0604020202020204" pitchFamily="34" charset="0"/>
              </a:rPr>
              <a:t>15:00 </a:t>
            </a:r>
            <a:r>
              <a:rPr lang="en-US" sz="1600" spc="-5" dirty="0">
                <a:solidFill>
                  <a:schemeClr val="tx1"/>
                </a:solidFill>
                <a:latin typeface="+mj-lt"/>
                <a:cs typeface="Arial" panose="020B0604020202020204" pitchFamily="34" charset="0"/>
              </a:rPr>
              <a:t>ET to </a:t>
            </a:r>
            <a:r>
              <a:rPr lang="en-US" sz="1600" spc="-5" dirty="0" smtClean="0">
                <a:solidFill>
                  <a:schemeClr val="tx1"/>
                </a:solidFill>
                <a:latin typeface="+mj-lt"/>
                <a:cs typeface="Arial" panose="020B0604020202020204" pitchFamily="34" charset="0"/>
              </a:rPr>
              <a:t>16:00 </a:t>
            </a:r>
            <a:r>
              <a:rPr lang="en-US" sz="1600" spc="-5" dirty="0">
                <a:solidFill>
                  <a:schemeClr val="tx1"/>
                </a:solidFill>
                <a:latin typeface="+mj-lt"/>
                <a:cs typeface="Arial" panose="020B0604020202020204" pitchFamily="34" charset="0"/>
              </a:rPr>
              <a:t>ET, </a:t>
            </a:r>
            <a:r>
              <a:rPr lang="en-US" sz="1600" spc="-5" dirty="0" smtClean="0">
                <a:solidFill>
                  <a:schemeClr val="tx1"/>
                </a:solidFill>
                <a:latin typeface="+mj-lt"/>
                <a:cs typeface="Arial" panose="020B0604020202020204" pitchFamily="34" charset="0"/>
              </a:rPr>
              <a:t>Tuesday, 24 May 2022</a:t>
            </a:r>
            <a:endParaRPr lang="en-US" sz="1600" spc="-5" dirty="0">
              <a:solidFill>
                <a:schemeClr val="tx1"/>
              </a:solidFill>
              <a:latin typeface="+mj-lt"/>
              <a:cs typeface="Arial" panose="020B0604020202020204" pitchFamily="34" charset="0"/>
            </a:endParaRPr>
          </a:p>
          <a:p>
            <a:pPr marL="1030288" marR="117475" lvl="2" indent="-230188" algn="just">
              <a:buFont typeface="Times New Roman" pitchFamily="16" charset="0"/>
              <a:buChar char="•"/>
              <a:tabLst>
                <a:tab pos="230188" algn="l"/>
              </a:tabLst>
            </a:pPr>
            <a:r>
              <a:rPr lang="en-US" sz="1400" spc="-5" dirty="0">
                <a:latin typeface="+mj-lt"/>
                <a:cs typeface="Arial" panose="020B0604020202020204" pitchFamily="34" charset="0"/>
              </a:rPr>
              <a:t>Join by meeting </a:t>
            </a:r>
            <a:r>
              <a:rPr lang="en-US" sz="1400" spc="-5" dirty="0" smtClean="0">
                <a:latin typeface="+mj-lt"/>
                <a:cs typeface="Arial" panose="020B0604020202020204" pitchFamily="34" charset="0"/>
              </a:rPr>
              <a:t>link </a:t>
            </a:r>
            <a:r>
              <a:rPr lang="en-US" sz="1400" b="1" spc="-5" dirty="0" smtClean="0">
                <a:solidFill>
                  <a:srgbClr val="FF0000"/>
                </a:solidFill>
                <a:latin typeface="+mj-lt"/>
                <a:cs typeface="Arial" panose="020B0604020202020204" pitchFamily="34" charset="0"/>
              </a:rPr>
              <a:t>(UPDATED)</a:t>
            </a:r>
            <a:endParaRPr lang="en-US" sz="1400" b="1" spc="-5" dirty="0">
              <a:solidFill>
                <a:srgbClr val="FF0000"/>
              </a:solidFill>
              <a:latin typeface="+mj-lt"/>
              <a:cs typeface="Arial" panose="020B0604020202020204" pitchFamily="34" charset="0"/>
            </a:endParaRPr>
          </a:p>
          <a:p>
            <a:pPr marL="1487488" marR="117475" lvl="3" indent="-230188" algn="just">
              <a:buFont typeface="Times New Roman" pitchFamily="16" charset="0"/>
              <a:buChar char="•"/>
              <a:tabLst>
                <a:tab pos="230188" algn="l"/>
              </a:tabLst>
            </a:pPr>
            <a:r>
              <a:rPr lang="en-US" sz="1400" dirty="0" smtClean="0">
                <a:ea typeface="Times New Roman" panose="02020603050405020304" pitchFamily="18" charset="0"/>
                <a:cs typeface="Times New Roman" panose="02020603050405020304" pitchFamily="18" charset="0"/>
                <a:hlinkClick r:id="rId3"/>
              </a:rPr>
              <a:t>https</a:t>
            </a:r>
            <a:r>
              <a:rPr lang="en-US" sz="1400" dirty="0">
                <a:ea typeface="Times New Roman" panose="02020603050405020304" pitchFamily="18" charset="0"/>
                <a:cs typeface="Times New Roman" panose="02020603050405020304" pitchFamily="18" charset="0"/>
                <a:hlinkClick r:id="rId3"/>
              </a:rPr>
              <a:t>://ieeesa.webex.com/ieeesa/j.php?MTID=m0e5ca6cea1f0fdf0a4c719c129c4148b</a:t>
            </a:r>
            <a:r>
              <a:rPr lang="en-US" sz="1400" dirty="0">
                <a:ea typeface="Times New Roman" panose="02020603050405020304" pitchFamily="18" charset="0"/>
                <a:cs typeface="Times New Roman" panose="02020603050405020304" pitchFamily="18" charset="0"/>
              </a:rPr>
              <a:t> </a:t>
            </a:r>
            <a:endParaRPr lang="en-US" sz="1400" spc="-5" dirty="0">
              <a:latin typeface="+mj-lt"/>
              <a:cs typeface="Arial" panose="020B0604020202020204" pitchFamily="34" charset="0"/>
            </a:endParaRPr>
          </a:p>
          <a:p>
            <a:pPr marL="1030288" marR="117475" lvl="2" indent="-230188" algn="just">
              <a:buFont typeface="Times New Roman" pitchFamily="16" charset="0"/>
              <a:buChar char="•"/>
              <a:tabLst>
                <a:tab pos="230188" algn="l"/>
              </a:tabLst>
            </a:pPr>
            <a:r>
              <a:rPr lang="en-US" sz="1400" spc="-5" dirty="0">
                <a:latin typeface="+mj-lt"/>
                <a:cs typeface="Arial" panose="020B0604020202020204" pitchFamily="34" charset="0"/>
              </a:rPr>
              <a:t>Join by meeting number </a:t>
            </a:r>
            <a:r>
              <a:rPr lang="en-US" sz="1400" b="1" spc="-5" dirty="0" smtClean="0">
                <a:solidFill>
                  <a:srgbClr val="FF0000"/>
                </a:solidFill>
                <a:latin typeface="+mj-lt"/>
                <a:cs typeface="Arial" panose="020B0604020202020204" pitchFamily="34" charset="0"/>
              </a:rPr>
              <a:t>(UPDATED)</a:t>
            </a:r>
            <a:endParaRPr lang="en-US" sz="1400" b="1" spc="-5" dirty="0">
              <a:solidFill>
                <a:srgbClr val="FF0000"/>
              </a:solidFill>
              <a:latin typeface="+mj-lt"/>
              <a:cs typeface="Arial" panose="020B0604020202020204" pitchFamily="34" charset="0"/>
            </a:endParaRPr>
          </a:p>
          <a:p>
            <a:pPr marL="1487488" marR="117475" lvl="3" indent="-230188" algn="just">
              <a:buFont typeface="Times New Roman" pitchFamily="16" charset="0"/>
              <a:buChar char="•"/>
              <a:tabLst>
                <a:tab pos="230188" algn="l"/>
              </a:tabLst>
            </a:pPr>
            <a:r>
              <a:rPr lang="en-US" sz="1400" spc="-5" dirty="0">
                <a:latin typeface="+mj-lt"/>
                <a:cs typeface="Arial" panose="020B0604020202020204" pitchFamily="34" charset="0"/>
              </a:rPr>
              <a:t>Meeting number (access code): </a:t>
            </a:r>
            <a:r>
              <a:rPr lang="en-US" sz="1400" dirty="0" smtClean="0">
                <a:ea typeface="Times New Roman" panose="02020603050405020304" pitchFamily="18" charset="0"/>
                <a:cs typeface="Times New Roman" panose="02020603050405020304" pitchFamily="18" charset="0"/>
              </a:rPr>
              <a:t>2337 </a:t>
            </a:r>
            <a:r>
              <a:rPr lang="en-US" sz="1400" dirty="0">
                <a:ea typeface="Times New Roman" panose="02020603050405020304" pitchFamily="18" charset="0"/>
                <a:cs typeface="Times New Roman" panose="02020603050405020304" pitchFamily="18" charset="0"/>
              </a:rPr>
              <a:t>476 </a:t>
            </a:r>
            <a:r>
              <a:rPr lang="en-US" sz="1400" dirty="0" smtClean="0">
                <a:ea typeface="Times New Roman" panose="02020603050405020304" pitchFamily="18" charset="0"/>
                <a:cs typeface="Times New Roman" panose="02020603050405020304" pitchFamily="18" charset="0"/>
              </a:rPr>
              <a:t>0501</a:t>
            </a:r>
            <a:endParaRPr lang="en-US" sz="1400" spc="-5" dirty="0">
              <a:latin typeface="+mj-lt"/>
              <a:cs typeface="Arial" panose="020B0604020202020204" pitchFamily="34" charset="0"/>
            </a:endParaRPr>
          </a:p>
          <a:p>
            <a:pPr marL="1487488" marR="117475" lvl="3" indent="-230188" algn="just">
              <a:buFont typeface="Times New Roman" pitchFamily="16" charset="0"/>
              <a:buChar char="•"/>
              <a:tabLst>
                <a:tab pos="230188" algn="l"/>
              </a:tabLst>
            </a:pPr>
            <a:r>
              <a:rPr lang="en-US" sz="1400" spc="-5" dirty="0">
                <a:latin typeface="+mj-lt"/>
                <a:cs typeface="Arial" panose="020B0604020202020204" pitchFamily="34" charset="0"/>
              </a:rPr>
              <a:t>Meeting password: </a:t>
            </a:r>
            <a:r>
              <a:rPr lang="en-US" sz="1400" dirty="0" smtClean="0">
                <a:ea typeface="Times New Roman" panose="02020603050405020304" pitchFamily="18" charset="0"/>
                <a:cs typeface="Times New Roman" panose="02020603050405020304" pitchFamily="18" charset="0"/>
              </a:rPr>
              <a:t>Joint-</a:t>
            </a:r>
            <a:r>
              <a:rPr lang="en-US" sz="1400" dirty="0" err="1" smtClean="0">
                <a:ea typeface="Times New Roman" panose="02020603050405020304" pitchFamily="18" charset="0"/>
                <a:cs typeface="Times New Roman" panose="02020603050405020304" pitchFamily="18" charset="0"/>
              </a:rPr>
              <a:t>Freq</a:t>
            </a:r>
            <a:r>
              <a:rPr lang="en-US" sz="1400" dirty="0" smtClean="0">
                <a:ea typeface="Times New Roman" panose="02020603050405020304" pitchFamily="18" charset="0"/>
                <a:cs typeface="Times New Roman" panose="02020603050405020304" pitchFamily="18" charset="0"/>
              </a:rPr>
              <a:t>-Table</a:t>
            </a:r>
            <a:endParaRPr lang="en-US" sz="1400" spc="-5" dirty="0">
              <a:latin typeface="+mj-lt"/>
              <a:cs typeface="Arial" panose="020B0604020202020204" pitchFamily="34" charset="0"/>
            </a:endParaRPr>
          </a:p>
          <a:p>
            <a:pPr marL="630238" marR="117475" lvl="1" indent="-230188" algn="just">
              <a:buFont typeface="Times New Roman" pitchFamily="16" charset="0"/>
              <a:buChar char="•"/>
              <a:tabLst>
                <a:tab pos="230188" algn="l"/>
              </a:tabLst>
            </a:pPr>
            <a:r>
              <a:rPr lang="en-US" sz="1600" spc="-5" dirty="0">
                <a:latin typeface="+mj-lt"/>
                <a:cs typeface="Arial" panose="020B0604020202020204" pitchFamily="34" charset="0"/>
              </a:rPr>
              <a:t>Remarks:</a:t>
            </a:r>
          </a:p>
          <a:p>
            <a:pPr marL="1030288" marR="117475" lvl="2" indent="-230188" algn="just">
              <a:buFont typeface="Times New Roman" pitchFamily="16" charset="0"/>
              <a:buChar char="•"/>
              <a:tabLst>
                <a:tab pos="230188" algn="l"/>
              </a:tabLst>
            </a:pPr>
            <a:r>
              <a:rPr lang="en-US" sz="1400" spc="-5" dirty="0">
                <a:latin typeface="+mj-lt"/>
                <a:cs typeface="Arial" panose="020B0604020202020204" pitchFamily="34" charset="0"/>
              </a:rPr>
              <a:t>The ad-hoc call occurs the fourth Tuesday of every month </a:t>
            </a:r>
            <a:r>
              <a:rPr lang="en-US" sz="1400" spc="-5" dirty="0" smtClean="0">
                <a:latin typeface="+mj-lt"/>
                <a:cs typeface="Arial" panose="020B0604020202020204" pitchFamily="34" charset="0"/>
              </a:rPr>
              <a:t>until 27 December </a:t>
            </a:r>
            <a:r>
              <a:rPr lang="en-US" sz="1400" spc="-5" dirty="0">
                <a:latin typeface="+mj-lt"/>
                <a:cs typeface="Arial" panose="020B0604020202020204" pitchFamily="34" charset="0"/>
              </a:rPr>
              <a:t>2022, Tuesday using the same meeting link and meeting number as provided above. </a:t>
            </a:r>
          </a:p>
          <a:p>
            <a:pPr marL="400050" marR="117475" lvl="1" indent="0" algn="just">
              <a:tabLst>
                <a:tab pos="230188" algn="l"/>
              </a:tabLst>
            </a:pPr>
            <a:endParaRPr lang="en-US" sz="1600" spc="-5" dirty="0">
              <a:latin typeface="+mj-lt"/>
              <a:cs typeface="Arial"/>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
        <p:nvSpPr>
          <p:cNvPr id="7"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Wireless Standards Frequency Table ad-hoc (2)</a:t>
            </a:r>
            <a:endParaRPr lang="en-US" sz="2800" dirty="0">
              <a:solidFill>
                <a:srgbClr val="0070C0"/>
              </a:solidFill>
            </a:endParaRPr>
          </a:p>
        </p:txBody>
      </p:sp>
    </p:spTree>
    <p:extLst>
      <p:ext uri="{BB962C8B-B14F-4D97-AF65-F5344CB8AC3E}">
        <p14:creationId xmlns:p14="http://schemas.microsoft.com/office/powerpoint/2010/main" val="181777025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14400" y="336550"/>
            <a:ext cx="2211387" cy="273050"/>
          </a:xfrm>
          <a:noFill/>
        </p:spPr>
        <p:txBody>
          <a:bodyPr/>
          <a:lstStyle/>
          <a:p>
            <a:r>
              <a:rPr lang="en-US" dirty="0" smtClean="0"/>
              <a:t>May </a:t>
            </a:r>
            <a:r>
              <a:rPr lang="en-US" dirty="0"/>
              <a:t>2022</a:t>
            </a:r>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Meeting called to order</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2</a:t>
            </a:fld>
            <a:endParaRPr lang="en-US" dirty="0"/>
          </a:p>
        </p:txBody>
      </p:sp>
      <p:sp>
        <p:nvSpPr>
          <p:cNvPr id="8" name="Rectangle 4"/>
          <p:cNvSpPr>
            <a:spLocks noChangeArrowheads="1"/>
          </p:cNvSpPr>
          <p:nvPr/>
        </p:nvSpPr>
        <p:spPr bwMode="auto">
          <a:xfrm>
            <a:off x="914400" y="16764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Officers for the RR-TAG / IEEE 802.18:				</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Chair:  Edward Au (Huawei)</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Co-Vice-chairs:  Al Petrick (Skyworks Solutions) and Stuart Kerry (OK-Brit / Self</a:t>
            </a:r>
            <a:r>
              <a:rPr lang="en-US" altLang="en-US" sz="1600" dirty="0" smtClean="0">
                <a:solidFill>
                  <a:schemeClr val="tx1"/>
                </a:solidFill>
                <a:latin typeface="+mj-lt"/>
                <a:cs typeface="Arial" panose="020B0604020202020204" pitchFamily="34" charset="0"/>
              </a:rPr>
              <a:t>)</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a:t>
            </a:r>
            <a:r>
              <a:rPr lang="en-US" altLang="en-US" sz="1600" dirty="0" smtClean="0">
                <a:solidFill>
                  <a:schemeClr val="tx1"/>
                </a:solidFill>
                <a:latin typeface="+mj-lt"/>
                <a:cs typeface="Arial" panose="020B0604020202020204" pitchFamily="34" charset="0"/>
              </a:rPr>
              <a:t> Secretary:  Amelia </a:t>
            </a:r>
            <a:r>
              <a:rPr lang="en-US" altLang="en-US" sz="1600" dirty="0" err="1" smtClean="0">
                <a:solidFill>
                  <a:schemeClr val="tx1"/>
                </a:solidFill>
                <a:latin typeface="+mj-lt"/>
                <a:cs typeface="Arial" panose="020B0604020202020204" pitchFamily="34" charset="0"/>
              </a:rPr>
              <a:t>Andersdotter</a:t>
            </a:r>
            <a:r>
              <a:rPr lang="en-US" altLang="en-US" sz="1600" dirty="0" smtClean="0">
                <a:solidFill>
                  <a:schemeClr val="tx1"/>
                </a:solidFill>
                <a:latin typeface="+mj-lt"/>
                <a:cs typeface="Arial" panose="020B0604020202020204" pitchFamily="34" charset="0"/>
              </a:rPr>
              <a:t> (Sky UK Group)</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a:t>
            </a:r>
            <a:r>
              <a:rPr lang="en-US" altLang="en-US" sz="1600" dirty="0" smtClean="0">
                <a:solidFill>
                  <a:schemeClr val="tx1"/>
                </a:solidFill>
                <a:latin typeface="+mj-lt"/>
                <a:cs typeface="Arial" panose="020B0604020202020204" pitchFamily="34" charset="0"/>
              </a:rPr>
              <a:t> IEEE SA Program Manager:  Jodi </a:t>
            </a:r>
            <a:r>
              <a:rPr lang="en-US" altLang="en-US" sz="1600" dirty="0" err="1" smtClean="0">
                <a:solidFill>
                  <a:schemeClr val="tx1"/>
                </a:solidFill>
                <a:latin typeface="+mj-lt"/>
                <a:cs typeface="Arial" panose="020B0604020202020204" pitchFamily="34" charset="0"/>
              </a:rPr>
              <a:t>Hassz</a:t>
            </a:r>
            <a:r>
              <a:rPr lang="en-US" altLang="en-US" sz="1600" dirty="0" smtClean="0">
                <a:solidFill>
                  <a:schemeClr val="tx1"/>
                </a:solidFill>
                <a:latin typeface="+mj-lt"/>
                <a:cs typeface="Arial" panose="020B0604020202020204" pitchFamily="34" charset="0"/>
              </a:rPr>
              <a:t> (IEEE SA)</a:t>
            </a:r>
            <a:endParaRPr lang="en-US" altLang="en-US" sz="1600" dirty="0">
              <a:solidFill>
                <a:schemeClr val="tx1"/>
              </a:solidFill>
              <a:latin typeface="+mj-lt"/>
              <a:cs typeface="Arial" panose="020B0604020202020204" pitchFamily="34" charset="0"/>
            </a:endParaRPr>
          </a:p>
          <a:p>
            <a:pPr marL="285750" indent="-285750">
              <a:spcBef>
                <a:spcPts val="1800"/>
              </a:spcBef>
              <a:spcAft>
                <a:spcPts val="0"/>
              </a:spcAft>
              <a:buFont typeface="Arial" panose="020B0604020202020204" pitchFamily="34" charset="0"/>
              <a:buChar char="•"/>
              <a:defRPr/>
            </a:pPr>
            <a:r>
              <a:rPr lang="en-US" altLang="en-US" sz="1800" b="1" dirty="0" smtClean="0">
                <a:solidFill>
                  <a:schemeClr val="tx1"/>
                </a:solidFill>
                <a:latin typeface="+mj-lt"/>
                <a:cs typeface="Arial" panose="020B0604020202020204" pitchFamily="34" charset="0"/>
              </a:rPr>
              <a:t>Membership</a:t>
            </a:r>
            <a:endParaRPr lang="en-US" altLang="en-US" sz="1800" b="1" dirty="0">
              <a:solidFill>
                <a:srgbClr val="FF0000"/>
              </a:solidFill>
              <a:latin typeface="+mj-lt"/>
              <a:cs typeface="Arial" panose="020B0604020202020204" pitchFamily="34" charset="0"/>
            </a:endParaRP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Voters:  46 (8 on LMSC) </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Nearly Voters:  2</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Aspirant members:  </a:t>
            </a:r>
            <a:r>
              <a:rPr lang="en-US" altLang="en-US" sz="1600" dirty="0" smtClean="0">
                <a:solidFill>
                  <a:schemeClr val="tx1"/>
                </a:solidFill>
                <a:latin typeface="+mj-lt"/>
                <a:cs typeface="Arial" panose="020B0604020202020204" pitchFamily="34" charset="0"/>
              </a:rPr>
              <a:t>3</a:t>
            </a:r>
            <a:endParaRPr lang="en-US" altLang="en-US" sz="1600" dirty="0">
              <a:solidFill>
                <a:schemeClr val="tx1"/>
              </a:solidFill>
              <a:latin typeface="+mj-lt"/>
              <a:cs typeface="Arial" panose="020B0604020202020204" pitchFamily="34" charset="0"/>
            </a:endParaRPr>
          </a:p>
          <a:p>
            <a:pPr marL="285750">
              <a:spcBef>
                <a:spcPts val="300"/>
              </a:spcBef>
              <a:spcAft>
                <a:spcPts val="0"/>
              </a:spcAft>
              <a:buFont typeface="Arial" panose="020B0604020202020204" pitchFamily="34" charset="0"/>
              <a:buChar char="•"/>
              <a:defRPr/>
            </a:pPr>
            <a:r>
              <a:rPr lang="en-US" altLang="en-US" sz="1600" dirty="0" smtClean="0">
                <a:solidFill>
                  <a:schemeClr val="tx1"/>
                </a:solidFill>
                <a:latin typeface="+mj-lt"/>
                <a:cs typeface="Arial" panose="020B0604020202020204" pitchFamily="34" charset="0"/>
              </a:rPr>
              <a:t>  </a:t>
            </a:r>
            <a:r>
              <a:rPr lang="en-US" altLang="en-US" sz="1600" dirty="0" smtClean="0">
                <a:solidFill>
                  <a:schemeClr val="tx1"/>
                </a:solidFill>
                <a:latin typeface="+mj-lt"/>
                <a:cs typeface="Arial" panose="020B0604020202020204" pitchFamily="34" charset="0"/>
                <a:hlinkClick r:id="rId3"/>
              </a:rPr>
              <a:t>802.18 Voters List</a:t>
            </a:r>
            <a:endParaRPr lang="en-US" altLang="en-US" sz="1600" dirty="0" smtClean="0">
              <a:solidFill>
                <a:schemeClr val="tx1"/>
              </a:solidFill>
              <a:latin typeface="+mj-lt"/>
              <a:cs typeface="Arial" panose="020B0604020202020204" pitchFamily="34" charset="0"/>
            </a:endParaRPr>
          </a:p>
          <a:p>
            <a:pPr marL="285750" indent="-285750">
              <a:spcBef>
                <a:spcPts val="1800"/>
              </a:spcBef>
              <a:spcAft>
                <a:spcPts val="0"/>
              </a:spcAft>
              <a:buFont typeface="Arial" panose="020B0604020202020204" pitchFamily="34" charset="0"/>
              <a:buChar char="•"/>
              <a:defRPr/>
            </a:pPr>
            <a:r>
              <a:rPr lang="en-US" altLang="en-US" sz="1800" b="1" dirty="0" smtClean="0">
                <a:solidFill>
                  <a:schemeClr val="tx1"/>
                </a:solidFill>
                <a:latin typeface="+mj-lt"/>
                <a:cs typeface="Arial" panose="020B0604020202020204" pitchFamily="34" charset="0"/>
              </a:rPr>
              <a:t>A quorum is met since the Thursdays 15:00 ET meetings were announced more than 45 days ago.</a:t>
            </a:r>
          </a:p>
          <a:p>
            <a:pPr marL="285750" indent="-285750">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p:txBody>
      </p:sp>
      <p:pic>
        <p:nvPicPr>
          <p:cNvPr id="4" name="Picture 3"/>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480686226"/>
      </p:ext>
    </p:extLst>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20</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smtClean="0"/>
              <a:t>May </a:t>
            </a:r>
            <a:r>
              <a:rPr lang="en-US" dirty="0"/>
              <a:t>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Registration for the May </a:t>
            </a:r>
            <a:r>
              <a:rPr lang="en-US" sz="2800" dirty="0">
                <a:solidFill>
                  <a:srgbClr val="0070C0"/>
                </a:solidFill>
              </a:rPr>
              <a:t>2022 Wireless Interim</a:t>
            </a:r>
          </a:p>
        </p:txBody>
      </p:sp>
      <p:sp>
        <p:nvSpPr>
          <p:cNvPr id="10" name="Content Placeholder 2"/>
          <p:cNvSpPr>
            <a:spLocks noGrp="1"/>
          </p:cNvSpPr>
          <p:nvPr>
            <p:ph idx="1"/>
          </p:nvPr>
        </p:nvSpPr>
        <p:spPr>
          <a:xfrm>
            <a:off x="914400" y="1524000"/>
            <a:ext cx="10322984" cy="4648200"/>
          </a:xfrm>
        </p:spPr>
        <p:txBody>
          <a:bodyPr/>
          <a:lstStyle/>
          <a:p>
            <a:pPr marL="230188" marR="117475" indent="-230188" algn="just">
              <a:buFont typeface="Times New Roman" pitchFamily="16" charset="0"/>
              <a:buChar char="•"/>
              <a:tabLst>
                <a:tab pos="230188" algn="l"/>
              </a:tabLst>
            </a:pPr>
            <a:r>
              <a:rPr lang="en-US" sz="1800" spc="-5" dirty="0" smtClean="0">
                <a:cs typeface="Arial"/>
              </a:rPr>
              <a:t>Registrations are open since 25 March 2022</a:t>
            </a:r>
            <a:endParaRPr lang="en-US" sz="1800" spc="-5" dirty="0">
              <a:cs typeface="Arial"/>
            </a:endParaRPr>
          </a:p>
          <a:p>
            <a:pPr marL="630238" marR="117475" lvl="1" indent="-230188" algn="just">
              <a:buFont typeface="Times New Roman" pitchFamily="16" charset="0"/>
              <a:buChar char="•"/>
              <a:tabLst>
                <a:tab pos="230188" algn="l"/>
              </a:tabLst>
            </a:pPr>
            <a:r>
              <a:rPr lang="en-GB" sz="1600" dirty="0" smtClean="0">
                <a:solidFill>
                  <a:schemeClr val="tx1"/>
                </a:solidFill>
                <a:latin typeface="Times New Roman" panose="02020603050405020304" pitchFamily="18" charset="0"/>
                <a:ea typeface="Times New Roman" panose="02020603050405020304" pitchFamily="18" charset="0"/>
                <a:hlinkClick r:id="rId3"/>
              </a:rPr>
              <a:t>https</a:t>
            </a:r>
            <a:r>
              <a:rPr lang="en-GB" sz="1600" dirty="0">
                <a:solidFill>
                  <a:schemeClr val="tx1"/>
                </a:solidFill>
                <a:latin typeface="Times New Roman" panose="02020603050405020304" pitchFamily="18" charset="0"/>
                <a:ea typeface="Times New Roman" panose="02020603050405020304" pitchFamily="18" charset="0"/>
                <a:hlinkClick r:id="rId3"/>
              </a:rPr>
              <a:t>://</a:t>
            </a:r>
            <a:r>
              <a:rPr lang="en-GB" sz="1600" dirty="0" smtClean="0">
                <a:solidFill>
                  <a:schemeClr val="tx1"/>
                </a:solidFill>
                <a:latin typeface="Times New Roman" panose="02020603050405020304" pitchFamily="18" charset="0"/>
                <a:ea typeface="Times New Roman" panose="02020603050405020304" pitchFamily="18" charset="0"/>
                <a:hlinkClick r:id="rId3"/>
              </a:rPr>
              <a:t>touchpoint.eventsair.com/2022-may-ieee-802-wireless-interim-session</a:t>
            </a:r>
            <a:r>
              <a:rPr lang="en-GB" sz="1600" dirty="0" smtClean="0">
                <a:solidFill>
                  <a:schemeClr val="tx1"/>
                </a:solidFill>
                <a:latin typeface="Times New Roman" panose="02020603050405020304" pitchFamily="18" charset="0"/>
                <a:ea typeface="Times New Roman" panose="02020603050405020304" pitchFamily="18" charset="0"/>
              </a:rPr>
              <a:t> </a:t>
            </a:r>
          </a:p>
          <a:p>
            <a:pPr marL="630238" marR="117475" lvl="1" indent="-230188" algn="just">
              <a:buFont typeface="Times New Roman" pitchFamily="16" charset="0"/>
              <a:buChar char="•"/>
              <a:tabLst>
                <a:tab pos="230188" algn="l"/>
              </a:tabLst>
            </a:pPr>
            <a:r>
              <a:rPr lang="en-GB" sz="1600" dirty="0">
                <a:solidFill>
                  <a:srgbClr val="FF0000"/>
                </a:solidFill>
                <a:ea typeface="Times New Roman" panose="02020603050405020304" pitchFamily="18" charset="0"/>
              </a:rPr>
              <a:t>802.18 meetings/calls for the </a:t>
            </a:r>
            <a:r>
              <a:rPr lang="en-GB" sz="1600" dirty="0" smtClean="0">
                <a:solidFill>
                  <a:srgbClr val="FF0000"/>
                </a:solidFill>
                <a:ea typeface="Times New Roman" panose="02020603050405020304" pitchFamily="18" charset="0"/>
              </a:rPr>
              <a:t>May 2022 </a:t>
            </a:r>
            <a:r>
              <a:rPr lang="en-GB" sz="1600" dirty="0">
                <a:solidFill>
                  <a:srgbClr val="FF0000"/>
                </a:solidFill>
                <a:ea typeface="Times New Roman" panose="02020603050405020304" pitchFamily="18" charset="0"/>
              </a:rPr>
              <a:t>Wireless Interim Session will take place on our normal </a:t>
            </a:r>
            <a:r>
              <a:rPr lang="en-GB" sz="1600" b="1" dirty="0">
                <a:solidFill>
                  <a:srgbClr val="FF0000"/>
                </a:solidFill>
                <a:ea typeface="Times New Roman" panose="02020603050405020304" pitchFamily="18" charset="0"/>
              </a:rPr>
              <a:t>Thursday’s at 15:00 ET on </a:t>
            </a:r>
            <a:r>
              <a:rPr lang="en-GB" sz="1600" b="1" dirty="0" smtClean="0">
                <a:solidFill>
                  <a:srgbClr val="FF0000"/>
                </a:solidFill>
                <a:ea typeface="Times New Roman" panose="02020603050405020304" pitchFamily="18" charset="0"/>
              </a:rPr>
              <a:t>12 May 2022 and 19 May 2022</a:t>
            </a:r>
            <a:r>
              <a:rPr lang="en-GB" sz="1600" dirty="0" smtClean="0">
                <a:solidFill>
                  <a:srgbClr val="FF0000"/>
                </a:solidFill>
                <a:ea typeface="Times New Roman" panose="02020603050405020304" pitchFamily="18" charset="0"/>
              </a:rPr>
              <a:t>. </a:t>
            </a:r>
            <a:r>
              <a:rPr lang="en-GB" sz="1600" dirty="0">
                <a:solidFill>
                  <a:srgbClr val="FF0000"/>
                </a:solidFill>
                <a:ea typeface="Times New Roman" panose="02020603050405020304" pitchFamily="18" charset="0"/>
              </a:rPr>
              <a:t>Both of these calls will require the paid meeting fee and are an credited Interim Session (i.e</a:t>
            </a:r>
            <a:r>
              <a:rPr lang="en-GB" sz="1600" dirty="0" smtClean="0">
                <a:solidFill>
                  <a:srgbClr val="FF0000"/>
                </a:solidFill>
                <a:ea typeface="Times New Roman" panose="02020603050405020304" pitchFamily="18" charset="0"/>
              </a:rPr>
              <a:t>., </a:t>
            </a:r>
            <a:r>
              <a:rPr lang="en-GB" sz="1600" dirty="0">
                <a:solidFill>
                  <a:srgbClr val="FF0000"/>
                </a:solidFill>
                <a:ea typeface="Times New Roman" panose="02020603050405020304" pitchFamily="18" charset="0"/>
              </a:rPr>
              <a:t>an Interim Session with attendance credit).</a:t>
            </a:r>
            <a:endParaRPr lang="en-GB" sz="1600" dirty="0" smtClean="0">
              <a:solidFill>
                <a:srgbClr val="FF0000"/>
              </a:solidFill>
              <a:latin typeface="Times New Roman" panose="02020603050405020304" pitchFamily="18" charset="0"/>
              <a:ea typeface="Times New Roman" panose="02020603050405020304" pitchFamily="18" charset="0"/>
            </a:endParaRPr>
          </a:p>
          <a:p>
            <a:pPr marL="230188" marR="117475" indent="-230188" algn="just">
              <a:buFont typeface="Times New Roman" pitchFamily="16" charset="0"/>
              <a:buChar char="•"/>
              <a:tabLst>
                <a:tab pos="230188" algn="l"/>
              </a:tabLst>
            </a:pPr>
            <a:r>
              <a:rPr lang="en-US" sz="1800" dirty="0" smtClean="0">
                <a:solidFill>
                  <a:schemeClr val="tx1"/>
                </a:solidFill>
                <a:latin typeface="Times New Roman" panose="02020603050405020304" pitchFamily="18" charset="0"/>
                <a:ea typeface="Times New Roman" panose="02020603050405020304" pitchFamily="18" charset="0"/>
              </a:rPr>
              <a:t>Registration fee</a:t>
            </a:r>
          </a:p>
          <a:p>
            <a:pPr marL="630238" marR="117475" lvl="1" indent="-230188" algn="just">
              <a:buFont typeface="Times New Roman" pitchFamily="16" charset="0"/>
              <a:buChar char="•"/>
              <a:tabLst>
                <a:tab pos="230188" algn="l"/>
              </a:tabLst>
            </a:pPr>
            <a:r>
              <a:rPr lang="en-US" sz="1400" strike="sngStrike" dirty="0" smtClean="0">
                <a:solidFill>
                  <a:schemeClr val="tx1"/>
                </a:solidFill>
                <a:latin typeface="Times New Roman" panose="02020603050405020304" pitchFamily="18" charset="0"/>
                <a:ea typeface="Times New Roman" panose="02020603050405020304" pitchFamily="18" charset="0"/>
              </a:rPr>
              <a:t>Early </a:t>
            </a:r>
            <a:r>
              <a:rPr lang="en-US" sz="1400" strike="sngStrike" dirty="0">
                <a:solidFill>
                  <a:schemeClr val="tx1"/>
                </a:solidFill>
                <a:latin typeface="Times New Roman" panose="02020603050405020304" pitchFamily="18" charset="0"/>
                <a:ea typeface="Times New Roman" panose="02020603050405020304" pitchFamily="18" charset="0"/>
              </a:rPr>
              <a:t>Registration: Until 23:59 PM Eastern Time, </a:t>
            </a:r>
            <a:r>
              <a:rPr lang="en-US" sz="1400" strike="sngStrike" dirty="0" smtClean="0">
                <a:solidFill>
                  <a:schemeClr val="tx1"/>
                </a:solidFill>
                <a:latin typeface="Times New Roman" panose="02020603050405020304" pitchFamily="18" charset="0"/>
                <a:ea typeface="Times New Roman" panose="02020603050405020304" pitchFamily="18" charset="0"/>
              </a:rPr>
              <a:t>Friday, 8 April </a:t>
            </a:r>
            <a:r>
              <a:rPr lang="en-US" sz="1400" strike="sngStrike" dirty="0">
                <a:solidFill>
                  <a:schemeClr val="tx1"/>
                </a:solidFill>
                <a:latin typeface="Times New Roman" panose="02020603050405020304" pitchFamily="18" charset="0"/>
                <a:ea typeface="Times New Roman" panose="02020603050405020304" pitchFamily="18" charset="0"/>
              </a:rPr>
              <a:t>2022</a:t>
            </a:r>
          </a:p>
          <a:p>
            <a:pPr marL="1030288" marR="117475" lvl="2" indent="-230188" algn="just">
              <a:buFont typeface="Times New Roman" pitchFamily="16" charset="0"/>
              <a:buChar char="•"/>
              <a:tabLst>
                <a:tab pos="230188" algn="l"/>
              </a:tabLst>
            </a:pPr>
            <a:r>
              <a:rPr lang="en-US" sz="1200" strike="sngStrike" dirty="0">
                <a:solidFill>
                  <a:schemeClr val="tx1"/>
                </a:solidFill>
                <a:latin typeface="Times New Roman" panose="02020603050405020304" pitchFamily="18" charset="0"/>
                <a:ea typeface="Times New Roman" panose="02020603050405020304" pitchFamily="18" charset="0"/>
              </a:rPr>
              <a:t>US$400.00 (All attendees</a:t>
            </a:r>
            <a:r>
              <a:rPr lang="en-US" sz="1200" strike="sngStrike" dirty="0" smtClean="0">
                <a:solidFill>
                  <a:schemeClr val="tx1"/>
                </a:solidFill>
                <a:latin typeface="Times New Roman" panose="02020603050405020304" pitchFamily="18" charset="0"/>
                <a:ea typeface="Times New Roman" panose="02020603050405020304" pitchFamily="18" charset="0"/>
              </a:rPr>
              <a:t>)</a:t>
            </a:r>
            <a:endParaRPr lang="en-US" sz="1600" strike="sngStrike"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b="0" strike="sngStrike" dirty="0">
                <a:solidFill>
                  <a:schemeClr val="tx1"/>
                </a:solidFill>
                <a:latin typeface="Times New Roman" panose="02020603050405020304" pitchFamily="18" charset="0"/>
                <a:ea typeface="Times New Roman" panose="02020603050405020304" pitchFamily="18" charset="0"/>
              </a:rPr>
              <a:t>Standard Registration: After early, until </a:t>
            </a:r>
            <a:r>
              <a:rPr lang="en-US" sz="1400" b="0" strike="sngStrike" dirty="0" smtClean="0">
                <a:solidFill>
                  <a:schemeClr val="tx1"/>
                </a:solidFill>
                <a:latin typeface="Times New Roman" panose="02020603050405020304" pitchFamily="18" charset="0"/>
                <a:ea typeface="Times New Roman" panose="02020603050405020304" pitchFamily="18" charset="0"/>
              </a:rPr>
              <a:t>23:59 </a:t>
            </a:r>
            <a:r>
              <a:rPr lang="en-US" sz="1400" b="0" strike="sngStrike" dirty="0">
                <a:solidFill>
                  <a:schemeClr val="tx1"/>
                </a:solidFill>
                <a:latin typeface="Times New Roman" panose="02020603050405020304" pitchFamily="18" charset="0"/>
                <a:ea typeface="Times New Roman" panose="02020603050405020304" pitchFamily="18" charset="0"/>
              </a:rPr>
              <a:t>Eastern Time, </a:t>
            </a:r>
            <a:r>
              <a:rPr lang="en-US" sz="1400" b="0" strike="sngStrike" dirty="0" smtClean="0">
                <a:solidFill>
                  <a:schemeClr val="tx1"/>
                </a:solidFill>
                <a:latin typeface="Times New Roman" panose="02020603050405020304" pitchFamily="18" charset="0"/>
                <a:ea typeface="Times New Roman" panose="02020603050405020304" pitchFamily="18" charset="0"/>
              </a:rPr>
              <a:t>Friday, 29 April </a:t>
            </a:r>
            <a:r>
              <a:rPr lang="en-US" sz="1400" b="0" strike="sngStrike" dirty="0">
                <a:solidFill>
                  <a:schemeClr val="tx1"/>
                </a:solidFill>
                <a:latin typeface="Times New Roman" panose="02020603050405020304" pitchFamily="18" charset="0"/>
                <a:ea typeface="Times New Roman" panose="02020603050405020304" pitchFamily="18" charset="0"/>
              </a:rPr>
              <a:t>2022</a:t>
            </a:r>
          </a:p>
          <a:p>
            <a:pPr marL="1030288" marR="117475" lvl="2" indent="-230188" algn="just">
              <a:buFont typeface="Times New Roman" pitchFamily="16" charset="0"/>
              <a:buChar char="•"/>
              <a:tabLst>
                <a:tab pos="230188" algn="l"/>
              </a:tabLst>
            </a:pPr>
            <a:r>
              <a:rPr lang="en-US" sz="1200" b="0" strike="sngStrike" dirty="0">
                <a:solidFill>
                  <a:schemeClr val="tx1"/>
                </a:solidFill>
                <a:latin typeface="Times New Roman" panose="02020603050405020304" pitchFamily="18" charset="0"/>
                <a:ea typeface="Times New Roman" panose="02020603050405020304" pitchFamily="18" charset="0"/>
              </a:rPr>
              <a:t>US$600.00 (All </a:t>
            </a:r>
            <a:r>
              <a:rPr lang="en-US" sz="1200" b="0" strike="sngStrike" dirty="0" smtClean="0">
                <a:solidFill>
                  <a:schemeClr val="tx1"/>
                </a:solidFill>
                <a:latin typeface="Times New Roman" panose="02020603050405020304" pitchFamily="18" charset="0"/>
                <a:ea typeface="Times New Roman" panose="02020603050405020304" pitchFamily="18" charset="0"/>
              </a:rPr>
              <a:t>attendees)</a:t>
            </a:r>
            <a:endParaRPr lang="en-US" sz="1600" b="0" strike="sngStrike"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b="0" dirty="0">
                <a:solidFill>
                  <a:srgbClr val="FF0000"/>
                </a:solidFill>
                <a:latin typeface="Times New Roman" panose="02020603050405020304" pitchFamily="18" charset="0"/>
                <a:ea typeface="Times New Roman" panose="02020603050405020304" pitchFamily="18" charset="0"/>
              </a:rPr>
              <a:t>Late Registration: After </a:t>
            </a:r>
            <a:r>
              <a:rPr lang="en-US" sz="1400" b="0" dirty="0" smtClean="0">
                <a:solidFill>
                  <a:srgbClr val="FF0000"/>
                </a:solidFill>
                <a:latin typeface="Times New Roman" panose="02020603050405020304" pitchFamily="18" charset="0"/>
                <a:ea typeface="Times New Roman" panose="02020603050405020304" pitchFamily="18" charset="0"/>
              </a:rPr>
              <a:t>23:59 </a:t>
            </a:r>
            <a:r>
              <a:rPr lang="en-US" sz="1400" b="0" dirty="0">
                <a:solidFill>
                  <a:srgbClr val="FF0000"/>
                </a:solidFill>
                <a:latin typeface="Times New Roman" panose="02020603050405020304" pitchFamily="18" charset="0"/>
                <a:ea typeface="Times New Roman" panose="02020603050405020304" pitchFamily="18" charset="0"/>
              </a:rPr>
              <a:t>Eastern Time, </a:t>
            </a:r>
            <a:r>
              <a:rPr lang="en-US" sz="1400" b="0" dirty="0" smtClean="0">
                <a:solidFill>
                  <a:srgbClr val="FF0000"/>
                </a:solidFill>
                <a:latin typeface="Times New Roman" panose="02020603050405020304" pitchFamily="18" charset="0"/>
                <a:ea typeface="Times New Roman" panose="02020603050405020304" pitchFamily="18" charset="0"/>
              </a:rPr>
              <a:t>Friday, 29 April </a:t>
            </a:r>
            <a:r>
              <a:rPr lang="en-US" sz="1400" b="0" dirty="0">
                <a:solidFill>
                  <a:srgbClr val="FF0000"/>
                </a:solidFill>
                <a:latin typeface="Times New Roman" panose="02020603050405020304" pitchFamily="18" charset="0"/>
                <a:ea typeface="Times New Roman" panose="02020603050405020304" pitchFamily="18" charset="0"/>
              </a:rPr>
              <a:t>2022</a:t>
            </a:r>
          </a:p>
          <a:p>
            <a:pPr marL="1030288" marR="117475" lvl="2" indent="-230188" algn="just">
              <a:buFont typeface="Times New Roman" pitchFamily="16" charset="0"/>
              <a:buChar char="•"/>
              <a:tabLst>
                <a:tab pos="230188" algn="l"/>
              </a:tabLst>
            </a:pPr>
            <a:r>
              <a:rPr lang="en-US" sz="1200" b="0" dirty="0">
                <a:solidFill>
                  <a:srgbClr val="FF0000"/>
                </a:solidFill>
                <a:latin typeface="Times New Roman" panose="02020603050405020304" pitchFamily="18" charset="0"/>
                <a:ea typeface="Times New Roman" panose="02020603050405020304" pitchFamily="18" charset="0"/>
              </a:rPr>
              <a:t>US$800.00 (All attendees</a:t>
            </a:r>
            <a:r>
              <a:rPr lang="en-US" sz="1200" b="0" dirty="0" smtClean="0">
                <a:solidFill>
                  <a:srgbClr val="FF0000"/>
                </a:solidFill>
                <a:latin typeface="Times New Roman" panose="02020603050405020304" pitchFamily="18" charset="0"/>
                <a:ea typeface="Times New Roman" panose="02020603050405020304" pitchFamily="18" charset="0"/>
              </a:rPr>
              <a:t>)</a:t>
            </a:r>
          </a:p>
          <a:p>
            <a:pPr marL="230188" marR="117475" indent="-230188" algn="just">
              <a:buFont typeface="Times New Roman" pitchFamily="16" charset="0"/>
              <a:buChar char="•"/>
              <a:tabLst>
                <a:tab pos="230188" algn="l"/>
              </a:tabLst>
            </a:pPr>
            <a:r>
              <a:rPr lang="en-US" sz="1800" dirty="0" smtClean="0">
                <a:solidFill>
                  <a:schemeClr val="tx1"/>
                </a:solidFill>
                <a:latin typeface="Times New Roman" panose="02020603050405020304" pitchFamily="18" charset="0"/>
                <a:ea typeface="Times New Roman" panose="02020603050405020304" pitchFamily="18" charset="0"/>
              </a:rPr>
              <a:t>Cancellation policy</a:t>
            </a:r>
          </a:p>
          <a:p>
            <a:pPr marL="630238" marR="117475" lvl="1" indent="-230188" algn="just">
              <a:buFont typeface="Times New Roman" pitchFamily="16" charset="0"/>
              <a:buChar char="•"/>
              <a:tabLst>
                <a:tab pos="230188" algn="l"/>
              </a:tabLst>
            </a:pPr>
            <a:r>
              <a:rPr lang="en-US" sz="1400" strike="sngStrike" dirty="0" smtClean="0">
                <a:solidFill>
                  <a:schemeClr val="tx1"/>
                </a:solidFill>
                <a:latin typeface="Times New Roman" panose="02020603050405020304" pitchFamily="18" charset="0"/>
                <a:ea typeface="Times New Roman" panose="02020603050405020304" pitchFamily="18" charset="0"/>
              </a:rPr>
              <a:t>Until 8 April 2022</a:t>
            </a:r>
            <a:r>
              <a:rPr lang="en-US" sz="1400" strike="sngStrike" dirty="0">
                <a:solidFill>
                  <a:schemeClr val="tx1"/>
                </a:solidFill>
                <a:latin typeface="Times New Roman" panose="02020603050405020304" pitchFamily="18" charset="0"/>
                <a:ea typeface="Times New Roman" panose="02020603050405020304" pitchFamily="18" charset="0"/>
              </a:rPr>
              <a:t>, cancellations will not incur a cancellation fee</a:t>
            </a:r>
          </a:p>
          <a:p>
            <a:pPr marL="630238" marR="117475" lvl="1" indent="-230188" algn="just">
              <a:buFont typeface="Times New Roman" pitchFamily="16" charset="0"/>
              <a:buChar char="•"/>
              <a:tabLst>
                <a:tab pos="230188" algn="l"/>
              </a:tabLst>
            </a:pPr>
            <a:r>
              <a:rPr lang="en-US" sz="1400" strike="sngStrike" dirty="0" smtClean="0">
                <a:solidFill>
                  <a:schemeClr val="tx1"/>
                </a:solidFill>
                <a:latin typeface="Times New Roman" panose="02020603050405020304" pitchFamily="18" charset="0"/>
                <a:ea typeface="Times New Roman" panose="02020603050405020304" pitchFamily="18" charset="0"/>
              </a:rPr>
              <a:t>From 9 April </a:t>
            </a:r>
            <a:r>
              <a:rPr lang="en-US" sz="1400" strike="sngStrike" dirty="0">
                <a:solidFill>
                  <a:schemeClr val="tx1"/>
                </a:solidFill>
                <a:latin typeface="Times New Roman" panose="02020603050405020304" pitchFamily="18" charset="0"/>
                <a:ea typeface="Times New Roman" panose="02020603050405020304" pitchFamily="18" charset="0"/>
              </a:rPr>
              <a:t>2022 until </a:t>
            </a:r>
            <a:r>
              <a:rPr lang="en-US" sz="1400" strike="sngStrike" dirty="0" smtClean="0">
                <a:solidFill>
                  <a:schemeClr val="tx1"/>
                </a:solidFill>
                <a:latin typeface="Times New Roman" panose="02020603050405020304" pitchFamily="18" charset="0"/>
                <a:ea typeface="Times New Roman" panose="02020603050405020304" pitchFamily="18" charset="0"/>
              </a:rPr>
              <a:t>29 April </a:t>
            </a:r>
            <a:r>
              <a:rPr lang="en-US" sz="1400" strike="sngStrike" dirty="0">
                <a:solidFill>
                  <a:schemeClr val="tx1"/>
                </a:solidFill>
                <a:latin typeface="Times New Roman" panose="02020603050405020304" pitchFamily="18" charset="0"/>
                <a:ea typeface="Times New Roman" panose="02020603050405020304" pitchFamily="18" charset="0"/>
              </a:rPr>
              <a:t>2022, cancellations will incur a US$150.00 cancellation fee</a:t>
            </a:r>
          </a:p>
          <a:p>
            <a:pPr marL="630238" marR="117475" lvl="1"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After </a:t>
            </a:r>
            <a:r>
              <a:rPr lang="en-US" sz="1400" dirty="0" smtClean="0">
                <a:solidFill>
                  <a:schemeClr val="tx1"/>
                </a:solidFill>
                <a:latin typeface="Times New Roman" panose="02020603050405020304" pitchFamily="18" charset="0"/>
                <a:ea typeface="Times New Roman" panose="02020603050405020304" pitchFamily="18" charset="0"/>
              </a:rPr>
              <a:t>29 April 2022</a:t>
            </a:r>
            <a:r>
              <a:rPr lang="en-US" sz="1400" dirty="0">
                <a:solidFill>
                  <a:schemeClr val="tx1"/>
                </a:solidFill>
                <a:latin typeface="Times New Roman" panose="02020603050405020304" pitchFamily="18" charset="0"/>
                <a:ea typeface="Times New Roman" panose="02020603050405020304" pitchFamily="18" charset="0"/>
              </a:rPr>
              <a:t>, cancellations will not receive any refund </a:t>
            </a:r>
          </a:p>
          <a:p>
            <a:pPr marL="400050" marR="117475" lvl="1" indent="0" algn="just">
              <a:tabLst>
                <a:tab pos="230188" algn="l"/>
              </a:tabLst>
            </a:pPr>
            <a:endParaRPr lang="en-US" sz="160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55235720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21</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smtClean="0"/>
              <a:t>May </a:t>
            </a:r>
            <a:r>
              <a:rPr lang="en-US" dirty="0"/>
              <a:t>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New </a:t>
            </a:r>
            <a:r>
              <a:rPr lang="en-US" sz="2800" dirty="0" err="1" smtClean="0">
                <a:solidFill>
                  <a:srgbClr val="0070C0"/>
                </a:solidFill>
              </a:rPr>
              <a:t>Webex</a:t>
            </a:r>
            <a:r>
              <a:rPr lang="en-US" sz="2800" dirty="0" smtClean="0">
                <a:solidFill>
                  <a:srgbClr val="0070C0"/>
                </a:solidFill>
              </a:rPr>
              <a:t> meeting invite for the May </a:t>
            </a:r>
            <a:r>
              <a:rPr lang="en-US" sz="2800" dirty="0">
                <a:solidFill>
                  <a:srgbClr val="0070C0"/>
                </a:solidFill>
              </a:rPr>
              <a:t>2022 Wireless Interim</a:t>
            </a:r>
          </a:p>
        </p:txBody>
      </p:sp>
      <p:sp>
        <p:nvSpPr>
          <p:cNvPr id="10" name="Content Placeholder 2"/>
          <p:cNvSpPr>
            <a:spLocks noGrp="1"/>
          </p:cNvSpPr>
          <p:nvPr>
            <p:ph idx="1"/>
          </p:nvPr>
        </p:nvSpPr>
        <p:spPr>
          <a:xfrm>
            <a:off x="914400" y="1524000"/>
            <a:ext cx="10322984" cy="4648200"/>
          </a:xfrm>
        </p:spPr>
        <p:txBody>
          <a:bodyPr/>
          <a:lstStyle/>
          <a:p>
            <a:pPr marL="230188" marR="117475" indent="-230188" algn="just">
              <a:buFont typeface="Times New Roman" pitchFamily="16" charset="0"/>
              <a:buChar char="•"/>
              <a:tabLst>
                <a:tab pos="230188" algn="l"/>
              </a:tabLst>
            </a:pPr>
            <a:r>
              <a:rPr lang="en-US" sz="1800" spc="-5" dirty="0" smtClean="0">
                <a:cs typeface="Arial"/>
              </a:rPr>
              <a:t>Both sessions (15:00 to 16:00 ET, 12 May and 19 May 2022) use the following new bridge:</a:t>
            </a:r>
            <a:endParaRPr lang="en-US" sz="1800" spc="-5" dirty="0">
              <a:cs typeface="Arial"/>
            </a:endParaRPr>
          </a:p>
          <a:p>
            <a:pPr marL="630238" marR="117475" lvl="1" indent="-230188" algn="just">
              <a:buFont typeface="Times New Roman" pitchFamily="16" charset="0"/>
              <a:buChar char="•"/>
              <a:tabLst>
                <a:tab pos="230188" algn="l"/>
              </a:tabLst>
            </a:pPr>
            <a:r>
              <a:rPr lang="en-US" sz="1600" spc="-5" dirty="0">
                <a:cs typeface="Arial" panose="020B0604020202020204" pitchFamily="34" charset="0"/>
              </a:rPr>
              <a:t>Join by meeting number</a:t>
            </a:r>
            <a:endParaRPr lang="en-US" sz="1600" b="1" spc="-5" dirty="0">
              <a:solidFill>
                <a:srgbClr val="FF0000"/>
              </a:solidFill>
              <a:cs typeface="Arial" panose="020B0604020202020204" pitchFamily="34" charset="0"/>
            </a:endParaRPr>
          </a:p>
          <a:p>
            <a:pPr marL="1030288" marR="117475" lvl="2" indent="-230188" algn="just">
              <a:buFont typeface="Times New Roman" pitchFamily="16" charset="0"/>
              <a:buChar char="•"/>
              <a:tabLst>
                <a:tab pos="230188" algn="l"/>
              </a:tabLst>
            </a:pPr>
            <a:r>
              <a:rPr lang="en-US" sz="1400" u="sng" dirty="0" smtClean="0">
                <a:hlinkClick r:id="rId3"/>
              </a:rPr>
              <a:t>https</a:t>
            </a:r>
            <a:r>
              <a:rPr lang="en-US" sz="1400" u="sng" dirty="0">
                <a:hlinkClick r:id="rId3"/>
              </a:rPr>
              <a:t>://ieeesa.webex.com/ieeesa/j.php?MTID=me0c50a33a3b06b562a518ba197d7139d</a:t>
            </a:r>
            <a:endParaRPr lang="en-US" sz="1400" spc="-5" dirty="0">
              <a:cs typeface="Arial" panose="020B0604020202020204" pitchFamily="34" charset="0"/>
            </a:endParaRPr>
          </a:p>
          <a:p>
            <a:pPr marL="630238" marR="117475" lvl="1" indent="-230188" algn="just">
              <a:buFont typeface="Times New Roman" pitchFamily="16" charset="0"/>
              <a:buChar char="•"/>
              <a:tabLst>
                <a:tab pos="230188" algn="l"/>
              </a:tabLst>
            </a:pPr>
            <a:r>
              <a:rPr lang="en-US" sz="1600" spc="-5" dirty="0">
                <a:cs typeface="Arial" panose="020B0604020202020204" pitchFamily="34" charset="0"/>
              </a:rPr>
              <a:t>Join by meeting </a:t>
            </a:r>
            <a:r>
              <a:rPr lang="en-US" sz="1600" spc="-5" dirty="0" smtClean="0">
                <a:cs typeface="Arial" panose="020B0604020202020204" pitchFamily="34" charset="0"/>
              </a:rPr>
              <a:t>number</a:t>
            </a:r>
            <a:endParaRPr lang="en-US" sz="1600" b="1" spc="-5" dirty="0">
              <a:solidFill>
                <a:srgbClr val="FF0000"/>
              </a:solidFill>
              <a:cs typeface="Arial" panose="020B0604020202020204" pitchFamily="34" charset="0"/>
            </a:endParaRPr>
          </a:p>
          <a:p>
            <a:pPr marL="1030288" marR="117475" lvl="2" indent="-230188" algn="just">
              <a:buFont typeface="Times New Roman" pitchFamily="16" charset="0"/>
              <a:buChar char="•"/>
              <a:tabLst>
                <a:tab pos="230188" algn="l"/>
              </a:tabLst>
            </a:pPr>
            <a:r>
              <a:rPr lang="en-US" sz="1400" spc="-5" dirty="0">
                <a:cs typeface="Arial" panose="020B0604020202020204" pitchFamily="34" charset="0"/>
              </a:rPr>
              <a:t>Meeting number (access code): </a:t>
            </a:r>
            <a:r>
              <a:rPr lang="en-US" sz="1400" dirty="0" smtClean="0"/>
              <a:t>2334 </a:t>
            </a:r>
            <a:r>
              <a:rPr lang="en-US" sz="1400" dirty="0"/>
              <a:t>0633681</a:t>
            </a:r>
            <a:endParaRPr lang="en-US" sz="1400" spc="-5" dirty="0">
              <a:cs typeface="Arial" panose="020B0604020202020204" pitchFamily="34" charset="0"/>
            </a:endParaRPr>
          </a:p>
          <a:p>
            <a:pPr marL="1030288" marR="117475" lvl="2" indent="-230188" algn="just">
              <a:buFont typeface="Times New Roman" pitchFamily="16" charset="0"/>
              <a:buChar char="•"/>
              <a:tabLst>
                <a:tab pos="230188" algn="l"/>
              </a:tabLst>
            </a:pPr>
            <a:r>
              <a:rPr lang="en-US" sz="1400" spc="-5" dirty="0">
                <a:cs typeface="Arial" panose="020B0604020202020204" pitchFamily="34" charset="0"/>
              </a:rPr>
              <a:t>Meeting password: </a:t>
            </a:r>
            <a:r>
              <a:rPr lang="en-US" sz="1400" dirty="0" smtClean="0"/>
              <a:t>Register-fee-</a:t>
            </a:r>
            <a:r>
              <a:rPr lang="en-US" sz="1400" dirty="0" err="1" smtClean="0"/>
              <a:t>req</a:t>
            </a:r>
            <a:endParaRPr lang="en-US" sz="1400" dirty="0" smtClean="0"/>
          </a:p>
          <a:p>
            <a:pPr marL="630238" marR="117475" lvl="1" indent="-230188" algn="just">
              <a:buFont typeface="Times New Roman" pitchFamily="16" charset="0"/>
              <a:buChar char="•"/>
              <a:tabLst>
                <a:tab pos="230188" algn="l"/>
              </a:tabLst>
            </a:pPr>
            <a:r>
              <a:rPr lang="en-US" sz="1600" dirty="0">
                <a:solidFill>
                  <a:srgbClr val="FF0000"/>
                </a:solidFill>
                <a:cs typeface="Arial" panose="020B0604020202020204" pitchFamily="34" charset="0"/>
              </a:rPr>
              <a:t>Call in info is </a:t>
            </a:r>
            <a:r>
              <a:rPr lang="en-US" sz="1600" dirty="0" smtClean="0">
                <a:solidFill>
                  <a:srgbClr val="FF0000"/>
                </a:solidFill>
                <a:cs typeface="Arial" panose="020B0604020202020204" pitchFamily="34" charset="0"/>
              </a:rPr>
              <a:t>also available </a:t>
            </a:r>
            <a:r>
              <a:rPr lang="en-US" sz="1600" dirty="0">
                <a:solidFill>
                  <a:srgbClr val="FF0000"/>
                </a:solidFill>
                <a:cs typeface="Arial" panose="020B0604020202020204" pitchFamily="34" charset="0"/>
              </a:rPr>
              <a:t>at </a:t>
            </a:r>
            <a:r>
              <a:rPr lang="en-US" sz="1600" dirty="0">
                <a:solidFill>
                  <a:srgbClr val="FF0000"/>
                </a:solidFill>
                <a:cs typeface="Arial" panose="020B0604020202020204" pitchFamily="34" charset="0"/>
                <a:hlinkClick r:id="rId4"/>
              </a:rPr>
              <a:t>18-16/0038r21</a:t>
            </a:r>
            <a:r>
              <a:rPr lang="en-US" sz="1600" dirty="0">
                <a:solidFill>
                  <a:srgbClr val="FF0000"/>
                </a:solidFill>
                <a:cs typeface="Arial" panose="020B0604020202020204" pitchFamily="34" charset="0"/>
              </a:rPr>
              <a:t> </a:t>
            </a:r>
            <a:r>
              <a:rPr lang="en-US" sz="1600" dirty="0" smtClean="0">
                <a:solidFill>
                  <a:srgbClr val="FF0000"/>
                </a:solidFill>
                <a:cs typeface="Arial" panose="020B0604020202020204" pitchFamily="34" charset="0"/>
              </a:rPr>
              <a:t>and the 802.18 </a:t>
            </a:r>
            <a:r>
              <a:rPr lang="en-US" sz="1600" dirty="0" smtClean="0">
                <a:solidFill>
                  <a:srgbClr val="FF0000"/>
                </a:solidFill>
                <a:cs typeface="Arial" panose="020B0604020202020204" pitchFamily="34" charset="0"/>
                <a:hlinkClick r:id="rId5"/>
              </a:rPr>
              <a:t>Google Calendar</a:t>
            </a:r>
            <a:r>
              <a:rPr lang="en-US" sz="1600" dirty="0" smtClean="0">
                <a:solidFill>
                  <a:srgbClr val="FF0000"/>
                </a:solidFill>
                <a:cs typeface="Arial" panose="020B0604020202020204" pitchFamily="34" charset="0"/>
              </a:rPr>
              <a:t>.</a:t>
            </a:r>
          </a:p>
          <a:p>
            <a:pPr marL="630238" marR="117475" lvl="1" indent="-230188" algn="just">
              <a:buFont typeface="Times New Roman" pitchFamily="16" charset="0"/>
              <a:buChar char="•"/>
              <a:tabLst>
                <a:tab pos="230188" algn="l"/>
              </a:tabLst>
            </a:pPr>
            <a:endParaRPr lang="en-US" sz="1600" spc="-5" dirty="0">
              <a:cs typeface="Arial" panose="020B0604020202020204" pitchFamily="34" charset="0"/>
            </a:endParaRPr>
          </a:p>
          <a:p>
            <a:pPr marL="400050" marR="117475" lvl="1" indent="0" algn="just">
              <a:tabLst>
                <a:tab pos="230188" algn="l"/>
              </a:tabLst>
            </a:pPr>
            <a:endParaRPr lang="en-US" sz="160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6"/>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78241088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22</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smtClean="0"/>
              <a:t>May </a:t>
            </a:r>
            <a:r>
              <a:rPr lang="en-US" dirty="0"/>
              <a:t>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Meeting and hotel reservation for the July 2022 Plenary (1)</a:t>
            </a:r>
            <a:endParaRPr lang="en-US" sz="2800" dirty="0">
              <a:solidFill>
                <a:srgbClr val="0070C0"/>
              </a:solidFill>
            </a:endParaRPr>
          </a:p>
        </p:txBody>
      </p:sp>
      <p:sp>
        <p:nvSpPr>
          <p:cNvPr id="10" name="Content Placeholder 2"/>
          <p:cNvSpPr>
            <a:spLocks noGrp="1"/>
          </p:cNvSpPr>
          <p:nvPr>
            <p:ph idx="1"/>
          </p:nvPr>
        </p:nvSpPr>
        <p:spPr>
          <a:xfrm>
            <a:off x="914400" y="1524000"/>
            <a:ext cx="10322984" cy="4648200"/>
          </a:xfrm>
        </p:spPr>
        <p:txBody>
          <a:bodyPr/>
          <a:lstStyle/>
          <a:p>
            <a:pPr marL="230188" marR="117475" indent="-230188" algn="just">
              <a:buFont typeface="Times New Roman" pitchFamily="16" charset="0"/>
              <a:buChar char="•"/>
              <a:tabLst>
                <a:tab pos="230188" algn="l"/>
              </a:tabLst>
            </a:pPr>
            <a:r>
              <a:rPr lang="en-US" sz="1800" spc="-5" dirty="0" smtClean="0">
                <a:cs typeface="Arial"/>
              </a:rPr>
              <a:t>Meeting reservation begins on 20 April 2022</a:t>
            </a:r>
            <a:endParaRPr lang="en-GB" sz="1600" dirty="0" smtClean="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GB" sz="1600" dirty="0" smtClean="0">
                <a:solidFill>
                  <a:schemeClr val="tx1"/>
                </a:solidFill>
                <a:latin typeface="Times New Roman" panose="02020603050405020304" pitchFamily="18" charset="0"/>
                <a:ea typeface="Times New Roman" panose="02020603050405020304" pitchFamily="18" charset="0"/>
                <a:hlinkClick r:id="rId3"/>
              </a:rPr>
              <a:t>https</a:t>
            </a:r>
            <a:r>
              <a:rPr lang="en-GB" sz="1600" dirty="0">
                <a:solidFill>
                  <a:schemeClr val="tx1"/>
                </a:solidFill>
                <a:latin typeface="Times New Roman" panose="02020603050405020304" pitchFamily="18" charset="0"/>
                <a:ea typeface="Times New Roman" panose="02020603050405020304" pitchFamily="18" charset="0"/>
                <a:hlinkClick r:id="rId3"/>
              </a:rPr>
              <a:t>://</a:t>
            </a:r>
            <a:r>
              <a:rPr lang="en-GB" sz="1600" dirty="0" smtClean="0">
                <a:solidFill>
                  <a:schemeClr val="tx1"/>
                </a:solidFill>
                <a:latin typeface="Times New Roman" panose="02020603050405020304" pitchFamily="18" charset="0"/>
                <a:ea typeface="Times New Roman" panose="02020603050405020304" pitchFamily="18" charset="0"/>
                <a:hlinkClick r:id="rId3"/>
              </a:rPr>
              <a:t>cvent.me/Z1zqo0</a:t>
            </a:r>
            <a:r>
              <a:rPr lang="en-GB" sz="1600" dirty="0" smtClean="0">
                <a:solidFill>
                  <a:schemeClr val="tx1"/>
                </a:solidFill>
                <a:latin typeface="Times New Roman" panose="02020603050405020304" pitchFamily="18" charset="0"/>
                <a:ea typeface="Times New Roman" panose="02020603050405020304" pitchFamily="18" charset="0"/>
              </a:rPr>
              <a:t> </a:t>
            </a:r>
            <a:endParaRPr lang="en-GB" sz="1600" dirty="0">
              <a:solidFill>
                <a:schemeClr val="tx1"/>
              </a:solidFill>
              <a:latin typeface="Times New Roman" panose="02020603050405020304" pitchFamily="18" charset="0"/>
              <a:ea typeface="Times New Roman" panose="02020603050405020304" pitchFamily="18" charset="0"/>
            </a:endParaRPr>
          </a:p>
          <a:p>
            <a:pPr marL="230188" marR="117475" indent="-230188" algn="just">
              <a:buFont typeface="Times New Roman" pitchFamily="16" charset="0"/>
              <a:buChar char="•"/>
              <a:tabLst>
                <a:tab pos="230188" algn="l"/>
              </a:tabLst>
            </a:pPr>
            <a:r>
              <a:rPr lang="en-US" sz="1800" dirty="0" smtClean="0">
                <a:solidFill>
                  <a:schemeClr val="tx1"/>
                </a:solidFill>
                <a:latin typeface="Times New Roman" panose="02020603050405020304" pitchFamily="18" charset="0"/>
                <a:ea typeface="Times New Roman" panose="02020603050405020304" pitchFamily="18" charset="0"/>
              </a:rPr>
              <a:t>Registration </a:t>
            </a:r>
            <a:r>
              <a:rPr lang="en-US" sz="1800" dirty="0">
                <a:solidFill>
                  <a:schemeClr val="tx1"/>
                </a:solidFill>
                <a:latin typeface="Times New Roman" panose="02020603050405020304" pitchFamily="18" charset="0"/>
                <a:ea typeface="Times New Roman" panose="02020603050405020304" pitchFamily="18" charset="0"/>
              </a:rPr>
              <a:t>fee</a:t>
            </a:r>
          </a:p>
          <a:p>
            <a:pPr marL="630238" marR="117475" lvl="1" indent="-230188" algn="just">
              <a:buFont typeface="Times New Roman" pitchFamily="16" charset="0"/>
              <a:buChar char="•"/>
              <a:tabLst>
                <a:tab pos="230188" algn="l"/>
              </a:tabLst>
            </a:pPr>
            <a:r>
              <a:rPr lang="en-US" sz="1400" dirty="0">
                <a:solidFill>
                  <a:srgbClr val="FF0000"/>
                </a:solidFill>
                <a:latin typeface="Times New Roman" panose="02020603050405020304" pitchFamily="18" charset="0"/>
                <a:ea typeface="Times New Roman" panose="02020603050405020304" pitchFamily="18" charset="0"/>
              </a:rPr>
              <a:t>Early </a:t>
            </a:r>
            <a:r>
              <a:rPr lang="en-US" sz="1400" dirty="0" smtClean="0">
                <a:solidFill>
                  <a:srgbClr val="FF0000"/>
                </a:solidFill>
                <a:latin typeface="Times New Roman" panose="02020603050405020304" pitchFamily="18" charset="0"/>
                <a:ea typeface="Times New Roman" panose="02020603050405020304" pitchFamily="18" charset="0"/>
              </a:rPr>
              <a:t>Registration until Friday</a:t>
            </a:r>
            <a:r>
              <a:rPr lang="en-US" sz="1400" dirty="0">
                <a:solidFill>
                  <a:srgbClr val="FF0000"/>
                </a:solidFill>
                <a:latin typeface="Times New Roman" panose="02020603050405020304" pitchFamily="18" charset="0"/>
                <a:ea typeface="Times New Roman" panose="02020603050405020304" pitchFamily="18" charset="0"/>
              </a:rPr>
              <a:t>, </a:t>
            </a:r>
            <a:r>
              <a:rPr lang="en-US" sz="1400" dirty="0" smtClean="0">
                <a:solidFill>
                  <a:srgbClr val="FF0000"/>
                </a:solidFill>
                <a:latin typeface="Times New Roman" panose="02020603050405020304" pitchFamily="18" charset="0"/>
                <a:ea typeface="Times New Roman" panose="02020603050405020304" pitchFamily="18" charset="0"/>
              </a:rPr>
              <a:t>20 May </a:t>
            </a:r>
            <a:r>
              <a:rPr lang="en-US" sz="1400" dirty="0">
                <a:solidFill>
                  <a:srgbClr val="FF0000"/>
                </a:solidFill>
                <a:latin typeface="Times New Roman" panose="02020603050405020304" pitchFamily="18" charset="0"/>
                <a:ea typeface="Times New Roman" panose="02020603050405020304" pitchFamily="18" charset="0"/>
              </a:rPr>
              <a:t>2022</a:t>
            </a:r>
          </a:p>
          <a:p>
            <a:pPr marL="1030288" marR="117475" lvl="2" indent="-230188" algn="just">
              <a:buFont typeface="Times New Roman" pitchFamily="16" charset="0"/>
              <a:buChar char="•"/>
              <a:tabLst>
                <a:tab pos="230188" algn="l"/>
              </a:tabLst>
            </a:pPr>
            <a:r>
              <a:rPr lang="en-US" sz="1200" dirty="0" smtClean="0">
                <a:solidFill>
                  <a:srgbClr val="FF0000"/>
                </a:solidFill>
                <a:latin typeface="Times New Roman" panose="02020603050405020304" pitchFamily="18" charset="0"/>
                <a:ea typeface="Times New Roman" panose="02020603050405020304" pitchFamily="18" charset="0"/>
              </a:rPr>
              <a:t>US$500.00 </a:t>
            </a:r>
            <a:r>
              <a:rPr lang="en-US" sz="1200" dirty="0">
                <a:solidFill>
                  <a:srgbClr val="FF0000"/>
                </a:solidFill>
                <a:latin typeface="Times New Roman" panose="02020603050405020304" pitchFamily="18" charset="0"/>
                <a:ea typeface="Times New Roman" panose="02020603050405020304" pitchFamily="18" charset="0"/>
              </a:rPr>
              <a:t>(All attendees)</a:t>
            </a:r>
            <a:endParaRPr lang="en-US" sz="1600" dirty="0">
              <a:solidFill>
                <a:srgbClr val="FF0000"/>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Standard </a:t>
            </a:r>
            <a:r>
              <a:rPr lang="en-US" sz="1400" dirty="0" smtClean="0">
                <a:solidFill>
                  <a:schemeClr val="tx1"/>
                </a:solidFill>
                <a:latin typeface="Times New Roman" panose="02020603050405020304" pitchFamily="18" charset="0"/>
                <a:ea typeface="Times New Roman" panose="02020603050405020304" pitchFamily="18" charset="0"/>
              </a:rPr>
              <a:t>Registration until Friday</a:t>
            </a:r>
            <a:r>
              <a:rPr lang="en-US" sz="1400" dirty="0">
                <a:solidFill>
                  <a:schemeClr val="tx1"/>
                </a:solidFill>
                <a:latin typeface="Times New Roman" panose="02020603050405020304" pitchFamily="18" charset="0"/>
                <a:ea typeface="Times New Roman" panose="02020603050405020304" pitchFamily="18" charset="0"/>
              </a:rPr>
              <a:t>, </a:t>
            </a:r>
            <a:r>
              <a:rPr lang="en-US" sz="1400" dirty="0" smtClean="0">
                <a:solidFill>
                  <a:schemeClr val="tx1"/>
                </a:solidFill>
                <a:latin typeface="Times New Roman" panose="02020603050405020304" pitchFamily="18" charset="0"/>
                <a:ea typeface="Times New Roman" panose="02020603050405020304" pitchFamily="18" charset="0"/>
              </a:rPr>
              <a:t>24 June </a:t>
            </a:r>
            <a:r>
              <a:rPr lang="en-US" sz="1400" dirty="0">
                <a:solidFill>
                  <a:schemeClr val="tx1"/>
                </a:solidFill>
                <a:latin typeface="Times New Roman" panose="02020603050405020304" pitchFamily="18" charset="0"/>
                <a:ea typeface="Times New Roman" panose="02020603050405020304" pitchFamily="18" charset="0"/>
              </a:rPr>
              <a:t>2022</a:t>
            </a:r>
          </a:p>
          <a:p>
            <a:pPr marL="1030288" marR="117475" lvl="2" indent="-230188" algn="just">
              <a:buFont typeface="Times New Roman" pitchFamily="16" charset="0"/>
              <a:buChar char="•"/>
              <a:tabLst>
                <a:tab pos="230188" algn="l"/>
              </a:tabLst>
            </a:pPr>
            <a:r>
              <a:rPr lang="en-US" sz="1200" dirty="0" smtClean="0">
                <a:solidFill>
                  <a:schemeClr val="tx1"/>
                </a:solidFill>
                <a:latin typeface="Times New Roman" panose="02020603050405020304" pitchFamily="18" charset="0"/>
                <a:ea typeface="Times New Roman" panose="02020603050405020304" pitchFamily="18" charset="0"/>
              </a:rPr>
              <a:t>US$700.00 </a:t>
            </a:r>
            <a:r>
              <a:rPr lang="en-US" sz="1200" dirty="0">
                <a:solidFill>
                  <a:schemeClr val="tx1"/>
                </a:solidFill>
                <a:latin typeface="Times New Roman" panose="02020603050405020304" pitchFamily="18" charset="0"/>
                <a:ea typeface="Times New Roman" panose="02020603050405020304" pitchFamily="18" charset="0"/>
              </a:rPr>
              <a:t>(All attendees)</a:t>
            </a:r>
            <a:endParaRPr lang="en-US" sz="16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Late </a:t>
            </a:r>
            <a:r>
              <a:rPr lang="en-US" sz="1400" dirty="0" smtClean="0">
                <a:solidFill>
                  <a:schemeClr val="tx1"/>
                </a:solidFill>
                <a:latin typeface="Times New Roman" panose="02020603050405020304" pitchFamily="18" charset="0"/>
                <a:ea typeface="Times New Roman" panose="02020603050405020304" pitchFamily="18" charset="0"/>
              </a:rPr>
              <a:t>Registration after Friday</a:t>
            </a:r>
            <a:r>
              <a:rPr lang="en-US" sz="1400" dirty="0">
                <a:solidFill>
                  <a:schemeClr val="tx1"/>
                </a:solidFill>
                <a:latin typeface="Times New Roman" panose="02020603050405020304" pitchFamily="18" charset="0"/>
                <a:ea typeface="Times New Roman" panose="02020603050405020304" pitchFamily="18" charset="0"/>
              </a:rPr>
              <a:t>, </a:t>
            </a:r>
            <a:r>
              <a:rPr lang="en-US" sz="1400" dirty="0" smtClean="0">
                <a:solidFill>
                  <a:schemeClr val="tx1"/>
                </a:solidFill>
                <a:latin typeface="Times New Roman" panose="02020603050405020304" pitchFamily="18" charset="0"/>
                <a:ea typeface="Times New Roman" panose="02020603050405020304" pitchFamily="18" charset="0"/>
              </a:rPr>
              <a:t>24 June </a:t>
            </a:r>
            <a:r>
              <a:rPr lang="en-US" sz="1400" dirty="0">
                <a:solidFill>
                  <a:schemeClr val="tx1"/>
                </a:solidFill>
                <a:latin typeface="Times New Roman" panose="02020603050405020304" pitchFamily="18" charset="0"/>
                <a:ea typeface="Times New Roman" panose="02020603050405020304" pitchFamily="18" charset="0"/>
              </a:rPr>
              <a:t>2022</a:t>
            </a:r>
          </a:p>
          <a:p>
            <a:pPr marL="1030288" marR="117475" lvl="2" indent="-230188" algn="just">
              <a:buFont typeface="Times New Roman" pitchFamily="16" charset="0"/>
              <a:buChar char="•"/>
              <a:tabLst>
                <a:tab pos="230188" algn="l"/>
              </a:tabLst>
            </a:pPr>
            <a:r>
              <a:rPr lang="en-US" sz="1200" dirty="0" smtClean="0">
                <a:solidFill>
                  <a:schemeClr val="tx1"/>
                </a:solidFill>
                <a:latin typeface="Times New Roman" panose="02020603050405020304" pitchFamily="18" charset="0"/>
                <a:ea typeface="Times New Roman" panose="02020603050405020304" pitchFamily="18" charset="0"/>
              </a:rPr>
              <a:t>US$900.00 </a:t>
            </a:r>
            <a:r>
              <a:rPr lang="en-US" sz="1200" dirty="0">
                <a:solidFill>
                  <a:schemeClr val="tx1"/>
                </a:solidFill>
                <a:latin typeface="Times New Roman" panose="02020603050405020304" pitchFamily="18" charset="0"/>
                <a:ea typeface="Times New Roman" panose="02020603050405020304" pitchFamily="18" charset="0"/>
              </a:rPr>
              <a:t>(All attendees)</a:t>
            </a:r>
          </a:p>
          <a:p>
            <a:pPr marL="230188" marR="117475" indent="-230188" algn="just">
              <a:buFont typeface="Times New Roman" pitchFamily="16" charset="0"/>
              <a:buChar char="•"/>
              <a:tabLst>
                <a:tab pos="230188" algn="l"/>
              </a:tabLst>
            </a:pPr>
            <a:r>
              <a:rPr lang="en-US" sz="1800" dirty="0">
                <a:solidFill>
                  <a:schemeClr val="tx1"/>
                </a:solidFill>
                <a:latin typeface="Times New Roman" panose="02020603050405020304" pitchFamily="18" charset="0"/>
                <a:ea typeface="Times New Roman" panose="02020603050405020304" pitchFamily="18" charset="0"/>
              </a:rPr>
              <a:t>Cancellation policy</a:t>
            </a:r>
          </a:p>
          <a:p>
            <a:pPr marL="630238" marR="117475" lvl="1"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Until </a:t>
            </a:r>
            <a:r>
              <a:rPr lang="en-US" sz="1400" dirty="0" smtClean="0">
                <a:solidFill>
                  <a:schemeClr val="tx1"/>
                </a:solidFill>
                <a:latin typeface="Times New Roman" panose="02020603050405020304" pitchFamily="18" charset="0"/>
                <a:ea typeface="Times New Roman" panose="02020603050405020304" pitchFamily="18" charset="0"/>
              </a:rPr>
              <a:t>20 May </a:t>
            </a:r>
            <a:r>
              <a:rPr lang="en-US" sz="1400" dirty="0">
                <a:solidFill>
                  <a:schemeClr val="tx1"/>
                </a:solidFill>
                <a:latin typeface="Times New Roman" panose="02020603050405020304" pitchFamily="18" charset="0"/>
                <a:ea typeface="Times New Roman" panose="02020603050405020304" pitchFamily="18" charset="0"/>
              </a:rPr>
              <a:t>2022, cancellations will not incur a cancellation fee</a:t>
            </a:r>
          </a:p>
          <a:p>
            <a:pPr marL="630238" marR="117475" lvl="1" indent="-230188" algn="just">
              <a:buFont typeface="Times New Roman" pitchFamily="16" charset="0"/>
              <a:buChar char="•"/>
              <a:tabLst>
                <a:tab pos="230188" algn="l"/>
              </a:tabLst>
            </a:pPr>
            <a:r>
              <a:rPr lang="en-US" sz="1400" dirty="0" smtClean="0">
                <a:solidFill>
                  <a:schemeClr val="tx1"/>
                </a:solidFill>
                <a:latin typeface="Times New Roman" panose="02020603050405020304" pitchFamily="18" charset="0"/>
                <a:ea typeface="Times New Roman" panose="02020603050405020304" pitchFamily="18" charset="0"/>
              </a:rPr>
              <a:t>After 20 May </a:t>
            </a:r>
            <a:r>
              <a:rPr lang="en-US" sz="1400" dirty="0">
                <a:solidFill>
                  <a:schemeClr val="tx1"/>
                </a:solidFill>
                <a:latin typeface="Times New Roman" panose="02020603050405020304" pitchFamily="18" charset="0"/>
                <a:ea typeface="Times New Roman" panose="02020603050405020304" pitchFamily="18" charset="0"/>
              </a:rPr>
              <a:t>2022 until </a:t>
            </a:r>
            <a:r>
              <a:rPr lang="en-US" sz="1400" dirty="0" smtClean="0">
                <a:solidFill>
                  <a:schemeClr val="tx1"/>
                </a:solidFill>
                <a:latin typeface="Times New Roman" panose="02020603050405020304" pitchFamily="18" charset="0"/>
                <a:ea typeface="Times New Roman" panose="02020603050405020304" pitchFamily="18" charset="0"/>
              </a:rPr>
              <a:t>24 June </a:t>
            </a:r>
            <a:r>
              <a:rPr lang="en-US" sz="1400" dirty="0">
                <a:solidFill>
                  <a:schemeClr val="tx1"/>
                </a:solidFill>
                <a:latin typeface="Times New Roman" panose="02020603050405020304" pitchFamily="18" charset="0"/>
                <a:ea typeface="Times New Roman" panose="02020603050405020304" pitchFamily="18" charset="0"/>
              </a:rPr>
              <a:t>2022, cancellations will incur a US$150.00 cancellation fee</a:t>
            </a:r>
          </a:p>
          <a:p>
            <a:pPr marL="630238" marR="117475" lvl="1"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After </a:t>
            </a:r>
            <a:r>
              <a:rPr lang="en-US" sz="1400" dirty="0" smtClean="0">
                <a:solidFill>
                  <a:schemeClr val="tx1"/>
                </a:solidFill>
                <a:latin typeface="Times New Roman" panose="02020603050405020304" pitchFamily="18" charset="0"/>
                <a:ea typeface="Times New Roman" panose="02020603050405020304" pitchFamily="18" charset="0"/>
              </a:rPr>
              <a:t>24 June </a:t>
            </a:r>
            <a:r>
              <a:rPr lang="en-US" sz="1400" dirty="0">
                <a:solidFill>
                  <a:schemeClr val="tx1"/>
                </a:solidFill>
                <a:latin typeface="Times New Roman" panose="02020603050405020304" pitchFamily="18" charset="0"/>
                <a:ea typeface="Times New Roman" panose="02020603050405020304" pitchFamily="18" charset="0"/>
              </a:rPr>
              <a:t>2022, cancellations will not receive any refund </a:t>
            </a:r>
          </a:p>
          <a:p>
            <a:pPr marL="630238" marR="117475" lvl="1" indent="-230188" algn="just">
              <a:buFont typeface="Times New Roman" pitchFamily="16" charset="0"/>
              <a:buChar char="•"/>
              <a:tabLst>
                <a:tab pos="230188" algn="l"/>
              </a:tabLst>
            </a:pPr>
            <a:endParaRPr lang="en-GB" sz="16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dirty="0" smtClean="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17856391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23</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smtClean="0"/>
              <a:t>May 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Meeting and hotel reservation for the July 2022 Plenary (2)</a:t>
            </a:r>
            <a:endParaRPr lang="en-US" sz="2800" dirty="0">
              <a:solidFill>
                <a:srgbClr val="0070C0"/>
              </a:solidFill>
            </a:endParaRPr>
          </a:p>
        </p:txBody>
      </p:sp>
      <p:sp>
        <p:nvSpPr>
          <p:cNvPr id="10" name="Content Placeholder 2"/>
          <p:cNvSpPr>
            <a:spLocks noGrp="1"/>
          </p:cNvSpPr>
          <p:nvPr>
            <p:ph idx="1"/>
          </p:nvPr>
        </p:nvSpPr>
        <p:spPr>
          <a:xfrm>
            <a:off x="914400" y="1524000"/>
            <a:ext cx="10322984" cy="4648200"/>
          </a:xfrm>
        </p:spPr>
        <p:txBody>
          <a:bodyPr/>
          <a:lstStyle/>
          <a:p>
            <a:pPr marL="230188" marR="117475" indent="-230188" algn="just">
              <a:buFont typeface="Times New Roman" pitchFamily="16" charset="0"/>
              <a:buChar char="•"/>
              <a:tabLst>
                <a:tab pos="230188" algn="l"/>
              </a:tabLst>
            </a:pPr>
            <a:r>
              <a:rPr lang="en-US" sz="1800" spc="-5" dirty="0" smtClean="0">
                <a:cs typeface="Arial"/>
              </a:rPr>
              <a:t>Hotel reservation begins on 28 March 2022</a:t>
            </a:r>
            <a:endParaRPr lang="en-GB" sz="1600" dirty="0" smtClean="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GB" sz="1600" dirty="0">
                <a:solidFill>
                  <a:schemeClr val="tx1"/>
                </a:solidFill>
                <a:latin typeface="Times New Roman" panose="02020603050405020304" pitchFamily="18" charset="0"/>
                <a:ea typeface="Times New Roman" panose="02020603050405020304" pitchFamily="18" charset="0"/>
                <a:hlinkClick r:id="rId3"/>
              </a:rPr>
              <a:t>https://</a:t>
            </a:r>
            <a:r>
              <a:rPr lang="en-GB" sz="1600" dirty="0" smtClean="0">
                <a:solidFill>
                  <a:schemeClr val="tx1"/>
                </a:solidFill>
                <a:latin typeface="Times New Roman" panose="02020603050405020304" pitchFamily="18" charset="0"/>
                <a:ea typeface="Times New Roman" panose="02020603050405020304" pitchFamily="18" charset="0"/>
                <a:hlinkClick r:id="rId3"/>
              </a:rPr>
              <a:t>www.marriott.com/event-reservations/reservation-link.mi?id=1634749149346&amp;key=GRP&amp;app=resvlink</a:t>
            </a:r>
            <a:r>
              <a:rPr lang="en-GB" sz="1600" dirty="0" smtClean="0">
                <a:solidFill>
                  <a:schemeClr val="tx1"/>
                </a:solidFill>
                <a:latin typeface="Times New Roman" panose="02020603050405020304" pitchFamily="18" charset="0"/>
                <a:ea typeface="Times New Roman" panose="02020603050405020304" pitchFamily="18" charset="0"/>
              </a:rPr>
              <a:t> </a:t>
            </a:r>
          </a:p>
          <a:p>
            <a:pPr marL="630238" marR="117475" lvl="1" indent="-230188" algn="just">
              <a:buFont typeface="Times New Roman" pitchFamily="16" charset="0"/>
              <a:buChar char="•"/>
              <a:tabLst>
                <a:tab pos="230188" algn="l"/>
              </a:tabLst>
            </a:pPr>
            <a:r>
              <a:rPr lang="en-US" sz="1600" dirty="0" smtClean="0">
                <a:solidFill>
                  <a:schemeClr val="tx1"/>
                </a:solidFill>
                <a:latin typeface="Times New Roman" panose="02020603050405020304" pitchFamily="18" charset="0"/>
                <a:ea typeface="Times New Roman" panose="02020603050405020304" pitchFamily="18" charset="0"/>
              </a:rPr>
              <a:t>Hotel rates:</a:t>
            </a:r>
          </a:p>
          <a:p>
            <a:pPr marL="1030288" marR="117475" lvl="2" indent="-230188" algn="just">
              <a:buFont typeface="Times New Roman" pitchFamily="16" charset="0"/>
              <a:buChar char="•"/>
              <a:tabLst>
                <a:tab pos="230188" algn="l"/>
              </a:tabLst>
            </a:pPr>
            <a:r>
              <a:rPr lang="en-US" sz="1400" strike="sngStrike" dirty="0" smtClean="0">
                <a:solidFill>
                  <a:schemeClr val="tx1"/>
                </a:solidFill>
                <a:latin typeface="Times New Roman" panose="02020603050405020304" pitchFamily="18" charset="0"/>
                <a:ea typeface="Times New Roman" panose="02020603050405020304" pitchFamily="18" charset="0"/>
              </a:rPr>
              <a:t>Early </a:t>
            </a:r>
            <a:r>
              <a:rPr lang="en-US" sz="1400" strike="sngStrike" dirty="0">
                <a:solidFill>
                  <a:schemeClr val="tx1"/>
                </a:solidFill>
                <a:latin typeface="Times New Roman" panose="02020603050405020304" pitchFamily="18" charset="0"/>
                <a:ea typeface="Times New Roman" panose="02020603050405020304" pitchFamily="18" charset="0"/>
              </a:rPr>
              <a:t>Bird Rate: $250.00 Canadian per night until 5:00 PM Eastern Time Friday </a:t>
            </a:r>
            <a:r>
              <a:rPr lang="en-US" sz="1400" strike="sngStrike" dirty="0" smtClean="0">
                <a:solidFill>
                  <a:schemeClr val="tx1"/>
                </a:solidFill>
                <a:latin typeface="Times New Roman" panose="02020603050405020304" pitchFamily="18" charset="0"/>
                <a:ea typeface="Times New Roman" panose="02020603050405020304" pitchFamily="18" charset="0"/>
              </a:rPr>
              <a:t>29 April 2022</a:t>
            </a:r>
          </a:p>
          <a:p>
            <a:pPr marL="1030288" marR="117475" lvl="2" indent="-230188" algn="just">
              <a:buFont typeface="Times New Roman" pitchFamily="16" charset="0"/>
              <a:buChar char="•"/>
              <a:tabLst>
                <a:tab pos="230188" algn="l"/>
              </a:tabLst>
            </a:pPr>
            <a:r>
              <a:rPr lang="en-US" sz="1400" dirty="0" smtClean="0">
                <a:solidFill>
                  <a:srgbClr val="FF0000"/>
                </a:solidFill>
                <a:latin typeface="Times New Roman" panose="02020603050405020304" pitchFamily="18" charset="0"/>
                <a:ea typeface="Times New Roman" panose="02020603050405020304" pitchFamily="18" charset="0"/>
              </a:rPr>
              <a:t>Standard </a:t>
            </a:r>
            <a:r>
              <a:rPr lang="en-US" sz="1400" dirty="0">
                <a:solidFill>
                  <a:srgbClr val="FF0000"/>
                </a:solidFill>
                <a:latin typeface="Times New Roman" panose="02020603050405020304" pitchFamily="18" charset="0"/>
                <a:ea typeface="Times New Roman" panose="02020603050405020304" pitchFamily="18" charset="0"/>
              </a:rPr>
              <a:t>Rate: $275.00 Canadian per night until 5:00 PM Eastern Time Friday </a:t>
            </a:r>
            <a:r>
              <a:rPr lang="en-US" sz="1400" dirty="0" smtClean="0">
                <a:solidFill>
                  <a:srgbClr val="FF0000"/>
                </a:solidFill>
                <a:latin typeface="Times New Roman" panose="02020603050405020304" pitchFamily="18" charset="0"/>
                <a:ea typeface="Times New Roman" panose="02020603050405020304" pitchFamily="18" charset="0"/>
              </a:rPr>
              <a:t>10 June 2022</a:t>
            </a:r>
            <a:endParaRPr lang="en-US" sz="1400" dirty="0">
              <a:solidFill>
                <a:srgbClr val="FF0000"/>
              </a:solidFill>
              <a:latin typeface="Times New Roman" panose="02020603050405020304" pitchFamily="18" charset="0"/>
              <a:ea typeface="Times New Roman" panose="02020603050405020304" pitchFamily="18" charset="0"/>
            </a:endParaRPr>
          </a:p>
          <a:p>
            <a:pPr marL="1030288" marR="117475" lvl="2"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Group Rate covers all guest sleeping room costs, including internet access and service fees, but is exclusive of applicable sales/room tax, currently 3.5% (lodging tax), 5% (GST) and 9.975% (PST).</a:t>
            </a:r>
            <a:endParaRPr lang="en-GB" sz="1400" dirty="0" smtClean="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dirty="0" smtClean="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99465257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24</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smtClean="0"/>
              <a:t>May </a:t>
            </a:r>
            <a:r>
              <a:rPr lang="en-US" dirty="0"/>
              <a:t>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Any other business</a:t>
            </a: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Anything?</a:t>
            </a:r>
            <a:endParaRPr lang="en-US" sz="160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86026497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25</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smtClean="0"/>
              <a:t>May </a:t>
            </a:r>
            <a:r>
              <a:rPr lang="en-US" dirty="0"/>
              <a:t>2022</a:t>
            </a:r>
            <a:endParaRPr lang="en-GB"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Adjourn</a:t>
            </a: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Attendance today </a:t>
            </a:r>
          </a:p>
          <a:p>
            <a:pPr marL="630238" marR="117475" lvl="1" indent="-230188" algn="just">
              <a:buFont typeface="Times New Roman" pitchFamily="16" charset="0"/>
              <a:buChar char="•"/>
              <a:tabLst>
                <a:tab pos="230188" algn="l"/>
              </a:tabLst>
            </a:pPr>
            <a:r>
              <a:rPr lang="en-US" sz="1600" spc="-5" dirty="0">
                <a:solidFill>
                  <a:srgbClr val="FF0000"/>
                </a:solidFill>
                <a:latin typeface="+mj-lt"/>
                <a:cs typeface="Arial"/>
              </a:rPr>
              <a:t>On-line: </a:t>
            </a:r>
            <a:r>
              <a:rPr lang="en-US" sz="1600" spc="-5" dirty="0" smtClean="0">
                <a:solidFill>
                  <a:srgbClr val="FF0000"/>
                </a:solidFill>
                <a:latin typeface="+mj-lt"/>
                <a:cs typeface="Arial"/>
              </a:rPr>
              <a:t>   </a:t>
            </a:r>
            <a:endParaRPr lang="en-US" sz="1600" spc="-5" dirty="0">
              <a:solidFill>
                <a:srgbClr val="FF0000"/>
              </a:solidFill>
              <a:latin typeface="+mj-lt"/>
              <a:cs typeface="Arial"/>
            </a:endParaRPr>
          </a:p>
          <a:p>
            <a:pPr marL="630238" marR="117475" lvl="1" indent="-230188" algn="just">
              <a:buFont typeface="Times New Roman" pitchFamily="16" charset="0"/>
              <a:buChar char="•"/>
              <a:tabLst>
                <a:tab pos="230188" algn="l"/>
              </a:tabLst>
            </a:pPr>
            <a:r>
              <a:rPr lang="en-US" sz="1600" spc="-5" dirty="0" smtClean="0">
                <a:solidFill>
                  <a:srgbClr val="FF0000"/>
                </a:solidFill>
                <a:latin typeface="+mj-lt"/>
                <a:cs typeface="Arial"/>
              </a:rPr>
              <a:t>Voters:  </a:t>
            </a:r>
            <a:endParaRPr lang="en-US" sz="1600" spc="-5" dirty="0">
              <a:solidFill>
                <a:srgbClr val="FF0000"/>
              </a:solidFill>
              <a:latin typeface="+mj-lt"/>
              <a:cs typeface="Arial"/>
            </a:endParaRPr>
          </a:p>
          <a:p>
            <a:pPr marL="230188" marR="117475" indent="-230188" algn="just">
              <a:buFont typeface="Times New Roman" pitchFamily="16" charset="0"/>
              <a:buChar char="•"/>
              <a:tabLst>
                <a:tab pos="230188" algn="l"/>
              </a:tabLst>
            </a:pPr>
            <a:r>
              <a:rPr lang="en-US" sz="1800" spc="-5" dirty="0" smtClean="0">
                <a:latin typeface="+mj-lt"/>
                <a:cs typeface="Arial"/>
              </a:rPr>
              <a:t>Next </a:t>
            </a:r>
            <a:r>
              <a:rPr lang="en-US" sz="1800" spc="-5" dirty="0">
                <a:latin typeface="+mj-lt"/>
                <a:cs typeface="Arial"/>
              </a:rPr>
              <a:t>802.18 interim/plenary</a:t>
            </a:r>
          </a:p>
          <a:p>
            <a:pPr marL="630238" marR="117475" lvl="1" indent="-230188" algn="just">
              <a:buFont typeface="Times New Roman" pitchFamily="16" charset="0"/>
              <a:buChar char="•"/>
              <a:tabLst>
                <a:tab pos="230188" algn="l"/>
              </a:tabLst>
            </a:pPr>
            <a:r>
              <a:rPr lang="en-US" sz="1600" spc="-5" dirty="0">
                <a:latin typeface="+mj-lt"/>
                <a:cs typeface="Arial"/>
              </a:rPr>
              <a:t>May 2022 wireless </a:t>
            </a:r>
            <a:r>
              <a:rPr lang="en-US" sz="1600" spc="-5" dirty="0" smtClean="0">
                <a:latin typeface="+mj-lt"/>
                <a:cs typeface="Arial"/>
              </a:rPr>
              <a:t>interim (an Interim session with attendance credit, paid registration required)</a:t>
            </a:r>
            <a:endParaRPr lang="en-US" sz="1600" spc="-5" dirty="0">
              <a:latin typeface="+mj-lt"/>
              <a:cs typeface="Arial"/>
            </a:endParaRPr>
          </a:p>
          <a:p>
            <a:pPr marL="1030288" marR="117475" lvl="2" indent="-230188" algn="just">
              <a:buFont typeface="Times New Roman" pitchFamily="16" charset="0"/>
              <a:buChar char="•"/>
              <a:tabLst>
                <a:tab pos="230188" algn="l"/>
              </a:tabLst>
            </a:pPr>
            <a:r>
              <a:rPr lang="en-US" sz="1600" spc="-5" dirty="0" smtClean="0">
                <a:cs typeface="Arial"/>
              </a:rPr>
              <a:t>Opening:  15:00 </a:t>
            </a:r>
            <a:r>
              <a:rPr lang="en-US" sz="1600" spc="-5" dirty="0">
                <a:cs typeface="Arial"/>
              </a:rPr>
              <a:t>ET to 15:55 ET, Thursday, </a:t>
            </a:r>
            <a:r>
              <a:rPr lang="en-US" sz="1600" spc="-5" dirty="0" smtClean="0">
                <a:cs typeface="Arial"/>
              </a:rPr>
              <a:t>12 </a:t>
            </a:r>
            <a:r>
              <a:rPr lang="en-US" sz="1600" spc="-5" dirty="0">
                <a:cs typeface="Arial"/>
              </a:rPr>
              <a:t>May 2022</a:t>
            </a:r>
          </a:p>
          <a:p>
            <a:pPr marL="1030288" marR="117475" lvl="2" indent="-230188" algn="just">
              <a:buFont typeface="Times New Roman" pitchFamily="16" charset="0"/>
              <a:buChar char="•"/>
              <a:tabLst>
                <a:tab pos="230188" algn="l"/>
              </a:tabLst>
            </a:pPr>
            <a:r>
              <a:rPr lang="en-US" sz="1600" spc="-5" dirty="0" smtClean="0">
                <a:cs typeface="Arial"/>
              </a:rPr>
              <a:t>Closing:  </a:t>
            </a:r>
            <a:r>
              <a:rPr lang="en-US" sz="1600" spc="-5" dirty="0">
                <a:cs typeface="Arial"/>
              </a:rPr>
              <a:t>15:00 ET to 15:55 ET, Thursday, </a:t>
            </a:r>
            <a:r>
              <a:rPr lang="en-US" sz="1600" spc="-5" dirty="0" smtClean="0">
                <a:cs typeface="Arial"/>
              </a:rPr>
              <a:t>19 </a:t>
            </a:r>
            <a:r>
              <a:rPr lang="en-US" sz="1600" spc="-5" dirty="0">
                <a:cs typeface="Arial"/>
              </a:rPr>
              <a:t>May 2022</a:t>
            </a:r>
          </a:p>
          <a:p>
            <a:pPr marL="1030288" marR="117475" lvl="2" indent="-230188" algn="just">
              <a:buFont typeface="Times New Roman" pitchFamily="16" charset="0"/>
              <a:buChar char="•"/>
              <a:tabLst>
                <a:tab pos="230188" algn="l"/>
              </a:tabLst>
            </a:pPr>
            <a:r>
              <a:rPr lang="en-US" sz="1600" b="1" dirty="0">
                <a:solidFill>
                  <a:srgbClr val="FF0000"/>
                </a:solidFill>
                <a:cs typeface="Arial" panose="020B0604020202020204" pitchFamily="34" charset="0"/>
              </a:rPr>
              <a:t>Call in info is available at </a:t>
            </a:r>
            <a:r>
              <a:rPr lang="en-US" sz="1600" b="1" dirty="0">
                <a:solidFill>
                  <a:srgbClr val="FF0000"/>
                </a:solidFill>
                <a:cs typeface="Arial" panose="020B0604020202020204" pitchFamily="34" charset="0"/>
                <a:hlinkClick r:id="rId3"/>
              </a:rPr>
              <a:t>18-16/0038r21</a:t>
            </a:r>
            <a:r>
              <a:rPr lang="en-US" sz="1600" b="1" dirty="0">
                <a:solidFill>
                  <a:srgbClr val="FF0000"/>
                </a:solidFill>
                <a:cs typeface="Arial" panose="020B0604020202020204" pitchFamily="34" charset="0"/>
              </a:rPr>
              <a:t> (UPDATED!)</a:t>
            </a:r>
            <a:r>
              <a:rPr lang="en-US" sz="1600" dirty="0">
                <a:cs typeface="Arial" panose="020B0604020202020204" pitchFamily="34" charset="0"/>
              </a:rPr>
              <a:t>  </a:t>
            </a:r>
            <a:endParaRPr lang="en-GB" sz="1600" dirty="0" smtClean="0">
              <a:effectLst/>
              <a:ea typeface="Times New Roman" panose="02020603050405020304" pitchFamily="18" charset="0"/>
            </a:endParaRPr>
          </a:p>
          <a:p>
            <a:pPr marL="230188" marR="117475" indent="-230188" algn="just">
              <a:buFont typeface="Times New Roman" pitchFamily="16" charset="0"/>
              <a:buChar char="•"/>
              <a:tabLst>
                <a:tab pos="230188" algn="l"/>
              </a:tabLst>
            </a:pPr>
            <a:r>
              <a:rPr lang="en-US" sz="1800" spc="-5" dirty="0">
                <a:cs typeface="Arial"/>
              </a:rPr>
              <a:t>Next teleconference:</a:t>
            </a:r>
          </a:p>
          <a:p>
            <a:pPr marL="630238" marR="117475" lvl="1" indent="-230188" algn="just">
              <a:buFont typeface="Times New Roman" pitchFamily="16" charset="0"/>
              <a:buChar char="•"/>
              <a:tabLst>
                <a:tab pos="230188" algn="l"/>
              </a:tabLst>
            </a:pPr>
            <a:r>
              <a:rPr lang="en-US" sz="1600" spc="-5" dirty="0">
                <a:cs typeface="Arial"/>
              </a:rPr>
              <a:t>15:00 ET to 15:55 ET, Thursday, </a:t>
            </a:r>
            <a:r>
              <a:rPr lang="en-US" sz="1600" spc="-5" dirty="0" smtClean="0">
                <a:cs typeface="Arial"/>
              </a:rPr>
              <a:t>26 </a:t>
            </a:r>
            <a:r>
              <a:rPr lang="en-US" sz="1600" spc="-5" dirty="0">
                <a:cs typeface="Arial"/>
              </a:rPr>
              <a:t>May 2022</a:t>
            </a:r>
          </a:p>
          <a:p>
            <a:pPr marL="630238" marR="117475" lvl="1" indent="-230188" algn="just">
              <a:buFont typeface="Times New Roman" pitchFamily="16" charset="0"/>
              <a:buChar char="•"/>
              <a:tabLst>
                <a:tab pos="230188" algn="l"/>
              </a:tabLst>
            </a:pPr>
            <a:r>
              <a:rPr lang="en-US" sz="1600" spc="-5" dirty="0" smtClean="0">
                <a:cs typeface="Arial" panose="020B0604020202020204" pitchFamily="34" charset="0"/>
              </a:rPr>
              <a:t>Weekly </a:t>
            </a:r>
            <a:r>
              <a:rPr lang="en-US" sz="1600" spc="-5" dirty="0">
                <a:cs typeface="Arial" panose="020B0604020202020204" pitchFamily="34" charset="0"/>
              </a:rPr>
              <a:t>teleconference calls till 22 September 2022, were approved and announced at the end of the November 2021 plenary. </a:t>
            </a:r>
            <a:r>
              <a:rPr lang="en-US" sz="1600" dirty="0">
                <a:solidFill>
                  <a:schemeClr val="tx1"/>
                </a:solidFill>
                <a:cs typeface="Arial" panose="020B0604020202020204" pitchFamily="34" charset="0"/>
              </a:rPr>
              <a:t>Call in info is available at </a:t>
            </a:r>
            <a:r>
              <a:rPr lang="en-US" sz="1600" dirty="0" smtClean="0">
                <a:solidFill>
                  <a:schemeClr val="tx1"/>
                </a:solidFill>
                <a:cs typeface="Arial" panose="020B0604020202020204" pitchFamily="34" charset="0"/>
                <a:hlinkClick r:id="rId3"/>
              </a:rPr>
              <a:t>18-16/0038r21</a:t>
            </a:r>
            <a:r>
              <a:rPr lang="en-US" sz="1600" dirty="0" smtClean="0">
                <a:solidFill>
                  <a:schemeClr val="tx1"/>
                </a:solidFill>
                <a:cs typeface="Arial" panose="020B0604020202020204" pitchFamily="34" charset="0"/>
              </a:rPr>
              <a:t>.</a:t>
            </a:r>
            <a:endParaRPr lang="en-US" sz="1400" b="1" spc="-5" dirty="0">
              <a:solidFill>
                <a:srgbClr val="FF0000"/>
              </a:solidFill>
              <a:cs typeface="Arial"/>
            </a:endParaRPr>
          </a:p>
          <a:p>
            <a:pPr marL="230188" marR="117475" indent="-230188" algn="just">
              <a:buFont typeface="Times New Roman" pitchFamily="16" charset="0"/>
              <a:buChar char="•"/>
              <a:tabLst>
                <a:tab pos="230188" algn="l"/>
              </a:tabLst>
            </a:pPr>
            <a:r>
              <a:rPr lang="en-US" sz="1800" spc="-5" dirty="0">
                <a:latin typeface="+mj-lt"/>
                <a:cs typeface="Arial"/>
              </a:rPr>
              <a:t>Adjourn:</a:t>
            </a:r>
          </a:p>
          <a:p>
            <a:pPr marL="630238" marR="117475" lvl="1" indent="-230188" algn="just">
              <a:spcBef>
                <a:spcPts val="600"/>
              </a:spcBef>
              <a:buFont typeface="Times New Roman" pitchFamily="16" charset="0"/>
              <a:buChar char="•"/>
              <a:tabLst>
                <a:tab pos="230188" algn="l"/>
              </a:tabLst>
            </a:pPr>
            <a:r>
              <a:rPr lang="en-US" sz="1600" spc="-5" dirty="0">
                <a:latin typeface="+mj-lt"/>
                <a:cs typeface="Arial"/>
              </a:rPr>
              <a:t>Any objection to adjourn?</a:t>
            </a:r>
          </a:p>
          <a:p>
            <a:pPr marL="630238" marR="117475" lvl="1" indent="-230188" algn="just">
              <a:buFont typeface="Times New Roman" pitchFamily="16" charset="0"/>
              <a:buChar char="•"/>
              <a:tabLst>
                <a:tab pos="230188" algn="l"/>
              </a:tabLst>
            </a:pPr>
            <a:r>
              <a:rPr lang="en-US" sz="1600" spc="-5" dirty="0">
                <a:latin typeface="+mj-lt"/>
                <a:cs typeface="Arial"/>
              </a:rPr>
              <a:t>Adjourned </a:t>
            </a:r>
            <a:r>
              <a:rPr lang="en-US" sz="1600" spc="-5" dirty="0" smtClean="0">
                <a:latin typeface="+mj-lt"/>
                <a:cs typeface="Arial"/>
              </a:rPr>
              <a:t>at  </a:t>
            </a:r>
            <a:endParaRPr lang="en-US" sz="1400" spc="-5" dirty="0">
              <a:solidFill>
                <a:srgbClr val="FF0000"/>
              </a:solidFill>
              <a:latin typeface="Arial"/>
              <a:cs typeface="Arial"/>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423808994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14400" y="336550"/>
            <a:ext cx="2211387" cy="273050"/>
          </a:xfrm>
          <a:noFill/>
        </p:spPr>
        <p:txBody>
          <a:bodyPr/>
          <a:lstStyle/>
          <a:p>
            <a:r>
              <a:rPr lang="en-US" dirty="0" smtClean="0"/>
              <a:t>May </a:t>
            </a:r>
            <a:r>
              <a:rPr lang="en-US" dirty="0"/>
              <a:t>2022</a:t>
            </a:r>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IEEE 802 required notices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3</a:t>
            </a:fld>
            <a:endParaRPr lang="en-US" dirty="0"/>
          </a:p>
        </p:txBody>
      </p:sp>
      <p:sp>
        <p:nvSpPr>
          <p:cNvPr id="8" name="Rectangle 4"/>
          <p:cNvSpPr>
            <a:spLocks noChangeArrowheads="1"/>
          </p:cNvSpPr>
          <p:nvPr/>
        </p:nvSpPr>
        <p:spPr bwMode="auto">
          <a:xfrm>
            <a:off x="914400" y="16002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Bef>
                <a:spcPts val="6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Affiliation:  </a:t>
            </a:r>
            <a:r>
              <a:rPr lang="en-US" altLang="en-US" sz="1800" b="1" dirty="0">
                <a:solidFill>
                  <a:schemeClr val="tx1"/>
                </a:solidFill>
                <a:latin typeface="+mj-lt"/>
                <a:cs typeface="Arial" panose="020B0604020202020204" pitchFamily="34" charset="0"/>
                <a:hlinkClick r:id="rId3"/>
              </a:rPr>
              <a:t>https://standards.ieee.org/faqs/affiliation/</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a:t>
            </a:r>
            <a:r>
              <a:rPr lang="en-US" altLang="en-US" sz="1600" i="1" dirty="0">
                <a:solidFill>
                  <a:srgbClr val="FF0000"/>
                </a:solidFill>
                <a:latin typeface="+mj-lt"/>
                <a:cs typeface="Arial" panose="020B0604020202020204" pitchFamily="34" charset="0"/>
              </a:rPr>
              <a:t>Be sure to announce your name, affiliation, </a:t>
            </a:r>
            <a:r>
              <a:rPr lang="en-US" altLang="en-US" sz="1600" i="1" dirty="0" smtClean="0">
                <a:solidFill>
                  <a:srgbClr val="FF0000"/>
                </a:solidFill>
                <a:latin typeface="+mj-lt"/>
                <a:cs typeface="Arial" panose="020B0604020202020204" pitchFamily="34" charset="0"/>
              </a:rPr>
              <a:t>employer, </a:t>
            </a:r>
            <a:r>
              <a:rPr lang="en-US" altLang="en-US" sz="1600" i="1" dirty="0">
                <a:solidFill>
                  <a:srgbClr val="FF0000"/>
                </a:solidFill>
                <a:latin typeface="+mj-lt"/>
                <a:cs typeface="Arial" panose="020B0604020202020204" pitchFamily="34" charset="0"/>
              </a:rPr>
              <a:t>and clients the first time you speak</a:t>
            </a:r>
            <a:r>
              <a:rPr lang="en-US" altLang="en-US" sz="1600" i="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Anti-Trust:  </a:t>
            </a:r>
            <a:r>
              <a:rPr lang="en-US" altLang="en-US" sz="1800" b="1" dirty="0">
                <a:solidFill>
                  <a:schemeClr val="tx1"/>
                </a:solidFill>
                <a:latin typeface="+mj-lt"/>
                <a:cs typeface="Arial" panose="020B0604020202020204" pitchFamily="34" charset="0"/>
                <a:hlinkClick r:id="rId4"/>
              </a:rPr>
              <a:t>https://standards.ieee.org/wp-content/uploads/2022/02/antitrust.pdf</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802 WG Policies and Procedures:  </a:t>
            </a:r>
            <a:r>
              <a:rPr lang="en-US" altLang="en-US" sz="1800" b="1" dirty="0">
                <a:solidFill>
                  <a:schemeClr val="tx1"/>
                </a:solidFill>
                <a:latin typeface="+mj-lt"/>
                <a:cs typeface="Arial" panose="020B0604020202020204" pitchFamily="34" charset="0"/>
                <a:hlinkClick r:id="rId5"/>
              </a:rPr>
              <a:t>http://www.ieee802.org/devdocs.shtml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Patent &amp; administration:  </a:t>
            </a:r>
            <a:r>
              <a:rPr lang="en-US" altLang="en-US" sz="1800" b="1" dirty="0">
                <a:solidFill>
                  <a:schemeClr val="tx1"/>
                </a:solidFill>
                <a:latin typeface="+mj-lt"/>
                <a:cs typeface="Arial" panose="020B0604020202020204" pitchFamily="34" charset="0"/>
                <a:hlinkClick r:id="rId6"/>
              </a:rPr>
              <a:t>https://standards.ieee.org/about/sasb/patcom/materials.html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Copyright notice:  </a:t>
            </a:r>
            <a:r>
              <a:rPr lang="en-US" altLang="en-US" sz="1800" b="1" dirty="0">
                <a:solidFill>
                  <a:schemeClr val="tx1"/>
                </a:solidFill>
                <a:latin typeface="+mj-lt"/>
                <a:cs typeface="Arial" panose="020B0604020202020204" pitchFamily="34" charset="0"/>
                <a:hlinkClick r:id="rId7"/>
              </a:rPr>
              <a:t>https://standards.ieee.org/faqs/copyrights/#1</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Call for essential patents &amp; copyright notice: the RR-TAG does not do standards, though all should be aware.</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SA Standards Board Operations Manual:  </a:t>
            </a:r>
            <a:r>
              <a:rPr lang="en-US" altLang="en-US" sz="1800" b="1" dirty="0">
                <a:solidFill>
                  <a:schemeClr val="tx1"/>
                </a:solidFill>
                <a:latin typeface="+mj-lt"/>
                <a:cs typeface="Arial" panose="020B0604020202020204" pitchFamily="34" charset="0"/>
                <a:hlinkClick r:id="rId8"/>
              </a:rPr>
              <a:t>https://standards.ieee.org/about/policies/opman/</a:t>
            </a:r>
            <a:r>
              <a:rPr lang="en-US" altLang="en-US" sz="1800" b="1" dirty="0">
                <a:solidFill>
                  <a:schemeClr val="tx1"/>
                </a:solidFill>
                <a:latin typeface="+mj-lt"/>
                <a:cs typeface="Arial" panose="020B0604020202020204" pitchFamily="34" charset="0"/>
              </a:rPr>
              <a:t> </a:t>
            </a:r>
          </a:p>
          <a:p>
            <a:pPr marL="285750" indent="-285750">
              <a:spcAft>
                <a:spcPts val="0"/>
              </a:spcAft>
              <a:buFont typeface="Arial" panose="020B0604020202020204" pitchFamily="34" charset="0"/>
              <a:buChar char="•"/>
              <a:defRPr/>
            </a:pPr>
            <a:endParaRPr lang="en-US" altLang="en-US" sz="1800" b="1" dirty="0">
              <a:solidFill>
                <a:schemeClr val="tx1"/>
              </a:solidFill>
              <a:latin typeface="Arial" panose="020B0604020202020204" pitchFamily="34" charset="0"/>
              <a:cs typeface="Arial" panose="020B0604020202020204" pitchFamily="34" charset="0"/>
            </a:endParaRPr>
          </a:p>
        </p:txBody>
      </p:sp>
      <p:pic>
        <p:nvPicPr>
          <p:cNvPr id="4" name="Picture 3"/>
          <p:cNvPicPr>
            <a:picLocks noChangeAspect="1"/>
          </p:cNvPicPr>
          <p:nvPr/>
        </p:nvPicPr>
        <p:blipFill>
          <a:blip r:embed="rId9"/>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261657145"/>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14400" y="336550"/>
            <a:ext cx="2211387" cy="273050"/>
          </a:xfrm>
          <a:noFill/>
        </p:spPr>
        <p:txBody>
          <a:bodyPr/>
          <a:lstStyle/>
          <a:p>
            <a:r>
              <a:rPr lang="en-US" dirty="0" smtClean="0"/>
              <a:t>May 2022</a:t>
            </a:r>
            <a:endParaRPr lang="en-US"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Other Guidelines for IEEE WG Meetings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4</a:t>
            </a:fld>
            <a:endParaRPr lang="en-US" dirty="0"/>
          </a:p>
        </p:txBody>
      </p:sp>
      <p:sp>
        <p:nvSpPr>
          <p:cNvPr id="8" name="Rectangle 4"/>
          <p:cNvSpPr>
            <a:spLocks noChangeArrowheads="1"/>
          </p:cNvSpPr>
          <p:nvPr/>
        </p:nvSpPr>
        <p:spPr bwMode="auto">
          <a:xfrm>
            <a:off x="914400" y="1676400"/>
            <a:ext cx="10367426"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All IEEE SA standards meetings shall be conducted in compliance with all applicable laws, including antitrust and competition laws.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interpretation, validity, or essentiality of patents/patent claims.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specific license rates, terms, or conditions.</a:t>
            </a:r>
          </a:p>
          <a:p>
            <a:pPr lvl="2">
              <a:lnSpc>
                <a:spcPct val="125000"/>
              </a:lnSpc>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Relative costs of different technical approaches that include relative costs of patent licensing terms may be discussed in standards development meetings. </a:t>
            </a:r>
          </a:p>
          <a:p>
            <a:pPr lvl="3">
              <a:lnSpc>
                <a:spcPct val="125000"/>
              </a:lnSpc>
              <a:spcAft>
                <a:spcPts val="0"/>
              </a:spcAft>
              <a:buFont typeface="Arial" panose="020B0604020202020204" pitchFamily="34" charset="0"/>
              <a:buChar char="•"/>
              <a:defRPr/>
            </a:pPr>
            <a:r>
              <a:rPr lang="en-GB" altLang="en-US" sz="1600" b="1" dirty="0">
                <a:solidFill>
                  <a:schemeClr val="tx1"/>
                </a:solidFill>
                <a:latin typeface="+mj-lt"/>
                <a:cs typeface="Arial" panose="020B0604020202020204" pitchFamily="34" charset="0"/>
              </a:rPr>
              <a:t>Technical considerations remain the primary focus</a:t>
            </a:r>
            <a:endParaRPr lang="en-US" altLang="en-US" sz="1600" b="1" dirty="0">
              <a:solidFill>
                <a:schemeClr val="tx1"/>
              </a:solidFill>
              <a:latin typeface="+mj-lt"/>
              <a:cs typeface="Arial" panose="020B0604020202020204" pitchFamily="34" charset="0"/>
            </a:endParaRP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or engage in the fixing of product prices, allocation of customers, or division of sales markets.</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status or substance of ongoing or threatened litigation.</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be silent if inappropriate topics are discussed. </a:t>
            </a:r>
            <a:r>
              <a:rPr lang="en-US" altLang="en-US" sz="1600" b="1" u="sng" dirty="0">
                <a:solidFill>
                  <a:schemeClr val="tx1"/>
                </a:solidFill>
                <a:latin typeface="+mj-lt"/>
                <a:cs typeface="Arial" panose="020B0604020202020204" pitchFamily="34" charset="0"/>
              </a:rPr>
              <a:t>Formally object to the discussion immediately.</a:t>
            </a:r>
          </a:p>
          <a:p>
            <a:pPr algn="ctr">
              <a:lnSpc>
                <a:spcPct val="80000"/>
              </a:lnSpc>
              <a:spcAft>
                <a:spcPts val="0"/>
              </a:spcAft>
              <a:buFont typeface="Monotype Sorts"/>
              <a:buNone/>
              <a:defRPr/>
            </a:pPr>
            <a:r>
              <a:rPr lang="en-US" altLang="en-US" sz="1800" b="1" dirty="0">
                <a:solidFill>
                  <a:schemeClr val="tx1"/>
                </a:solidFill>
                <a:latin typeface="+mj-lt"/>
                <a:cs typeface="Calibri" panose="020F0502020204030204" pitchFamily="34" charset="0"/>
              </a:rPr>
              <a:t>---------------------------------------------------------------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For more details, see </a:t>
            </a:r>
            <a:r>
              <a:rPr lang="en-US" altLang="en-US" sz="1600" b="1" i="1" dirty="0">
                <a:solidFill>
                  <a:schemeClr val="tx1"/>
                </a:solidFill>
                <a:latin typeface="+mj-lt"/>
                <a:cs typeface="Arial" panose="020B0604020202020204" pitchFamily="34" charset="0"/>
              </a:rPr>
              <a:t>IEEE SA Standards Board Operations Manual</a:t>
            </a:r>
            <a:r>
              <a:rPr lang="en-US" altLang="en-US" sz="1600" b="1" dirty="0">
                <a:solidFill>
                  <a:schemeClr val="tx1"/>
                </a:solidFill>
                <a:latin typeface="+mj-lt"/>
                <a:cs typeface="Arial" panose="020B0604020202020204" pitchFamily="34" charset="0"/>
              </a:rPr>
              <a:t>, clause 5.3.10 and </a:t>
            </a:r>
            <a:r>
              <a:rPr lang="en-US" altLang="en-US" sz="1600" b="1" i="1" dirty="0">
                <a:solidFill>
                  <a:schemeClr val="tx1"/>
                </a:solidFill>
                <a:latin typeface="+mj-lt"/>
                <a:cs typeface="Arial" panose="020B0604020202020204" pitchFamily="34" charset="0"/>
              </a:rPr>
              <a:t>Antitrust and Competition Policy: What You Need to Know </a:t>
            </a: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3"/>
              </a:rPr>
              <a:t>https://standards.ieee.org/wp-content/uploads/2022/02/antitrust.pdf</a:t>
            </a:r>
            <a:r>
              <a:rPr lang="en-US" altLang="en-US" sz="1600" b="1" dirty="0">
                <a:solidFill>
                  <a:schemeClr val="tx1"/>
                </a:solidFill>
                <a:latin typeface="+mj-lt"/>
                <a:cs typeface="Arial" panose="020B0604020202020204" pitchFamily="34" charset="0"/>
              </a:rPr>
              <a:t>   </a:t>
            </a: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If you have questions, contact the IEEE SA Standards Board Patent Committee Administrator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4"/>
              </a:rPr>
              <a:t>patcom@ieee.org</a:t>
            </a:r>
            <a:r>
              <a:rPr lang="en-US" altLang="en-US" sz="1600" b="1" dirty="0">
                <a:solidFill>
                  <a:schemeClr val="tx1"/>
                </a:solidFill>
                <a:latin typeface="+mj-lt"/>
                <a:cs typeface="Arial" panose="020B0604020202020204" pitchFamily="34" charset="0"/>
              </a:rPr>
              <a:t> </a:t>
            </a:r>
            <a:br>
              <a:rPr lang="en-US" altLang="en-US" sz="1600" b="1" dirty="0">
                <a:solidFill>
                  <a:schemeClr val="tx1"/>
                </a:solidFill>
                <a:latin typeface="+mj-lt"/>
                <a:cs typeface="Arial" panose="020B0604020202020204" pitchFamily="34" charset="0"/>
              </a:rPr>
            </a:b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395887919"/>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37822"/>
            <a:ext cx="10439399" cy="989072"/>
          </a:xfrm>
        </p:spPr>
        <p:txBody>
          <a:bodyPr/>
          <a:lstStyle/>
          <a:p>
            <a:r>
              <a:rPr lang="en-US" sz="2800" spc="-5" dirty="0">
                <a:solidFill>
                  <a:srgbClr val="0070C0"/>
                </a:solidFill>
              </a:rPr>
              <a:t>Participant behavior in </a:t>
            </a:r>
            <a:r>
              <a:rPr lang="en-US" sz="2800" dirty="0">
                <a:solidFill>
                  <a:srgbClr val="0070C0"/>
                </a:solidFill>
              </a:rPr>
              <a:t>IEEE SA </a:t>
            </a:r>
            <a:r>
              <a:rPr lang="en-US" sz="2800" spc="-5" dirty="0">
                <a:solidFill>
                  <a:srgbClr val="0070C0"/>
                </a:solidFill>
              </a:rPr>
              <a:t>activities is guided by</a:t>
            </a:r>
            <a:br>
              <a:rPr lang="en-US" sz="2800" spc="-5" dirty="0">
                <a:solidFill>
                  <a:srgbClr val="0070C0"/>
                </a:solidFill>
              </a:rPr>
            </a:br>
            <a:r>
              <a:rPr lang="en-US" sz="2800" spc="-5" dirty="0">
                <a:solidFill>
                  <a:srgbClr val="0070C0"/>
                </a:solidFill>
              </a:rPr>
              <a:t> the IEEE Codes of Ethics &amp;</a:t>
            </a:r>
            <a:r>
              <a:rPr lang="en-US" sz="2800" spc="-40" dirty="0">
                <a:solidFill>
                  <a:srgbClr val="0070C0"/>
                </a:solidFill>
              </a:rPr>
              <a:t> </a:t>
            </a:r>
            <a:r>
              <a:rPr lang="en-US" sz="2800" spc="-5" dirty="0">
                <a:solidFill>
                  <a:srgbClr val="0070C0"/>
                </a:solidFill>
              </a:rPr>
              <a:t>Conduct</a:t>
            </a:r>
            <a:endParaRPr lang="en-US" sz="2800" dirty="0">
              <a:solidFill>
                <a:srgbClr val="0070C0"/>
              </a:solidFill>
            </a:endParaRPr>
          </a:p>
        </p:txBody>
      </p:sp>
      <p:sp>
        <p:nvSpPr>
          <p:cNvPr id="3" name="Content Placeholder 2"/>
          <p:cNvSpPr>
            <a:spLocks noGrp="1"/>
          </p:cNvSpPr>
          <p:nvPr>
            <p:ph idx="1"/>
          </p:nvPr>
        </p:nvSpPr>
        <p:spPr>
          <a:xfrm>
            <a:off x="2209006" y="1066801"/>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6" name="Date Placeholder 5"/>
          <p:cNvSpPr>
            <a:spLocks noGrp="1"/>
          </p:cNvSpPr>
          <p:nvPr>
            <p:ph type="dt" idx="15"/>
          </p:nvPr>
        </p:nvSpPr>
        <p:spPr>
          <a:xfrm>
            <a:off x="914400" y="336550"/>
            <a:ext cx="3048000" cy="273050"/>
          </a:xfrm>
        </p:spPr>
        <p:txBody>
          <a:bodyPr/>
          <a:lstStyle/>
          <a:p>
            <a:r>
              <a:rPr lang="en-US" dirty="0" smtClean="0"/>
              <a:t>May </a:t>
            </a:r>
            <a:r>
              <a:rPr lang="en-US" dirty="0"/>
              <a:t>2022</a:t>
            </a:r>
            <a:endParaRPr lang="en-GB" dirty="0"/>
          </a:p>
        </p:txBody>
      </p:sp>
      <p:sp>
        <p:nvSpPr>
          <p:cNvPr id="7" name="Rectangle 6">
            <a:extLst>
              <a:ext uri="{FF2B5EF4-FFF2-40B4-BE49-F238E27FC236}">
                <a16:creationId xmlns:a16="http://schemas.microsoft.com/office/drawing/2014/main" xmlns="" id="{7EEB5C5B-CF12-4116-9B0B-1163823A33B7}"/>
              </a:ext>
            </a:extLst>
          </p:cNvPr>
          <p:cNvSpPr/>
          <p:nvPr/>
        </p:nvSpPr>
        <p:spPr>
          <a:xfrm>
            <a:off x="914400" y="1905000"/>
            <a:ext cx="10439399" cy="3429144"/>
          </a:xfrm>
          <a:prstGeom prst="rect">
            <a:avLst/>
          </a:prstGeom>
        </p:spPr>
        <p:txBody>
          <a:bodyPr wrap="square">
            <a:spAutoFit/>
          </a:bodyPr>
          <a:lstStyle/>
          <a:p>
            <a:pPr marL="193040" marR="108585" indent="-180340">
              <a:buChar char="•"/>
              <a:tabLst>
                <a:tab pos="193675" algn="l"/>
              </a:tabLst>
            </a:pPr>
            <a:r>
              <a:rPr lang="en-US" sz="1800" b="1" spc="-5" dirty="0">
                <a:solidFill>
                  <a:schemeClr val="tx1"/>
                </a:solidFill>
                <a:latin typeface="+mj-lt"/>
                <a:cs typeface="Arial" panose="020B0604020202020204" pitchFamily="34" charset="0"/>
              </a:rPr>
              <a:t>All participants in IEEE SA activities are expected to adhere to the </a:t>
            </a:r>
            <a:r>
              <a:rPr lang="en-US" sz="1800" b="1" spc="-5" dirty="0" smtClean="0">
                <a:solidFill>
                  <a:schemeClr val="tx1"/>
                </a:solidFill>
                <a:latin typeface="+mj-lt"/>
                <a:cs typeface="Arial" panose="020B0604020202020204" pitchFamily="34" charset="0"/>
              </a:rPr>
              <a:t>core </a:t>
            </a:r>
            <a:r>
              <a:rPr lang="en-US" sz="1800" b="1" spc="-5" dirty="0">
                <a:solidFill>
                  <a:schemeClr val="tx1"/>
                </a:solidFill>
                <a:latin typeface="+mj-lt"/>
                <a:cs typeface="Arial" panose="020B0604020202020204" pitchFamily="34" charset="0"/>
              </a:rPr>
              <a:t>principles underlying</a:t>
            </a:r>
            <a:r>
              <a:rPr lang="en-US" sz="1800" b="1" spc="-1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the:</a:t>
            </a:r>
            <a:endParaRPr lang="en-US" sz="1800" b="1" dirty="0">
              <a:solidFill>
                <a:schemeClr val="tx1"/>
              </a:solidFill>
              <a:latin typeface="+mj-lt"/>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mj-lt"/>
                <a:cs typeface="Arial" panose="020B0604020202020204" pitchFamily="34" charset="0"/>
                <a:hlinkClick r:id="rId2"/>
              </a:rPr>
              <a:t>IEEE Code of</a:t>
            </a:r>
            <a:r>
              <a:rPr lang="en-US" sz="1600" u="heavy" spc="-50" dirty="0">
                <a:solidFill>
                  <a:srgbClr val="0066FF"/>
                </a:solidFill>
                <a:latin typeface="+mj-lt"/>
                <a:cs typeface="Arial" panose="020B0604020202020204" pitchFamily="34" charset="0"/>
                <a:hlinkClick r:id="rId2"/>
              </a:rPr>
              <a:t> </a:t>
            </a:r>
            <a:r>
              <a:rPr lang="en-US" sz="1600" u="heavy" spc="-5" dirty="0">
                <a:solidFill>
                  <a:srgbClr val="0066FF"/>
                </a:solidFill>
                <a:latin typeface="+mj-lt"/>
                <a:cs typeface="Arial" panose="020B0604020202020204" pitchFamily="34" charset="0"/>
                <a:hlinkClick r:id="rId2"/>
              </a:rPr>
              <a:t>Ethics</a:t>
            </a:r>
            <a:endParaRPr lang="en-US" sz="1600" dirty="0">
              <a:latin typeface="+mj-lt"/>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mj-lt"/>
                <a:cs typeface="Arial" panose="020B0604020202020204" pitchFamily="34" charset="0"/>
                <a:hlinkClick r:id="rId3"/>
              </a:rPr>
              <a:t>IEEE Code of</a:t>
            </a:r>
            <a:r>
              <a:rPr lang="en-US" sz="1600" u="heavy" spc="-45" dirty="0">
                <a:solidFill>
                  <a:srgbClr val="0066FF"/>
                </a:solidFill>
                <a:latin typeface="+mj-lt"/>
                <a:cs typeface="Arial" panose="020B0604020202020204" pitchFamily="34" charset="0"/>
                <a:hlinkClick r:id="rId3"/>
              </a:rPr>
              <a:t> </a:t>
            </a:r>
            <a:r>
              <a:rPr lang="en-US" sz="1600" u="heavy" spc="-5" dirty="0">
                <a:solidFill>
                  <a:srgbClr val="0066FF"/>
                </a:solidFill>
                <a:latin typeface="+mj-lt"/>
                <a:cs typeface="Arial" panose="020B0604020202020204" pitchFamily="34" charset="0"/>
                <a:hlinkClick r:id="rId3"/>
              </a:rPr>
              <a:t>Conduct</a:t>
            </a:r>
            <a:endParaRPr lang="en-US" sz="1600" dirty="0">
              <a:latin typeface="+mj-lt"/>
              <a:cs typeface="Arial" panose="020B0604020202020204" pitchFamily="34" charset="0"/>
            </a:endParaRPr>
          </a:p>
          <a:p>
            <a:pPr marL="19304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core principles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 IEEE Codes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Ethics </a:t>
            </a:r>
            <a:r>
              <a:rPr lang="en-US" sz="1800" b="1" dirty="0">
                <a:solidFill>
                  <a:schemeClr val="tx1"/>
                </a:solidFill>
                <a:latin typeface="+mj-lt"/>
                <a:cs typeface="Arial" panose="020B0604020202020204" pitchFamily="34" charset="0"/>
              </a:rPr>
              <a:t>&amp; </a:t>
            </a:r>
            <a:r>
              <a:rPr lang="en-US" sz="1800" b="1" spc="-5" dirty="0">
                <a:solidFill>
                  <a:schemeClr val="tx1"/>
                </a:solidFill>
                <a:latin typeface="+mj-lt"/>
                <a:cs typeface="Arial" panose="020B0604020202020204" pitchFamily="34" charset="0"/>
              </a:rPr>
              <a:t>Conduct are</a:t>
            </a:r>
            <a:r>
              <a:rPr lang="en-US" sz="1800" b="1" spc="7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to:</a:t>
            </a:r>
            <a:endParaRPr lang="en-US" sz="1800" b="1" dirty="0">
              <a:solidFill>
                <a:schemeClr val="tx1"/>
              </a:solidFill>
              <a:latin typeface="+mj-lt"/>
              <a:cs typeface="Arial" panose="020B0604020202020204" pitchFamily="34" charset="0"/>
            </a:endParaRPr>
          </a:p>
          <a:p>
            <a:pPr marL="375285" marR="5080" lvl="1" indent="-180975" algn="just">
              <a:spcBef>
                <a:spcPts val="480"/>
              </a:spcBef>
              <a:buFont typeface="Arial"/>
              <a:buChar char="–"/>
              <a:tabLst>
                <a:tab pos="375920" algn="l"/>
              </a:tabLst>
            </a:pPr>
            <a:r>
              <a:rPr lang="en-US" sz="1600" i="1" spc="-5" dirty="0">
                <a:solidFill>
                  <a:schemeClr val="tx1"/>
                </a:solidFill>
                <a:latin typeface="+mj-lt"/>
                <a:cs typeface="Arial" panose="020B0604020202020204" pitchFamily="34" charset="0"/>
              </a:rPr>
              <a:t>Uphold the highest standards of integrity, responsible behavior, and ethical and professional</a:t>
            </a:r>
            <a:r>
              <a:rPr lang="en-US" sz="1600" i="1" spc="-60"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conduct</a:t>
            </a:r>
            <a:endParaRPr lang="en-US" sz="1600" dirty="0">
              <a:solidFill>
                <a:schemeClr val="tx1"/>
              </a:solidFill>
              <a:latin typeface="+mj-lt"/>
              <a:cs typeface="Arial" panose="020B0604020202020204" pitchFamily="34" charset="0"/>
            </a:endParaRPr>
          </a:p>
          <a:p>
            <a:pPr marL="375285" marR="120904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Treat people fairly and with respect, to not engage in harassment, discrimination, or retaliation, and to protect people's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privacy.</a:t>
            </a:r>
            <a:endParaRPr lang="en-US" sz="1600" dirty="0">
              <a:solidFill>
                <a:schemeClr val="tx1"/>
              </a:solidFill>
              <a:latin typeface="+mj-lt"/>
              <a:cs typeface="Arial" panose="020B0604020202020204" pitchFamily="34" charset="0"/>
            </a:endParaRPr>
          </a:p>
          <a:p>
            <a:pPr marL="375285" marR="49657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Avoid injuring others, their property, reputation, or employment by false or malicious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action</a:t>
            </a:r>
            <a:endParaRPr lang="en-US" sz="1600" dirty="0">
              <a:solidFill>
                <a:schemeClr val="tx1"/>
              </a:solidFill>
              <a:latin typeface="+mj-lt"/>
              <a:cs typeface="Arial" panose="020B0604020202020204" pitchFamily="34" charset="0"/>
            </a:endParaRPr>
          </a:p>
          <a:p>
            <a:pPr marL="193040" marR="151765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a:t>
            </a:r>
            <a:r>
              <a:rPr lang="en-US" sz="1800" b="1" dirty="0">
                <a:solidFill>
                  <a:schemeClr val="tx1"/>
                </a:solidFill>
                <a:latin typeface="+mj-lt"/>
                <a:cs typeface="Arial" panose="020B0604020202020204" pitchFamily="34" charset="0"/>
              </a:rPr>
              <a:t>most </a:t>
            </a:r>
            <a:r>
              <a:rPr lang="en-US" sz="1800" b="1" spc="-5" dirty="0">
                <a:solidFill>
                  <a:schemeClr val="tx1"/>
                </a:solidFill>
                <a:latin typeface="+mj-lt"/>
                <a:cs typeface="Arial" panose="020B0604020202020204" pitchFamily="34" charset="0"/>
              </a:rPr>
              <a:t>recent versions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these Codes are available </a:t>
            </a:r>
            <a:r>
              <a:rPr lang="en-US" sz="1800" b="1" dirty="0">
                <a:solidFill>
                  <a:schemeClr val="tx1"/>
                </a:solidFill>
                <a:latin typeface="+mj-lt"/>
                <a:cs typeface="Arial" panose="020B0604020202020204" pitchFamily="34" charset="0"/>
              </a:rPr>
              <a:t>at </a:t>
            </a:r>
            <a:r>
              <a:rPr lang="en-US" sz="1600" u="heavy" spc="-5" dirty="0">
                <a:solidFill>
                  <a:srgbClr val="0066FF"/>
                </a:solidFill>
                <a:latin typeface="+mj-lt"/>
                <a:cs typeface="Arial" panose="020B0604020202020204" pitchFamily="34" charset="0"/>
                <a:hlinkClick r:id="rId4"/>
              </a:rPr>
              <a:t>http://www.ieee.org/about/corporate/governance</a:t>
            </a:r>
            <a:r>
              <a:rPr lang="en-US" sz="1600" u="heavy" spc="-5" dirty="0">
                <a:solidFill>
                  <a:srgbClr val="0066FF"/>
                </a:solidFill>
                <a:latin typeface="+mj-lt"/>
                <a:cs typeface="Arial" panose="020B0604020202020204" pitchFamily="34" charset="0"/>
              </a:rPr>
              <a:t> </a:t>
            </a:r>
            <a:endParaRPr lang="en-US" sz="1600" dirty="0">
              <a:latin typeface="+mj-lt"/>
              <a:cs typeface="Arial" panose="020B060402020202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90902668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2"/>
            <a:ext cx="10287000" cy="1038578"/>
          </a:xfrm>
        </p:spPr>
        <p:txBody>
          <a:bodyPr/>
          <a:lstStyle/>
          <a:p>
            <a:r>
              <a:rPr lang="en-US" sz="2800" spc="-5" dirty="0">
                <a:solidFill>
                  <a:srgbClr val="0070C0"/>
                </a:solidFill>
              </a:rPr>
              <a:t>Participants in the </a:t>
            </a:r>
            <a:r>
              <a:rPr lang="en-US" sz="2800" dirty="0">
                <a:solidFill>
                  <a:srgbClr val="0070C0"/>
                </a:solidFill>
              </a:rPr>
              <a:t>IEEE SA </a:t>
            </a:r>
            <a:r>
              <a:rPr lang="en-US" sz="2800" spc="-5" dirty="0">
                <a:solidFill>
                  <a:srgbClr val="0070C0"/>
                </a:solidFill>
              </a:rPr>
              <a:t>“</a:t>
            </a:r>
            <a:r>
              <a:rPr lang="en-US" sz="2800" i="1" spc="-5" dirty="0">
                <a:solidFill>
                  <a:srgbClr val="0070C0"/>
                </a:solidFill>
                <a:cs typeface="Arial"/>
              </a:rPr>
              <a:t>individual process</a:t>
            </a:r>
            <a:r>
              <a:rPr lang="en-US" sz="2800" spc="-5" dirty="0">
                <a:solidFill>
                  <a:srgbClr val="0070C0"/>
                </a:solidFill>
              </a:rPr>
              <a:t>” </a:t>
            </a:r>
            <a:br>
              <a:rPr lang="en-US" sz="2800" spc="-5" dirty="0">
                <a:solidFill>
                  <a:srgbClr val="0070C0"/>
                </a:solidFill>
              </a:rPr>
            </a:br>
            <a:r>
              <a:rPr lang="en-US" sz="2800" spc="-5" dirty="0">
                <a:solidFill>
                  <a:srgbClr val="0070C0"/>
                </a:solidFill>
              </a:rPr>
              <a:t>shall act independently of others, including</a:t>
            </a:r>
            <a:r>
              <a:rPr lang="en-US" sz="2800" spc="-65" dirty="0">
                <a:solidFill>
                  <a:srgbClr val="0070C0"/>
                </a:solidFill>
              </a:rPr>
              <a:t> </a:t>
            </a:r>
            <a:r>
              <a:rPr lang="en-US" sz="2800" spc="-5" dirty="0">
                <a:solidFill>
                  <a:srgbClr val="0070C0"/>
                </a:solidFill>
              </a:rPr>
              <a:t>employers</a:t>
            </a:r>
            <a:endParaRPr lang="en-US" sz="2800" dirty="0">
              <a:solidFill>
                <a:srgbClr val="0070C0"/>
              </a:solidFill>
            </a:endParaRPr>
          </a:p>
        </p:txBody>
      </p:sp>
      <p:sp>
        <p:nvSpPr>
          <p:cNvPr id="3" name="Content Placeholder 2"/>
          <p:cNvSpPr>
            <a:spLocks noGrp="1"/>
          </p:cNvSpPr>
          <p:nvPr>
            <p:ph idx="1"/>
          </p:nvPr>
        </p:nvSpPr>
        <p:spPr>
          <a:xfrm>
            <a:off x="914400" y="1906587"/>
            <a:ext cx="10475384" cy="4113213"/>
          </a:xfrm>
        </p:spPr>
        <p:txBody>
          <a:bodyPr/>
          <a:lstStyle/>
          <a:p>
            <a:pPr marL="230188" marR="117475" indent="-230188" algn="just">
              <a:buChar char="•"/>
              <a:tabLst>
                <a:tab pos="230188"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require that “</a:t>
            </a:r>
            <a:r>
              <a:rPr lang="en-US" sz="1800" i="1" spc="-5" dirty="0">
                <a:latin typeface="+mj-lt"/>
                <a:cs typeface="Arial"/>
              </a:rPr>
              <a:t>participants in the </a:t>
            </a:r>
            <a:r>
              <a:rPr lang="en-US" sz="1800" i="1" spc="-5" dirty="0" smtClean="0">
                <a:latin typeface="+mj-lt"/>
                <a:cs typeface="Arial"/>
              </a:rPr>
              <a:t>IEEE </a:t>
            </a:r>
            <a:r>
              <a:rPr lang="en-US" sz="1800" i="1" spc="-5" dirty="0">
                <a:latin typeface="+mj-lt"/>
                <a:cs typeface="Arial"/>
              </a:rPr>
              <a:t>standards development individual process shall </a:t>
            </a:r>
            <a:r>
              <a:rPr lang="en-US" sz="1800" i="1" dirty="0">
                <a:latin typeface="+mj-lt"/>
                <a:cs typeface="Arial"/>
              </a:rPr>
              <a:t>act </a:t>
            </a:r>
            <a:r>
              <a:rPr lang="en-US" sz="1800" i="1" spc="-5" dirty="0">
                <a:latin typeface="+mj-lt"/>
                <a:cs typeface="Arial"/>
              </a:rPr>
              <a:t>based on their </a:t>
            </a:r>
            <a:r>
              <a:rPr lang="en-US" sz="1800" i="1" spc="-5" dirty="0" smtClean="0">
                <a:latin typeface="+mj-lt"/>
                <a:cs typeface="Arial"/>
              </a:rPr>
              <a:t>qualifications </a:t>
            </a:r>
            <a:r>
              <a:rPr lang="en-US" sz="1800" i="1" spc="-5" dirty="0">
                <a:latin typeface="+mj-lt"/>
                <a:cs typeface="Arial"/>
              </a:rPr>
              <a:t>and</a:t>
            </a:r>
            <a:r>
              <a:rPr lang="en-US" sz="1800" i="1" dirty="0">
                <a:latin typeface="+mj-lt"/>
                <a:cs typeface="Arial"/>
              </a:rPr>
              <a:t> </a:t>
            </a:r>
            <a:r>
              <a:rPr lang="en-US" sz="1800" i="1" spc="-5" dirty="0">
                <a:latin typeface="+mj-lt"/>
                <a:cs typeface="Arial"/>
              </a:rPr>
              <a:t>experience”</a:t>
            </a:r>
            <a:endParaRPr lang="en-US" sz="1800" dirty="0">
              <a:latin typeface="+mj-lt"/>
              <a:cs typeface="Arial"/>
            </a:endParaRPr>
          </a:p>
          <a:p>
            <a:pPr marL="193040" indent="-180340" algn="just">
              <a:spcBef>
                <a:spcPts val="1800"/>
              </a:spcBef>
              <a:buChar char="•"/>
              <a:tabLst>
                <a:tab pos="230188" algn="l"/>
              </a:tabLst>
            </a:pPr>
            <a:r>
              <a:rPr lang="en-US" sz="1800" spc="-5" dirty="0">
                <a:latin typeface="+mj-lt"/>
                <a:cs typeface="Arial"/>
              </a:rPr>
              <a:t>This means</a:t>
            </a:r>
            <a:r>
              <a:rPr lang="en-US" sz="1800" spc="-20" dirty="0">
                <a:latin typeface="+mj-lt"/>
                <a:cs typeface="Arial"/>
              </a:rPr>
              <a:t> </a:t>
            </a:r>
            <a:r>
              <a:rPr lang="en-US" sz="1800" spc="-5" dirty="0">
                <a:latin typeface="+mj-lt"/>
                <a:cs typeface="Arial"/>
              </a:rPr>
              <a:t>participants:</a:t>
            </a:r>
            <a:endParaRPr lang="en-US" sz="1800" dirty="0">
              <a:latin typeface="+mj-lt"/>
              <a:cs typeface="Arial"/>
            </a:endParaRPr>
          </a:p>
          <a:p>
            <a:pPr marL="375285" marR="135255" lvl="1" indent="-180975" algn="just">
              <a:spcBef>
                <a:spcPts val="480"/>
              </a:spcBef>
              <a:buFont typeface="Arial"/>
              <a:buChar char="–"/>
              <a:tabLst>
                <a:tab pos="230188" algn="l"/>
              </a:tabLst>
            </a:pPr>
            <a:r>
              <a:rPr lang="en-US" sz="1600" b="1" i="1" spc="-5" dirty="0">
                <a:solidFill>
                  <a:srgbClr val="00B050"/>
                </a:solidFill>
                <a:latin typeface="+mj-lt"/>
                <a:cs typeface="Arial"/>
              </a:rPr>
              <a:t>Shall act </a:t>
            </a:r>
            <a:r>
              <a:rPr lang="en-US" sz="1600" b="1" i="1" dirty="0">
                <a:solidFill>
                  <a:srgbClr val="00B050"/>
                </a:solidFill>
                <a:latin typeface="+mj-lt"/>
                <a:cs typeface="Arial"/>
              </a:rPr>
              <a:t>&amp; </a:t>
            </a:r>
            <a:r>
              <a:rPr lang="en-US" sz="1600" b="1" i="1" spc="-5" dirty="0">
                <a:solidFill>
                  <a:srgbClr val="00B050"/>
                </a:solidFill>
                <a:latin typeface="+mj-lt"/>
                <a:cs typeface="Arial"/>
              </a:rPr>
              <a:t>vote </a:t>
            </a:r>
            <a:r>
              <a:rPr lang="en-US" sz="1600" i="1" spc="-5" dirty="0">
                <a:latin typeface="+mj-lt"/>
                <a:cs typeface="Arial"/>
              </a:rPr>
              <a:t>based on their personal </a:t>
            </a:r>
            <a:r>
              <a:rPr lang="en-US" sz="1600" i="1" dirty="0">
                <a:latin typeface="+mj-lt"/>
                <a:cs typeface="Arial"/>
              </a:rPr>
              <a:t>&amp; </a:t>
            </a:r>
            <a:r>
              <a:rPr lang="en-US" sz="1600" i="1" spc="-5" dirty="0">
                <a:latin typeface="+mj-lt"/>
                <a:cs typeface="Arial"/>
              </a:rPr>
              <a:t>independent opinions derived from their expertise, knowledge, and qualifications</a:t>
            </a:r>
            <a:endParaRPr lang="en-US" sz="1600" i="1" dirty="0">
              <a:latin typeface="+mj-lt"/>
              <a:cs typeface="Arial"/>
            </a:endParaRPr>
          </a:p>
          <a:p>
            <a:pPr marL="375285" marR="5080" lvl="1" indent="-180975" algn="just">
              <a:spcBef>
                <a:spcPts val="475"/>
              </a:spcBef>
              <a:buFont typeface="Arial"/>
              <a:buChar char="–"/>
              <a:tabLst>
                <a:tab pos="230188" algn="l"/>
              </a:tabLst>
            </a:pPr>
            <a:r>
              <a:rPr lang="en-US" sz="1600" b="1" i="1" spc="-5" dirty="0">
                <a:solidFill>
                  <a:srgbClr val="FF0000"/>
                </a:solidFill>
                <a:latin typeface="+mj-lt"/>
                <a:cs typeface="Arial"/>
              </a:rPr>
              <a:t>Shall not act or vote </a:t>
            </a:r>
            <a:r>
              <a:rPr lang="en-US" sz="1600" i="1" spc="-5" dirty="0">
                <a:latin typeface="+mj-lt"/>
                <a:cs typeface="Arial"/>
              </a:rPr>
              <a:t>based on any obligation to or any direction from any other </a:t>
            </a:r>
            <a:r>
              <a:rPr lang="en-US" sz="1600" i="1" spc="-5" dirty="0" smtClean="0">
                <a:latin typeface="+mj-lt"/>
                <a:cs typeface="Arial"/>
              </a:rPr>
              <a:t>person </a:t>
            </a:r>
            <a:r>
              <a:rPr lang="en-US" sz="1600" i="1" spc="-5" dirty="0">
                <a:latin typeface="+mj-lt"/>
                <a:cs typeface="Arial"/>
              </a:rPr>
              <a:t>or organization, including an employer or client, regardless of any  external commitments, agreements, contracts, or</a:t>
            </a:r>
            <a:r>
              <a:rPr lang="en-US" sz="1600" i="1" spc="110" dirty="0">
                <a:latin typeface="+mj-lt"/>
                <a:cs typeface="Arial"/>
              </a:rPr>
              <a:t> </a:t>
            </a:r>
            <a:r>
              <a:rPr lang="en-US" sz="1600" i="1" spc="-5" dirty="0">
                <a:latin typeface="+mj-lt"/>
                <a:cs typeface="Arial"/>
              </a:rPr>
              <a:t>orders</a:t>
            </a:r>
            <a:endParaRPr lang="en-US" sz="1600" i="1" dirty="0">
              <a:latin typeface="+mj-lt"/>
              <a:cs typeface="Arial"/>
            </a:endParaRPr>
          </a:p>
          <a:p>
            <a:pPr marL="375285" marR="327660" lvl="1" indent="-180975" algn="just">
              <a:spcBef>
                <a:spcPts val="475"/>
              </a:spcBef>
              <a:buFont typeface="Arial"/>
              <a:buChar char="–"/>
              <a:tabLst>
                <a:tab pos="230188" algn="l"/>
              </a:tabLst>
            </a:pPr>
            <a:r>
              <a:rPr lang="en-US" sz="1600" b="1" i="1" spc="-5" dirty="0">
                <a:solidFill>
                  <a:srgbClr val="FF0000"/>
                </a:solidFill>
                <a:latin typeface="+mj-lt"/>
                <a:cs typeface="Arial"/>
              </a:rPr>
              <a:t>Shall not direct </a:t>
            </a:r>
            <a:r>
              <a:rPr lang="en-US" sz="1600" i="1" spc="-5" dirty="0">
                <a:latin typeface="+mj-lt"/>
                <a:cs typeface="Arial"/>
              </a:rPr>
              <a:t>the actions or votes of other participants or retaliate against </a:t>
            </a:r>
            <a:r>
              <a:rPr lang="en-US" sz="1600" i="1" spc="-5" dirty="0" smtClean="0">
                <a:latin typeface="+mj-lt"/>
                <a:cs typeface="Arial"/>
              </a:rPr>
              <a:t>other </a:t>
            </a:r>
            <a:r>
              <a:rPr lang="en-US" sz="1600" i="1" spc="-5" dirty="0">
                <a:latin typeface="+mj-lt"/>
                <a:cs typeface="Arial"/>
              </a:rPr>
              <a:t>participants for fulfilling their responsibility to act </a:t>
            </a:r>
            <a:r>
              <a:rPr lang="en-US" sz="1600" i="1" dirty="0">
                <a:latin typeface="+mj-lt"/>
                <a:cs typeface="Arial"/>
              </a:rPr>
              <a:t>&amp; </a:t>
            </a:r>
            <a:r>
              <a:rPr lang="en-US" sz="1600" i="1" spc="-5" dirty="0">
                <a:latin typeface="+mj-lt"/>
                <a:cs typeface="Arial"/>
              </a:rPr>
              <a:t>vote based on their  personal </a:t>
            </a:r>
            <a:r>
              <a:rPr lang="en-US" sz="1600" i="1" dirty="0">
                <a:latin typeface="+mj-lt"/>
                <a:cs typeface="Arial"/>
              </a:rPr>
              <a:t>&amp; </a:t>
            </a:r>
            <a:r>
              <a:rPr lang="en-US" sz="1600" i="1" spc="-5" dirty="0">
                <a:latin typeface="+mj-lt"/>
                <a:cs typeface="Arial"/>
              </a:rPr>
              <a:t>independently developed</a:t>
            </a:r>
            <a:r>
              <a:rPr lang="en-US" sz="1600" i="1" spc="-55" dirty="0">
                <a:latin typeface="+mj-lt"/>
                <a:cs typeface="Arial"/>
              </a:rPr>
              <a:t> </a:t>
            </a:r>
            <a:r>
              <a:rPr lang="en-US" sz="1600" i="1" spc="-5" dirty="0">
                <a:latin typeface="+mj-lt"/>
                <a:cs typeface="Arial"/>
              </a:rPr>
              <a:t>opinions</a:t>
            </a:r>
            <a:endParaRPr lang="en-US" sz="1600" i="1" dirty="0">
              <a:latin typeface="+mj-lt"/>
              <a:cs typeface="Arial"/>
            </a:endParaRPr>
          </a:p>
          <a:p>
            <a:pPr marL="193040" marR="43815" indent="-180340" algn="just">
              <a:spcBef>
                <a:spcPts val="1800"/>
              </a:spcBef>
              <a:buChar char="•"/>
              <a:tabLst>
                <a:tab pos="230188" algn="l"/>
              </a:tabLst>
            </a:pPr>
            <a:r>
              <a:rPr lang="en-US" sz="1800" spc="-5" dirty="0">
                <a:latin typeface="+mj-lt"/>
                <a:cs typeface="Arial"/>
              </a:rPr>
              <a:t>By participating in standards activities using the “</a:t>
            </a:r>
            <a:r>
              <a:rPr lang="en-US" sz="1800" i="1" spc="-5" dirty="0">
                <a:latin typeface="+mj-lt"/>
                <a:cs typeface="Arial"/>
              </a:rPr>
              <a:t>individual process</a:t>
            </a:r>
            <a:r>
              <a:rPr lang="en-US" sz="1800" spc="-5" dirty="0">
                <a:latin typeface="+mj-lt"/>
                <a:cs typeface="Arial"/>
              </a:rPr>
              <a:t>”, you </a:t>
            </a:r>
            <a:r>
              <a:rPr lang="en-US" sz="1800" spc="-5" dirty="0" smtClean="0">
                <a:latin typeface="+mj-lt"/>
                <a:cs typeface="Arial"/>
              </a:rPr>
              <a:t>are </a:t>
            </a:r>
            <a:r>
              <a:rPr lang="en-US" sz="1800" spc="-5" dirty="0">
                <a:latin typeface="+mj-lt"/>
                <a:cs typeface="Arial"/>
              </a:rPr>
              <a:t>deemed to </a:t>
            </a:r>
            <a:r>
              <a:rPr lang="en-US" sz="1800" dirty="0">
                <a:latin typeface="+mj-lt"/>
                <a:cs typeface="Arial"/>
              </a:rPr>
              <a:t>accept </a:t>
            </a:r>
            <a:r>
              <a:rPr lang="en-US" sz="1800" spc="-5" dirty="0">
                <a:latin typeface="+mj-lt"/>
                <a:cs typeface="Arial"/>
              </a:rPr>
              <a:t>these requirements; </a:t>
            </a:r>
            <a:r>
              <a:rPr lang="en-US" sz="1800" dirty="0">
                <a:latin typeface="+mj-lt"/>
                <a:cs typeface="Arial"/>
              </a:rPr>
              <a:t>if </a:t>
            </a:r>
            <a:r>
              <a:rPr lang="en-US" sz="1800" spc="-5" dirty="0">
                <a:latin typeface="+mj-lt"/>
                <a:cs typeface="Arial"/>
              </a:rPr>
              <a:t>you are unable to satisfy </a:t>
            </a:r>
            <a:r>
              <a:rPr lang="en-US" sz="1800" spc="-5" dirty="0" smtClean="0">
                <a:latin typeface="+mj-lt"/>
                <a:cs typeface="Arial"/>
              </a:rPr>
              <a:t>these </a:t>
            </a:r>
            <a:r>
              <a:rPr lang="en-US" sz="1800" spc="-5" dirty="0">
                <a:latin typeface="+mj-lt"/>
                <a:cs typeface="Arial"/>
              </a:rPr>
              <a:t>requirements then you shall immediately cease any</a:t>
            </a:r>
            <a:r>
              <a:rPr lang="en-US" sz="1800" spc="130" dirty="0">
                <a:latin typeface="+mj-lt"/>
                <a:cs typeface="Arial"/>
              </a:rPr>
              <a:t> </a:t>
            </a:r>
            <a:r>
              <a:rPr lang="en-US" sz="1800" spc="-5" dirty="0">
                <a:latin typeface="+mj-lt"/>
                <a:cs typeface="Arial"/>
              </a:rPr>
              <a:t>participation </a:t>
            </a:r>
            <a:r>
              <a:rPr lang="en-US" sz="1800" dirty="0">
                <a:solidFill>
                  <a:schemeClr val="accent1">
                    <a:lumMod val="50000"/>
                  </a:schemeClr>
                </a:solidFill>
                <a:latin typeface="+mj-lt"/>
                <a:cs typeface="Arial" panose="020B0604020202020204" pitchFamily="34" charset="0"/>
              </a:rPr>
              <a:t>(and would ask you to please leave the call or meeting.)</a:t>
            </a:r>
            <a:endParaRPr lang="en-US" sz="1800" dirty="0">
              <a:latin typeface="+mj-lt"/>
              <a:cs typeface="Arial" panose="020B0604020202020204"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6" name="Date Placeholder 5"/>
          <p:cNvSpPr>
            <a:spLocks noGrp="1"/>
          </p:cNvSpPr>
          <p:nvPr>
            <p:ph type="dt" idx="15"/>
          </p:nvPr>
        </p:nvSpPr>
        <p:spPr>
          <a:xfrm>
            <a:off x="914400" y="336550"/>
            <a:ext cx="3048000" cy="273050"/>
          </a:xfrm>
        </p:spPr>
        <p:txBody>
          <a:bodyPr/>
          <a:lstStyle/>
          <a:p>
            <a:r>
              <a:rPr lang="en-US" dirty="0" smtClean="0"/>
              <a:t>May </a:t>
            </a:r>
            <a:r>
              <a:rPr lang="en-US" dirty="0"/>
              <a:t>2022</a:t>
            </a:r>
            <a:endParaRPr lang="en-GB" dirty="0"/>
          </a:p>
        </p:txBody>
      </p:sp>
      <p:pic>
        <p:nvPicPr>
          <p:cNvPr id="7" name="Picture 6"/>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91026026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3"/>
            <a:ext cx="10399183" cy="1038577"/>
          </a:xfrm>
        </p:spPr>
        <p:txBody>
          <a:bodyPr/>
          <a:lstStyle/>
          <a:p>
            <a:r>
              <a:rPr lang="en-US" sz="2800" spc="-5" dirty="0">
                <a:solidFill>
                  <a:srgbClr val="0070C0"/>
                </a:solidFill>
              </a:rPr>
              <a:t>IEEE-SA standards activities shall allow </a:t>
            </a:r>
            <a:br>
              <a:rPr lang="en-US" sz="2800" spc="-5" dirty="0">
                <a:solidFill>
                  <a:srgbClr val="0070C0"/>
                </a:solidFill>
              </a:rPr>
            </a:br>
            <a:r>
              <a:rPr lang="en-US" sz="2800" spc="-5" dirty="0">
                <a:solidFill>
                  <a:srgbClr val="0070C0"/>
                </a:solidFill>
              </a:rPr>
              <a:t>the fair &amp; equitable consideration of all</a:t>
            </a:r>
            <a:r>
              <a:rPr lang="en-US" sz="2800" spc="-70" dirty="0">
                <a:solidFill>
                  <a:srgbClr val="0070C0"/>
                </a:solidFill>
              </a:rPr>
              <a:t> </a:t>
            </a:r>
            <a:r>
              <a:rPr lang="en-US" sz="2800" spc="-5" dirty="0">
                <a:solidFill>
                  <a:srgbClr val="0070C0"/>
                </a:solidFill>
              </a:rPr>
              <a:t>viewpoints</a:t>
            </a:r>
            <a:endParaRPr lang="en-US" sz="2800" dirty="0">
              <a:solidFill>
                <a:srgbClr val="0070C0"/>
              </a:solidFill>
            </a:endParaRPr>
          </a:p>
        </p:txBody>
      </p:sp>
      <p:sp>
        <p:nvSpPr>
          <p:cNvPr id="3" name="Content Placeholder 2"/>
          <p:cNvSpPr>
            <a:spLocks noGrp="1"/>
          </p:cNvSpPr>
          <p:nvPr>
            <p:ph idx="1"/>
          </p:nvPr>
        </p:nvSpPr>
        <p:spPr>
          <a:xfrm>
            <a:off x="914400" y="1905000"/>
            <a:ext cx="10475383" cy="4114800"/>
          </a:xfrm>
        </p:spPr>
        <p:txBody>
          <a:bodyPr/>
          <a:lstStyle/>
          <a:p>
            <a:pPr marL="230188" marR="433705" indent="-230188" algn="just">
              <a:buChar char="•"/>
              <a:tabLst>
                <a:tab pos="193675"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(clause 5.2.1.3) specifies that “</a:t>
            </a:r>
            <a:r>
              <a:rPr lang="en-US" sz="1800" i="1" spc="-5" dirty="0">
                <a:latin typeface="+mj-lt"/>
                <a:cs typeface="Arial"/>
              </a:rPr>
              <a:t>the standards development process shall </a:t>
            </a:r>
            <a:r>
              <a:rPr lang="en-US" sz="1800" i="1" dirty="0">
                <a:latin typeface="+mj-lt"/>
                <a:cs typeface="Arial"/>
              </a:rPr>
              <a:t>not </a:t>
            </a:r>
            <a:r>
              <a:rPr lang="en-US" sz="1800" i="1" spc="-5" dirty="0">
                <a:latin typeface="+mj-lt"/>
                <a:cs typeface="Arial"/>
              </a:rPr>
              <a:t>be dominated by any single interest category, individual, or</a:t>
            </a:r>
            <a:r>
              <a:rPr lang="en-US" sz="1800" i="1" spc="80" dirty="0">
                <a:latin typeface="+mj-lt"/>
                <a:cs typeface="Arial"/>
              </a:rPr>
              <a:t> </a:t>
            </a:r>
            <a:r>
              <a:rPr lang="en-US" sz="1800" i="1" spc="-5" dirty="0">
                <a:latin typeface="+mj-lt"/>
                <a:cs typeface="Arial"/>
              </a:rPr>
              <a:t>organization”</a:t>
            </a:r>
            <a:endParaRPr lang="en-US" sz="1800" dirty="0">
              <a:latin typeface="+mj-lt"/>
              <a:cs typeface="Arial"/>
            </a:endParaRPr>
          </a:p>
          <a:p>
            <a:pPr marL="230188" marR="5080" indent="-230188">
              <a:spcBef>
                <a:spcPts val="480"/>
              </a:spcBef>
            </a:pPr>
            <a:r>
              <a:rPr lang="en-US" sz="1600" i="1" dirty="0">
                <a:latin typeface="+mj-lt"/>
                <a:cs typeface="Arial"/>
              </a:rPr>
              <a:t>	– 	</a:t>
            </a:r>
            <a:r>
              <a:rPr lang="en-US" sz="1600" b="0" i="1" spc="-5" dirty="0">
                <a:latin typeface="+mj-lt"/>
                <a:cs typeface="Arial"/>
              </a:rPr>
              <a:t>This means no participant may exercise “authority, leadership, or influence by  reason of superior leverage, strength, or representation to the exclusion of </a:t>
            </a:r>
            <a:r>
              <a:rPr lang="en-US" sz="1600" b="0" i="1" spc="-5" dirty="0" smtClean="0">
                <a:latin typeface="+mj-lt"/>
                <a:cs typeface="Arial"/>
              </a:rPr>
              <a:t>fair </a:t>
            </a:r>
            <a:r>
              <a:rPr lang="en-US" sz="1600" b="0" i="1" spc="-5" dirty="0">
                <a:latin typeface="+mj-lt"/>
                <a:cs typeface="Arial"/>
              </a:rPr>
              <a:t>and equitable consideration of other viewpoints” or “to hinder the progress of the  standards development</a:t>
            </a:r>
            <a:r>
              <a:rPr lang="en-US" sz="1600" b="0" i="1" spc="-25" dirty="0">
                <a:latin typeface="+mj-lt"/>
                <a:cs typeface="Arial"/>
              </a:rPr>
              <a:t> </a:t>
            </a:r>
            <a:r>
              <a:rPr lang="en-US" sz="1600" b="0" i="1" spc="-5" dirty="0">
                <a:latin typeface="+mj-lt"/>
                <a:cs typeface="Arial"/>
              </a:rPr>
              <a:t>activity”</a:t>
            </a:r>
            <a:endParaRPr lang="en-US" sz="1600" b="0" i="1" dirty="0">
              <a:latin typeface="+mj-lt"/>
              <a:cs typeface="Arial"/>
            </a:endParaRPr>
          </a:p>
          <a:p>
            <a:pPr marL="230188" marR="1270000" indent="-230188" algn="just">
              <a:spcBef>
                <a:spcPts val="1800"/>
              </a:spcBef>
              <a:buChar char="•"/>
              <a:tabLst>
                <a:tab pos="193675" algn="l"/>
              </a:tabLst>
            </a:pPr>
            <a:r>
              <a:rPr lang="en-US" sz="1800" spc="-5" dirty="0">
                <a:latin typeface="+mj-lt"/>
                <a:cs typeface="Arial"/>
              </a:rPr>
              <a:t>This rule applies equally to those participating in a standards development project and to that project’s leadership</a:t>
            </a:r>
            <a:r>
              <a:rPr lang="en-US" sz="1800" spc="90" dirty="0">
                <a:latin typeface="+mj-lt"/>
                <a:cs typeface="Arial"/>
              </a:rPr>
              <a:t> </a:t>
            </a:r>
            <a:r>
              <a:rPr lang="en-US" sz="1800" spc="-5" dirty="0">
                <a:latin typeface="+mj-lt"/>
                <a:cs typeface="Arial"/>
              </a:rPr>
              <a:t>group</a:t>
            </a:r>
            <a:endParaRPr lang="en-US" sz="1800" dirty="0">
              <a:latin typeface="+mj-lt"/>
              <a:cs typeface="Arial"/>
            </a:endParaRPr>
          </a:p>
          <a:p>
            <a:pPr marL="230188" marR="142240" indent="-230188">
              <a:spcBef>
                <a:spcPts val="1800"/>
              </a:spcBef>
              <a:buChar char="•"/>
              <a:tabLst>
                <a:tab pos="193675" algn="l"/>
              </a:tabLst>
            </a:pPr>
            <a:r>
              <a:rPr lang="en-US" sz="1800" spc="-5" dirty="0">
                <a:latin typeface="+mj-lt"/>
                <a:cs typeface="Arial"/>
              </a:rPr>
              <a:t>Any person who reasonably suspects that dominance is occurring in a standards development </a:t>
            </a:r>
            <a:r>
              <a:rPr lang="en-US" sz="1800" dirty="0">
                <a:latin typeface="+mj-lt"/>
                <a:cs typeface="Arial"/>
              </a:rPr>
              <a:t>project </a:t>
            </a:r>
            <a:r>
              <a:rPr lang="en-US" sz="1800" spc="-5" dirty="0">
                <a:latin typeface="+mj-lt"/>
                <a:cs typeface="Arial"/>
              </a:rPr>
              <a:t>is encouraged to bring the issue to the attention </a:t>
            </a:r>
            <a:r>
              <a:rPr lang="en-US" sz="1800" dirty="0">
                <a:latin typeface="+mj-lt"/>
                <a:cs typeface="Arial"/>
              </a:rPr>
              <a:t>of </a:t>
            </a:r>
            <a:r>
              <a:rPr lang="en-US" sz="1800" spc="-5" dirty="0">
                <a:latin typeface="+mj-lt"/>
                <a:cs typeface="Arial"/>
              </a:rPr>
              <a:t>the Standards Committee or the project’s IEEE SA Program Manager</a:t>
            </a:r>
            <a:endParaRPr lang="en-US" sz="1800" dirty="0">
              <a:latin typeface="+mj-lt"/>
              <a:cs typeface="Arial"/>
            </a:endParaRPr>
          </a:p>
          <a:p>
            <a:pPr>
              <a:buClrTx/>
            </a:pPr>
            <a:endParaRPr lang="en-US" sz="1800" dirty="0">
              <a:solidFill>
                <a:schemeClr val="accent1">
                  <a:lumMod val="50000"/>
                </a:schemeClr>
              </a:solidFill>
            </a:endParaRP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6" name="Date Placeholder 5"/>
          <p:cNvSpPr>
            <a:spLocks noGrp="1"/>
          </p:cNvSpPr>
          <p:nvPr>
            <p:ph type="dt" idx="15"/>
          </p:nvPr>
        </p:nvSpPr>
        <p:spPr>
          <a:xfrm>
            <a:off x="914400" y="336550"/>
            <a:ext cx="3048000" cy="273050"/>
          </a:xfrm>
        </p:spPr>
        <p:txBody>
          <a:bodyPr/>
          <a:lstStyle/>
          <a:p>
            <a:r>
              <a:rPr lang="en-US" dirty="0" smtClean="0"/>
              <a:t>May </a:t>
            </a:r>
            <a:r>
              <a:rPr lang="en-US" dirty="0"/>
              <a:t>2022</a:t>
            </a:r>
            <a:endParaRPr lang="en-GB" dirty="0"/>
          </a:p>
        </p:txBody>
      </p:sp>
      <p:pic>
        <p:nvPicPr>
          <p:cNvPr id="8" name="Picture 7"/>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56847017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8</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smtClean="0"/>
              <a:t>May </a:t>
            </a:r>
            <a:r>
              <a:rPr lang="en-US" dirty="0"/>
              <a:t>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chemeClr val="tx1"/>
                </a:solidFill>
              </a:rPr>
              <a:t>Housekeeping reminder</a:t>
            </a:r>
            <a:endParaRPr lang="en-US" sz="2800" dirty="0">
              <a:solidFill>
                <a:schemeClr val="tx1"/>
              </a:solidFill>
            </a:endParaRPr>
          </a:p>
        </p:txBody>
      </p:sp>
      <p:sp>
        <p:nvSpPr>
          <p:cNvPr id="10" name="Content Placeholder 2"/>
          <p:cNvSpPr>
            <a:spLocks noGrp="1"/>
          </p:cNvSpPr>
          <p:nvPr>
            <p:ph idx="1"/>
          </p:nvPr>
        </p:nvSpPr>
        <p:spPr>
          <a:xfrm>
            <a:off x="914400" y="1525587"/>
            <a:ext cx="10475384" cy="4113213"/>
          </a:xfrm>
        </p:spPr>
        <p:txBody>
          <a:bodyPr/>
          <a:lstStyle/>
          <a:p>
            <a:pPr marL="230188" marR="117475" indent="-230188" algn="just">
              <a:buChar char="•"/>
              <a:tabLst>
                <a:tab pos="230188" algn="l"/>
              </a:tabLst>
            </a:pPr>
            <a:r>
              <a:rPr lang="en-US" sz="1800" spc="-5" dirty="0" smtClean="0">
                <a:latin typeface="+mj-lt"/>
                <a:cs typeface="Arial"/>
              </a:rPr>
              <a:t>Weekly meeting reminders:</a:t>
            </a:r>
            <a:endParaRPr lang="en-US" sz="1800" spc="-5" dirty="0">
              <a:latin typeface="+mj-lt"/>
              <a:cs typeface="Arial"/>
            </a:endParaRPr>
          </a:p>
          <a:p>
            <a:pPr marL="630238" marR="117475" lvl="1" indent="-230188" algn="just">
              <a:spcBef>
                <a:spcPts val="600"/>
              </a:spcBef>
              <a:buChar char="•"/>
              <a:tabLst>
                <a:tab pos="230188" algn="l"/>
              </a:tabLst>
            </a:pPr>
            <a:r>
              <a:rPr lang="en-US" sz="1600" spc="-5" dirty="0" smtClean="0">
                <a:latin typeface="+mj-lt"/>
                <a:cs typeface="Arial"/>
              </a:rPr>
              <a:t>IMAT is </a:t>
            </a:r>
            <a:r>
              <a:rPr lang="en-US" sz="1600" spc="-5" dirty="0">
                <a:latin typeface="+mj-lt"/>
                <a:cs typeface="Arial"/>
              </a:rPr>
              <a:t>NOT being used for this </a:t>
            </a:r>
            <a:r>
              <a:rPr lang="en-US" sz="1600" spc="-5" dirty="0" smtClean="0">
                <a:latin typeface="+mj-lt"/>
                <a:cs typeface="Arial"/>
              </a:rPr>
              <a:t>session</a:t>
            </a:r>
            <a:endParaRPr lang="en-US" sz="1600" spc="-5" dirty="0">
              <a:latin typeface="+mj-lt"/>
              <a:cs typeface="Arial"/>
            </a:endParaRPr>
          </a:p>
          <a:p>
            <a:pPr marL="630238" marR="117475" lvl="1" indent="-230188" algn="just">
              <a:spcBef>
                <a:spcPts val="600"/>
              </a:spcBef>
              <a:buChar char="•"/>
              <a:tabLst>
                <a:tab pos="230188" algn="l"/>
              </a:tabLst>
            </a:pPr>
            <a:r>
              <a:rPr lang="en-US" sz="1600" spc="-5" dirty="0" smtClean="0">
                <a:latin typeface="+mj-lt"/>
                <a:cs typeface="Arial"/>
              </a:rPr>
              <a:t>Please ensure </a:t>
            </a:r>
            <a:r>
              <a:rPr lang="en-US" sz="1600" spc="-5" dirty="0">
                <a:latin typeface="+mj-lt"/>
                <a:cs typeface="Arial"/>
              </a:rPr>
              <a:t>that the following information is listed correctly when joining the call: </a:t>
            </a:r>
            <a:r>
              <a:rPr lang="en-US" sz="1600" spc="-5" dirty="0" smtClean="0">
                <a:latin typeface="+mj-lt"/>
                <a:cs typeface="Arial"/>
              </a:rPr>
              <a:t>“FIRST </a:t>
            </a:r>
            <a:r>
              <a:rPr lang="en-US" sz="1600" spc="-5" dirty="0">
                <a:latin typeface="+mj-lt"/>
                <a:cs typeface="Arial"/>
              </a:rPr>
              <a:t>NAME LAST NAME, </a:t>
            </a:r>
            <a:r>
              <a:rPr lang="en-US" sz="1600" spc="-5" dirty="0" smtClean="0">
                <a:latin typeface="+mj-lt"/>
                <a:cs typeface="Arial"/>
              </a:rPr>
              <a:t>Affiliation” (e.g., Stuart </a:t>
            </a:r>
            <a:r>
              <a:rPr lang="en-US" sz="1600" spc="-5" dirty="0">
                <a:latin typeface="+mj-lt"/>
                <a:cs typeface="Arial"/>
              </a:rPr>
              <a:t>Kerry, OK-Brit; </a:t>
            </a:r>
            <a:r>
              <a:rPr lang="en-US" sz="1600" spc="-5" dirty="0" smtClean="0">
                <a:latin typeface="+mj-lt"/>
                <a:cs typeface="Arial"/>
              </a:rPr>
              <a:t>Self)</a:t>
            </a:r>
            <a:endParaRPr lang="en-US" sz="1600" spc="-5" dirty="0">
              <a:latin typeface="+mj-lt"/>
              <a:cs typeface="Arial"/>
            </a:endParaRPr>
          </a:p>
          <a:p>
            <a:pPr marL="630238" marR="117475" lvl="1" indent="-230188" algn="just">
              <a:spcBef>
                <a:spcPts val="600"/>
              </a:spcBef>
              <a:buChar char="•"/>
              <a:tabLst>
                <a:tab pos="230188" algn="l"/>
              </a:tabLst>
            </a:pPr>
            <a:r>
              <a:rPr lang="en-US" sz="1600" spc="-5" dirty="0" smtClean="0">
                <a:latin typeface="+mj-lt"/>
                <a:cs typeface="Arial"/>
              </a:rPr>
              <a:t>Remember </a:t>
            </a:r>
            <a:r>
              <a:rPr lang="en-US" sz="1600" spc="-5" dirty="0">
                <a:latin typeface="+mj-lt"/>
                <a:cs typeface="Arial"/>
              </a:rPr>
              <a:t>to state your </a:t>
            </a:r>
            <a:r>
              <a:rPr lang="en-US" sz="1600" spc="-5" dirty="0" smtClean="0">
                <a:latin typeface="+mj-lt"/>
                <a:cs typeface="Arial"/>
              </a:rPr>
              <a:t>name and affiliation </a:t>
            </a:r>
            <a:r>
              <a:rPr lang="en-US" sz="1600" spc="-5" dirty="0">
                <a:latin typeface="+mj-lt"/>
                <a:cs typeface="Arial"/>
              </a:rPr>
              <a:t>the FIRST TIME </a:t>
            </a:r>
            <a:r>
              <a:rPr lang="en-US" sz="1600" spc="-5" dirty="0" smtClean="0">
                <a:latin typeface="+mj-lt"/>
                <a:cs typeface="Arial"/>
              </a:rPr>
              <a:t>you speak</a:t>
            </a:r>
            <a:endParaRPr lang="en-US" sz="1600" spc="-5" dirty="0">
              <a:latin typeface="+mj-lt"/>
              <a:cs typeface="Arial"/>
            </a:endParaRPr>
          </a:p>
          <a:p>
            <a:pPr marL="630238" marR="117475" lvl="1" indent="-230188" algn="just">
              <a:spcBef>
                <a:spcPts val="600"/>
              </a:spcBef>
              <a:buChar char="•"/>
              <a:tabLst>
                <a:tab pos="230188" algn="l"/>
              </a:tabLst>
            </a:pPr>
            <a:r>
              <a:rPr lang="en-US" sz="1600" spc="-5" dirty="0" smtClean="0">
                <a:latin typeface="+mj-lt"/>
                <a:cs typeface="Arial"/>
              </a:rPr>
              <a:t>When you want to be on the queue, please type “Q” or “q” in </a:t>
            </a:r>
            <a:r>
              <a:rPr lang="en-US" sz="1600" spc="-5" dirty="0">
                <a:latin typeface="+mj-lt"/>
                <a:cs typeface="Arial"/>
              </a:rPr>
              <a:t>the </a:t>
            </a:r>
            <a:r>
              <a:rPr lang="en-US" sz="1600" spc="-5" dirty="0" smtClean="0">
                <a:latin typeface="+mj-lt"/>
                <a:cs typeface="Arial"/>
              </a:rPr>
              <a:t>chat window</a:t>
            </a:r>
            <a:endParaRPr lang="en-US" sz="1600" spc="-5" dirty="0">
              <a:latin typeface="+mj-lt"/>
              <a:cs typeface="Arial"/>
            </a:endParaRPr>
          </a:p>
          <a:p>
            <a:pPr marL="630238" marR="117475" lvl="1" indent="-230188" algn="just">
              <a:spcBef>
                <a:spcPts val="600"/>
              </a:spcBef>
              <a:buChar char="•"/>
              <a:tabLst>
                <a:tab pos="230188" algn="l"/>
              </a:tabLst>
            </a:pPr>
            <a:r>
              <a:rPr lang="en-US" sz="1600" spc="-5" dirty="0" smtClean="0">
                <a:latin typeface="+mj-lt"/>
                <a:cs typeface="Arial"/>
              </a:rPr>
              <a:t>Remember </a:t>
            </a:r>
            <a:r>
              <a:rPr lang="en-US" sz="1600" spc="-5" dirty="0">
                <a:latin typeface="+mj-lt"/>
                <a:cs typeface="Arial"/>
              </a:rPr>
              <a:t>to </a:t>
            </a:r>
            <a:r>
              <a:rPr lang="en-US" sz="1600" spc="-5" dirty="0" smtClean="0">
                <a:latin typeface="+mj-lt"/>
                <a:cs typeface="Arial"/>
              </a:rPr>
              <a:t>mute </a:t>
            </a:r>
            <a:r>
              <a:rPr lang="en-US" sz="1600" spc="-5" dirty="0">
                <a:latin typeface="+mj-lt"/>
                <a:cs typeface="Arial"/>
              </a:rPr>
              <a:t>when </a:t>
            </a:r>
            <a:r>
              <a:rPr lang="en-US" sz="1600" spc="-5" dirty="0" smtClean="0">
                <a:latin typeface="+mj-lt"/>
                <a:cs typeface="Arial"/>
              </a:rPr>
              <a:t>not speaking, </a:t>
            </a:r>
            <a:r>
              <a:rPr lang="en-US" sz="1600" spc="-5" dirty="0">
                <a:latin typeface="+mj-lt"/>
                <a:cs typeface="Arial"/>
              </a:rPr>
              <a:t>thank you</a:t>
            </a:r>
          </a:p>
          <a:p>
            <a:pPr marL="230188" marR="117475" indent="-230188" algn="just">
              <a:buChar char="•"/>
              <a:tabLst>
                <a:tab pos="230188" algn="l"/>
              </a:tabLst>
            </a:pPr>
            <a:endParaRPr lang="en-US" sz="1800" spc="-5" dirty="0">
              <a:latin typeface="+mj-lt"/>
              <a:cs typeface="Arial"/>
            </a:endParaRPr>
          </a:p>
          <a:p>
            <a:pPr marL="230188" marR="117475" indent="-230188" algn="just">
              <a:buChar char="•"/>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53736088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9</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smtClean="0"/>
              <a:t>May 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Agenda</a:t>
            </a:r>
          </a:p>
        </p:txBody>
      </p:sp>
      <p:sp>
        <p:nvSpPr>
          <p:cNvPr id="10" name="Content Placeholder 2"/>
          <p:cNvSpPr>
            <a:spLocks noGrp="1"/>
          </p:cNvSpPr>
          <p:nvPr>
            <p:ph idx="1"/>
          </p:nvPr>
        </p:nvSpPr>
        <p:spPr>
          <a:xfrm>
            <a:off x="914400" y="1525587"/>
            <a:ext cx="10583032" cy="4722813"/>
          </a:xfrm>
        </p:spPr>
        <p:txBody>
          <a:bodyPr/>
          <a:lstStyle/>
          <a:p>
            <a:pPr marL="230188" marR="117475" indent="-230188" algn="just">
              <a:buChar char="•"/>
              <a:tabLst>
                <a:tab pos="230188" algn="l"/>
              </a:tabLst>
            </a:pPr>
            <a:r>
              <a:rPr lang="en-US" sz="1800" spc="-5" dirty="0">
                <a:latin typeface="+mj-lt"/>
                <a:cs typeface="Arial"/>
              </a:rPr>
              <a:t>Meeting called to order</a:t>
            </a:r>
          </a:p>
          <a:p>
            <a:pPr marL="230188" marR="117475" indent="-230188" algn="just">
              <a:buChar char="•"/>
              <a:tabLst>
                <a:tab pos="230188" algn="l"/>
              </a:tabLst>
            </a:pPr>
            <a:r>
              <a:rPr lang="en-US" sz="1800" spc="-5" dirty="0">
                <a:latin typeface="+mj-lt"/>
                <a:cs typeface="Arial"/>
              </a:rPr>
              <a:t>Administrative items (IEEE 802 and IEEE SA required notices</a:t>
            </a:r>
            <a:r>
              <a:rPr lang="en-US" sz="1800" spc="-5" dirty="0" smtClean="0">
                <a:latin typeface="+mj-lt"/>
                <a:cs typeface="Arial"/>
              </a:rPr>
              <a:t>)</a:t>
            </a:r>
          </a:p>
          <a:p>
            <a:pPr marL="230188" marR="117475" indent="-230188" algn="just">
              <a:buChar char="•"/>
              <a:tabLst>
                <a:tab pos="230188" algn="l"/>
              </a:tabLst>
            </a:pPr>
            <a:r>
              <a:rPr lang="en-US" sz="1800" spc="-5" dirty="0" smtClean="0">
                <a:latin typeface="+mj-lt"/>
                <a:cs typeface="Arial"/>
              </a:rPr>
              <a:t>Housekeeping reminder</a:t>
            </a:r>
            <a:endParaRPr lang="en-US" sz="1800" spc="-5" dirty="0">
              <a:latin typeface="+mj-lt"/>
              <a:cs typeface="Arial"/>
            </a:endParaRPr>
          </a:p>
          <a:p>
            <a:pPr marL="230188" marR="117475" indent="-230188" algn="just">
              <a:buChar char="•"/>
              <a:tabLst>
                <a:tab pos="230188" algn="l"/>
              </a:tabLst>
            </a:pPr>
            <a:r>
              <a:rPr lang="en-US" sz="1800" spc="-5" dirty="0">
                <a:latin typeface="+mj-lt"/>
                <a:cs typeface="Arial"/>
              </a:rPr>
              <a:t>Review and approve agenda</a:t>
            </a:r>
          </a:p>
          <a:p>
            <a:pPr marL="230188" marR="117475" indent="-230188" algn="just">
              <a:buChar char="•"/>
              <a:tabLst>
                <a:tab pos="230188" algn="l"/>
              </a:tabLst>
            </a:pPr>
            <a:r>
              <a:rPr lang="en-US" sz="1800" spc="-5" dirty="0">
                <a:latin typeface="+mj-lt"/>
                <a:cs typeface="Arial"/>
              </a:rPr>
              <a:t>Review </a:t>
            </a:r>
            <a:r>
              <a:rPr lang="en-US" sz="1800" spc="-5" dirty="0" smtClean="0">
                <a:latin typeface="+mj-lt"/>
                <a:cs typeface="Arial"/>
              </a:rPr>
              <a:t>and </a:t>
            </a:r>
            <a:r>
              <a:rPr lang="en-US" sz="1800" spc="-5" dirty="0">
                <a:latin typeface="+mj-lt"/>
                <a:cs typeface="Arial"/>
              </a:rPr>
              <a:t>approve the </a:t>
            </a:r>
            <a:r>
              <a:rPr lang="en-US" sz="1800" spc="-5" dirty="0" smtClean="0">
                <a:latin typeface="+mj-lt"/>
                <a:cs typeface="Arial"/>
              </a:rPr>
              <a:t>weekly </a:t>
            </a:r>
            <a:r>
              <a:rPr lang="en-US" sz="1800" spc="-5" dirty="0">
                <a:latin typeface="+mj-lt"/>
                <a:cs typeface="Arial"/>
              </a:rPr>
              <a:t>meeting </a:t>
            </a:r>
            <a:r>
              <a:rPr lang="en-US" sz="1800" spc="-5" dirty="0" smtClean="0">
                <a:latin typeface="+mj-lt"/>
                <a:cs typeface="Arial"/>
              </a:rPr>
              <a:t>minutes</a:t>
            </a:r>
          </a:p>
          <a:p>
            <a:pPr marL="230188" marR="117475" indent="-230188" algn="just">
              <a:buChar char="•"/>
              <a:tabLst>
                <a:tab pos="230188" algn="l"/>
              </a:tabLst>
            </a:pPr>
            <a:r>
              <a:rPr lang="en-US" sz="1800" spc="-5" dirty="0" smtClean="0">
                <a:latin typeface="+mj-lt"/>
                <a:cs typeface="Arial"/>
              </a:rPr>
              <a:t>Status </a:t>
            </a:r>
            <a:r>
              <a:rPr lang="en-US" sz="1800" spc="-5" dirty="0">
                <a:latin typeface="+mj-lt"/>
                <a:cs typeface="Arial"/>
              </a:rPr>
              <a:t>of ongoing consultations</a:t>
            </a:r>
          </a:p>
          <a:p>
            <a:pPr marL="230188" marR="117475" indent="-230188" algn="just">
              <a:buChar char="•"/>
              <a:tabLst>
                <a:tab pos="230188" algn="l"/>
              </a:tabLst>
            </a:pPr>
            <a:r>
              <a:rPr lang="en-US" sz="1800" spc="-5" dirty="0">
                <a:latin typeface="+mj-lt"/>
                <a:cs typeface="Arial"/>
              </a:rPr>
              <a:t>General discussion </a:t>
            </a:r>
            <a:r>
              <a:rPr lang="en-US" sz="1800" spc="-5" dirty="0" smtClean="0">
                <a:latin typeface="+mj-lt"/>
                <a:cs typeface="Arial"/>
              </a:rPr>
              <a:t>items</a:t>
            </a:r>
          </a:p>
          <a:p>
            <a:pPr marL="230188" marR="117475" indent="-230188" algn="just">
              <a:buFont typeface="Times New Roman" pitchFamily="16" charset="0"/>
              <a:buChar char="•"/>
              <a:tabLst>
                <a:tab pos="230188" algn="l"/>
              </a:tabLst>
            </a:pPr>
            <a:r>
              <a:rPr lang="en-US" sz="1800" spc="-5" dirty="0" smtClean="0">
                <a:cs typeface="Arial"/>
              </a:rPr>
              <a:t>Status of the Wireless </a:t>
            </a:r>
            <a:r>
              <a:rPr lang="en-US" sz="1800" spc="-5" dirty="0">
                <a:cs typeface="Arial"/>
              </a:rPr>
              <a:t>Standards </a:t>
            </a:r>
            <a:r>
              <a:rPr lang="en-US" sz="1800" spc="-5" dirty="0" smtClean="0">
                <a:cs typeface="Arial"/>
              </a:rPr>
              <a:t>Frequency Table ad-hoc</a:t>
            </a:r>
            <a:endParaRPr lang="en-US" sz="1800" spc="-5" dirty="0" smtClean="0">
              <a:latin typeface="+mj-lt"/>
              <a:cs typeface="Arial"/>
            </a:endParaRPr>
          </a:p>
          <a:p>
            <a:pPr marL="230188" marR="117475" indent="-230188" algn="just">
              <a:buChar char="•"/>
              <a:tabLst>
                <a:tab pos="230188" algn="l"/>
              </a:tabLst>
            </a:pPr>
            <a:r>
              <a:rPr lang="en-US" sz="1800" spc="-5" dirty="0" smtClean="0">
                <a:cs typeface="Arial"/>
              </a:rPr>
              <a:t>Reminder:  Registration for the </a:t>
            </a:r>
            <a:r>
              <a:rPr lang="en-US" sz="1800" spc="-5" dirty="0">
                <a:cs typeface="Arial"/>
              </a:rPr>
              <a:t>May 2022 Wireless </a:t>
            </a:r>
            <a:r>
              <a:rPr lang="en-US" sz="1800" spc="-5" dirty="0" smtClean="0">
                <a:cs typeface="Arial"/>
              </a:rPr>
              <a:t>Interim</a:t>
            </a:r>
          </a:p>
          <a:p>
            <a:pPr marL="230188" marR="117475" indent="-230188" algn="just">
              <a:buChar char="•"/>
              <a:tabLst>
                <a:tab pos="230188" algn="l"/>
              </a:tabLst>
            </a:pPr>
            <a:r>
              <a:rPr lang="en-US" sz="1800" spc="-5" dirty="0" smtClean="0">
                <a:solidFill>
                  <a:srgbClr val="FF0000"/>
                </a:solidFill>
                <a:cs typeface="Arial"/>
              </a:rPr>
              <a:t>Reminder:  New </a:t>
            </a:r>
            <a:r>
              <a:rPr lang="en-US" sz="1800" spc="-5" dirty="0" err="1" smtClean="0">
                <a:solidFill>
                  <a:srgbClr val="FF0000"/>
                </a:solidFill>
                <a:cs typeface="Arial"/>
              </a:rPr>
              <a:t>Webex</a:t>
            </a:r>
            <a:r>
              <a:rPr lang="en-US" sz="1800" spc="-5" dirty="0" smtClean="0">
                <a:solidFill>
                  <a:srgbClr val="FF0000"/>
                </a:solidFill>
                <a:cs typeface="Arial"/>
              </a:rPr>
              <a:t> meeting invite for the May 2022 Wireless Interim</a:t>
            </a:r>
          </a:p>
          <a:p>
            <a:pPr marL="230188" marR="117475" indent="-230188" algn="just">
              <a:buChar char="•"/>
              <a:tabLst>
                <a:tab pos="230188" algn="l"/>
              </a:tabLst>
            </a:pPr>
            <a:r>
              <a:rPr lang="en-US" sz="1800" spc="-5" dirty="0" smtClean="0">
                <a:cs typeface="Arial"/>
              </a:rPr>
              <a:t>Reminder:  Meeting and hotel reservation for the July 2022 Plenary</a:t>
            </a:r>
            <a:endParaRPr lang="en-US" sz="1800" spc="-5" dirty="0">
              <a:cs typeface="Arial"/>
            </a:endParaRPr>
          </a:p>
          <a:p>
            <a:pPr marL="230188" marR="117475" indent="-230188" algn="just">
              <a:buChar char="•"/>
              <a:tabLst>
                <a:tab pos="230188" algn="l"/>
              </a:tabLst>
            </a:pPr>
            <a:r>
              <a:rPr lang="en-US" sz="1800" spc="-5" dirty="0" smtClean="0">
                <a:latin typeface="+mj-lt"/>
                <a:cs typeface="Arial"/>
              </a:rPr>
              <a:t>Any other business</a:t>
            </a:r>
          </a:p>
          <a:p>
            <a:pPr marL="230188" marR="117475" indent="-230188" algn="just">
              <a:buChar char="•"/>
              <a:tabLst>
                <a:tab pos="230188" algn="l"/>
              </a:tabLst>
            </a:pPr>
            <a:r>
              <a:rPr lang="en-US" sz="1800" spc="-5" dirty="0" smtClean="0">
                <a:latin typeface="+mj-lt"/>
                <a:cs typeface="Arial"/>
              </a:rPr>
              <a:t>Adjourn</a:t>
            </a:r>
            <a:endParaRPr lang="en-US" sz="1800" spc="-5" dirty="0">
              <a:latin typeface="+mj-lt"/>
              <a:cs typeface="Arial"/>
            </a:endParaRPr>
          </a:p>
          <a:p>
            <a:pPr marL="230188" marR="117475" indent="-230188" algn="just">
              <a:buChar char="•"/>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44701740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67116</TotalTime>
  <Words>2696</Words>
  <Application>Microsoft Office PowerPoint</Application>
  <PresentationFormat>Widescreen</PresentationFormat>
  <Paragraphs>412</Paragraphs>
  <Slides>25</Slides>
  <Notes>22</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25</vt:i4>
      </vt:variant>
    </vt:vector>
  </HeadingPairs>
  <TitlesOfParts>
    <vt:vector size="34" baseType="lpstr">
      <vt:lpstr>Arial Unicode MS</vt:lpstr>
      <vt:lpstr>Monotype Sorts</vt:lpstr>
      <vt:lpstr>MS Gothic</vt:lpstr>
      <vt:lpstr>MS PGothic</vt:lpstr>
      <vt:lpstr>Arial</vt:lpstr>
      <vt:lpstr>Calibri</vt:lpstr>
      <vt:lpstr>Times New Roman</vt:lpstr>
      <vt:lpstr>Office Theme</vt:lpstr>
      <vt:lpstr>Document</vt:lpstr>
      <vt:lpstr>IEEE 802.18 RR-TAG Weekly Teleconference Agenda</vt:lpstr>
      <vt:lpstr>Meeting called to order</vt:lpstr>
      <vt:lpstr>IEEE 802 required notices</vt:lpstr>
      <vt:lpstr>Other Guidelines for IEEE WG Meetings</vt:lpstr>
      <vt:lpstr>Participant behavior in IEEE SA activities is guided by  the IEEE Codes of Ethics &amp; Conduct</vt:lpstr>
      <vt:lpstr>Participants in the IEEE SA “individual process”  shall act independently of others, including employers</vt:lpstr>
      <vt:lpstr>IEEE-SA standards activities shall allow  the fair &amp; equitable consideration of all viewpoints</vt:lpstr>
      <vt:lpstr>Housekeeping reminder</vt:lpstr>
      <vt:lpstr>Agenda</vt:lpstr>
      <vt:lpstr>Administrative motions</vt:lpstr>
      <vt:lpstr>Status of ongoing consultations</vt:lpstr>
      <vt:lpstr>General discussion items (1)</vt:lpstr>
      <vt:lpstr>General discussion items (2)</vt:lpstr>
      <vt:lpstr>General discussion items (3)</vt:lpstr>
      <vt:lpstr>General discussion items (4)</vt:lpstr>
      <vt:lpstr>General discussion items (4)</vt:lpstr>
      <vt:lpstr>General discussion items (5)</vt:lpstr>
      <vt:lpstr>Wireless Standards Frequency Table ad-hoc (1)</vt:lpstr>
      <vt:lpstr>Wireless Standards Frequency Table ad-hoc (2)</vt:lpstr>
      <vt:lpstr>Registration for the May 2022 Wireless Interim</vt:lpstr>
      <vt:lpstr>New Webex meeting invite for the May 2022 Wireless Interim</vt:lpstr>
      <vt:lpstr>Meeting and hotel reservation for the July 2022 Plenary (1)</vt:lpstr>
      <vt:lpstr>Meeting and hotel reservation for the July 2022 Plenary (2)</vt:lpstr>
      <vt:lpstr>Any other business</vt:lpstr>
      <vt:lpstr>Adjourn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22/0049r1</dc:title>
  <dc:creator>Holcomb, Jay</dc:creator>
  <cp:keywords>5 May 2022</cp:keywords>
  <cp:lastModifiedBy>Edward Au</cp:lastModifiedBy>
  <cp:revision>4553</cp:revision>
  <cp:lastPrinted>1601-01-01T00:00:00Z</cp:lastPrinted>
  <dcterms:created xsi:type="dcterms:W3CDTF">2016-03-03T14:54:45Z</dcterms:created>
  <dcterms:modified xsi:type="dcterms:W3CDTF">2022-05-05T16:50:58Z</dcterms:modified>
  <cp:category>IEEE 802.18 RR-TAG agenda</cp:category>
</cp:coreProperties>
</file>