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68" r:id="rId16"/>
    <p:sldId id="860" r:id="rId17"/>
    <p:sldId id="872" r:id="rId18"/>
    <p:sldId id="871" r:id="rId19"/>
    <p:sldId id="873" r:id="rId20"/>
    <p:sldId id="853" r:id="rId21"/>
    <p:sldId id="861"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9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981294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13918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8-00-0000-minutes-teleconference-14-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08-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docsroom/documents/4983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tsi.org/events/1965-2022-05-the-etsi-seminar#pan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ews-events/events/2022/04/april-2022-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document/fcc-launches-proceeding-promoting-receiver-performance-0"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soumu.go.jp/menu_news/s-news/01kiban12_02000136.html" TargetMode="External"/><Relationship Id="rId3" Type="http://schemas.openxmlformats.org/officeDocument/2006/relationships/hyperlink" Target="https://www.apt.int/sites/default/files/2022/03/APT-AWG-REP-118_-_APT_Report_on_point-to-point_radiocommunication_systems_operating_in_the_frequency_range_252-296_GHz.docx" TargetMode="External"/><Relationship Id="rId7" Type="http://schemas.openxmlformats.org/officeDocument/2006/relationships/hyperlink" Target="https://www.soumu.go.jp/menu_news/s-news/01kiban12_02000142.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kominfo.go.id/content/detail/41368/siaran-pers-no-151hmkominfo042022-tentang-percepat-pembentukan-kota-cerdas-menteri-johnny-kominfo-siapkan-pendampingan/0/siaran_pers" TargetMode="External"/><Relationship Id="rId5" Type="http://schemas.openxmlformats.org/officeDocument/2006/relationships/hyperlink" Target="https://www.apt.int/sites/default/files/2022/04/CALENDAR_OF_APT_ACTIVITIES_FOR_THE_YEAR_2022-v1.6b.pdf" TargetMode="External"/><Relationship Id="rId4" Type="http://schemas.openxmlformats.org/officeDocument/2006/relationships/hyperlink" Target="https://www.apt.int/sites/default/files/2022/04/Questionnaire_on_current_status_and_future_plan_of_usage_in_the_frequency_ranges_of_7.125-24_GHz_and_92-300_GHz_in_Asia_Pacific_Countries.docx" TargetMode="External"/><Relationship Id="rId9"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www.google.com/url?q=https://ieeesa.webex.com/ieeesa/j.php?MTID%3Dme0c50a33a3b06b562a518ba197d7139d&amp;sa=D&amp;source=calendar&amp;usd=2&amp;usg=AOvVaw1fWyRPeX5vztdKyMQyp5yQ"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0-0000-teleconference-call-in-info.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28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683"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14 April 2022 RR-TAG </a:t>
            </a:r>
            <a:r>
              <a:rPr lang="en-US" sz="1800" spc="-5" dirty="0">
                <a:latin typeface="+mj-lt"/>
                <a:cs typeface="Arial"/>
              </a:rPr>
              <a:t>call as shown in the document </a:t>
            </a:r>
            <a:r>
              <a:rPr lang="en-US" sz="1800" spc="-5" dirty="0" smtClean="0">
                <a:latin typeface="+mj-lt"/>
                <a:cs typeface="Arial"/>
                <a:hlinkClick r:id="rId3"/>
              </a:rPr>
              <a:t>18-22/0048r0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cs typeface="Arial"/>
              </a:rPr>
              <a:t>UK </a:t>
            </a:r>
            <a:r>
              <a:rPr lang="en-US" sz="1600" spc="-5" dirty="0" err="1" smtClean="0">
                <a:cs typeface="Arial"/>
              </a:rPr>
              <a:t>Ofcom</a:t>
            </a:r>
            <a:r>
              <a:rPr lang="en-US" sz="1600" spc="-5" dirty="0" smtClean="0">
                <a:cs typeface="Arial"/>
              </a:rPr>
              <a:t> consultation on spectrum roadmap</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FCC Notice of Inquiry: </a:t>
            </a:r>
            <a:r>
              <a:rPr lang="en-GB" sz="1600" dirty="0" smtClean="0">
                <a:solidFill>
                  <a:schemeClr val="tx1"/>
                </a:solidFill>
              </a:rPr>
              <a:t>Promoting </a:t>
            </a:r>
            <a:r>
              <a:rPr lang="en-GB" sz="1600" dirty="0">
                <a:solidFill>
                  <a:schemeClr val="tx1"/>
                </a:solidFill>
              </a:rPr>
              <a:t>Efficient Use of Spectrum through Improved Receiver Interference Immunity Performance</a:t>
            </a: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EC</a:t>
            </a:r>
          </a:p>
          <a:p>
            <a:pPr marL="1030288" marR="117475" lvl="2" indent="-230188" algn="just">
              <a:buClrTx/>
              <a:buFont typeface="Times New Roman" pitchFamily="16" charset="0"/>
              <a:buChar char="•"/>
              <a:tabLst>
                <a:tab pos="230188" algn="l"/>
              </a:tabLst>
            </a:pPr>
            <a:r>
              <a:rPr lang="en-US" sz="1600" spc="-5" dirty="0">
                <a:cs typeface="Arial"/>
                <a:hlinkClick r:id="rId3"/>
              </a:rPr>
              <a:t>2022 Rolling plan for ICT </a:t>
            </a:r>
            <a:r>
              <a:rPr lang="en-US" sz="1600" spc="-5" dirty="0" smtClean="0">
                <a:cs typeface="Arial"/>
                <a:hlinkClick r:id="rId3"/>
              </a:rPr>
              <a:t>standardization</a:t>
            </a:r>
            <a:r>
              <a:rPr lang="en-US" sz="1600" spc="-5" dirty="0" smtClean="0">
                <a:cs typeface="Arial"/>
              </a:rPr>
              <a:t>, last updated on 26 April 2022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4"/>
              </a:rPr>
              <a:t>ETSI Seminar</a:t>
            </a:r>
            <a:r>
              <a:rPr lang="en-US" sz="1600" spc="-5" dirty="0" smtClean="0">
                <a:cs typeface="Arial"/>
              </a:rPr>
              <a:t> is </a:t>
            </a:r>
            <a:r>
              <a:rPr lang="en-US" sz="1600" spc="-5" dirty="0" smtClean="0">
                <a:cs typeface="Arial"/>
              </a:rPr>
              <a:t>held in person at the ETSI HQs </a:t>
            </a:r>
            <a:r>
              <a:rPr lang="en-US" sz="1600" spc="-5" dirty="0" smtClean="0">
                <a:cs typeface="Arial"/>
              </a:rPr>
              <a:t>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latin typeface="+mj-lt"/>
                <a:cs typeface="Arial"/>
              </a:rPr>
              <a:t>UK </a:t>
            </a:r>
            <a:r>
              <a:rPr lang="en-US" sz="1800" spc="-5" dirty="0" err="1" smtClean="0">
                <a:latin typeface="+mj-lt"/>
                <a:cs typeface="Arial"/>
              </a:rPr>
              <a:t>Ofcom</a:t>
            </a:r>
            <a:endParaRPr lang="en-US" sz="18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April 21st, 2022, Open Commission meeting was held at </a:t>
            </a:r>
            <a:r>
              <a:rPr lang="en-US" sz="1600" spc="-5" dirty="0">
                <a:solidFill>
                  <a:schemeClr val="tx1"/>
                </a:solidFill>
                <a:cs typeface="Arial"/>
              </a:rPr>
              <a:t>10:30am ET on 21 April 2022</a:t>
            </a:r>
            <a:r>
              <a:rPr lang="en-US" sz="1600" spc="-5" dirty="0" smtClean="0">
                <a:solidFill>
                  <a:schemeClr val="tx1"/>
                </a:solidFill>
                <a:cs typeface="Arial"/>
              </a:rPr>
              <a:t>.</a:t>
            </a:r>
          </a:p>
          <a:p>
            <a:pPr marL="1487488" marR="117475" lvl="3" indent="-230188" algn="just">
              <a:buClrTx/>
              <a:buFont typeface="Times New Roman" pitchFamily="16" charset="0"/>
              <a:buChar char="•"/>
              <a:tabLst>
                <a:tab pos="230188" algn="l"/>
              </a:tabLst>
            </a:pPr>
            <a:r>
              <a:rPr lang="en-US" sz="1400" spc="-5" dirty="0">
                <a:solidFill>
                  <a:schemeClr val="tx1"/>
                </a:solidFill>
                <a:cs typeface="Arial"/>
              </a:rPr>
              <a:t>Recording: </a:t>
            </a:r>
            <a:endParaRPr lang="en-US" sz="1400" spc="-5" dirty="0" smtClean="0">
              <a:solidFill>
                <a:schemeClr val="tx1"/>
              </a:solidFill>
              <a:cs typeface="Arial"/>
            </a:endParaRP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3"/>
              </a:rPr>
              <a:t>https</a:t>
            </a:r>
            <a:r>
              <a:rPr lang="en-US" sz="1400" spc="-5" dirty="0">
                <a:solidFill>
                  <a:schemeClr val="tx1"/>
                </a:solidFill>
                <a:cs typeface="Arial"/>
                <a:hlinkClick r:id="rId3"/>
              </a:rPr>
              <a:t>://</a:t>
            </a:r>
            <a:r>
              <a:rPr lang="en-US" sz="1400" spc="-5" dirty="0" smtClean="0">
                <a:solidFill>
                  <a:schemeClr val="tx1"/>
                </a:solidFill>
                <a:cs typeface="Arial"/>
                <a:hlinkClick r:id="rId3"/>
              </a:rPr>
              <a:t>www.fcc.gov/news-events/events/2022/04/april-2022-open-commission-meeting</a:t>
            </a:r>
            <a:endParaRPr lang="en-US" sz="1400" spc="-5" dirty="0" smtClean="0">
              <a:solidFill>
                <a:schemeClr val="tx1"/>
              </a:solidFill>
              <a:cs typeface="Arial"/>
            </a:endParaRP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rPr>
              <a:t>New releases and commissioners’ statement on the Notice of Inquiry on </a:t>
            </a:r>
            <a:r>
              <a:rPr lang="en-US" sz="1400" spc="-5" dirty="0">
                <a:solidFill>
                  <a:schemeClr val="tx1"/>
                </a:solidFill>
                <a:cs typeface="Arial"/>
              </a:rPr>
              <a:t>receiver performance</a:t>
            </a:r>
            <a:r>
              <a:rPr lang="en-US" sz="1400" spc="-5" dirty="0" smtClean="0">
                <a:solidFill>
                  <a:schemeClr val="tx1"/>
                </a:solidFill>
                <a:cs typeface="Arial"/>
              </a:rPr>
              <a:t>:</a:t>
            </a: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4"/>
              </a:rPr>
              <a:t>https</a:t>
            </a:r>
            <a:r>
              <a:rPr lang="en-US" sz="1400" spc="-5" dirty="0">
                <a:solidFill>
                  <a:schemeClr val="tx1"/>
                </a:solidFill>
                <a:cs typeface="Arial"/>
                <a:hlinkClick r:id="rId4"/>
              </a:rPr>
              <a:t>://</a:t>
            </a:r>
            <a:r>
              <a:rPr lang="en-US" sz="1400" spc="-5" dirty="0" smtClean="0">
                <a:solidFill>
                  <a:schemeClr val="tx1"/>
                </a:solidFill>
                <a:cs typeface="Arial"/>
                <a:hlinkClick r:id="rId4"/>
              </a:rPr>
              <a:t>www.fcc.gov/document/fcc-launches-proceeding-promoting-receiver-performance-0</a:t>
            </a:r>
            <a:r>
              <a:rPr lang="en-US" sz="1400" spc="-5" dirty="0" smtClean="0">
                <a:solidFill>
                  <a:schemeClr val="tx1"/>
                </a:solidFill>
                <a:cs typeface="Arial"/>
              </a:rPr>
              <a:t> </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Report/questionnaire resulting from AWG-29:</a:t>
            </a:r>
          </a:p>
          <a:p>
            <a:pPr marL="1487488" marR="117475" lvl="3" indent="-230188" algn="just">
              <a:buClrTx/>
              <a:buFont typeface="Times New Roman" pitchFamily="16" charset="0"/>
              <a:buChar char="•"/>
              <a:tabLst>
                <a:tab pos="230188" algn="l"/>
              </a:tabLst>
            </a:pPr>
            <a:r>
              <a:rPr lang="en-US" sz="1400" dirty="0">
                <a:hlinkClick r:id="rId3"/>
              </a:rPr>
              <a:t>APT Report on point-to-point </a:t>
            </a:r>
            <a:r>
              <a:rPr lang="en-US" sz="1400" dirty="0" err="1">
                <a:hlinkClick r:id="rId3"/>
              </a:rPr>
              <a:t>radiocommunication</a:t>
            </a:r>
            <a:r>
              <a:rPr lang="en-US" sz="1400" dirty="0">
                <a:hlinkClick r:id="rId3"/>
              </a:rPr>
              <a:t> systems operating in the frequency range 252-296 GHz</a:t>
            </a:r>
            <a:r>
              <a:rPr lang="en-US" sz="1400" dirty="0"/>
              <a:t> </a:t>
            </a:r>
            <a:endParaRPr lang="en-US" sz="1400" dirty="0" smtClean="0"/>
          </a:p>
          <a:p>
            <a:pPr marL="1487488" marR="117475" lvl="3" indent="-230188" algn="just">
              <a:buClrTx/>
              <a:buFont typeface="Times New Roman" pitchFamily="16" charset="0"/>
              <a:buChar char="•"/>
              <a:tabLst>
                <a:tab pos="230188" algn="l"/>
              </a:tabLst>
            </a:pPr>
            <a:r>
              <a:rPr lang="en-US" sz="1400" dirty="0">
                <a:hlinkClick r:id="rId4"/>
              </a:rPr>
              <a:t>Questionnaire on current status and future plan of usage in the frequency ranges of 7.125-24 GHz and 92-300 GHz in Asia Pacific </a:t>
            </a:r>
            <a:r>
              <a:rPr lang="en-US" sz="1400" dirty="0" smtClean="0">
                <a:hlinkClick r:id="rId4"/>
              </a:rPr>
              <a:t>Countries</a:t>
            </a:r>
            <a:endParaRPr lang="en-US" sz="1400" dirty="0" smtClean="0"/>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5"/>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5"/>
              </a:rPr>
              <a:t>scheduled</a:t>
            </a:r>
            <a:r>
              <a:rPr lang="en-US" sz="1400" dirty="0" smtClean="0"/>
              <a:t> as a hybrid event from 5 to 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Indonesia MCIT:  </a:t>
            </a: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hlinkClick r:id="rId6"/>
              </a:rPr>
              <a:t>Accelerating the formation of smart cities</a:t>
            </a:r>
            <a:r>
              <a:rPr lang="en-US" sz="1400" spc="-5" dirty="0" smtClean="0">
                <a:solidFill>
                  <a:schemeClr val="tx1"/>
                </a:solidFill>
                <a:cs typeface="Arial"/>
              </a:rPr>
              <a:t> (last viewed:  24 April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Japan MIC </a:t>
            </a:r>
          </a:p>
          <a:p>
            <a:pPr marL="1487488" marR="117475" lvl="3" indent="-230188" algn="just">
              <a:buClrTx/>
              <a:buFont typeface="Times New Roman" pitchFamily="16" charset="0"/>
              <a:buChar char="•"/>
              <a:tabLst>
                <a:tab pos="230188" algn="l"/>
              </a:tabLst>
            </a:pPr>
            <a:r>
              <a:rPr lang="en-US" sz="1400" spc="-5" dirty="0" smtClean="0">
                <a:solidFill>
                  <a:schemeClr val="tx1"/>
                </a:solidFill>
                <a:cs typeface="Arial"/>
              </a:rPr>
              <a:t>Received a </a:t>
            </a:r>
            <a:r>
              <a:rPr lang="en-US" sz="1400" spc="-5" dirty="0" smtClean="0">
                <a:solidFill>
                  <a:schemeClr val="tx1"/>
                </a:solidFill>
                <a:cs typeface="Arial"/>
                <a:hlinkClick r:id="rId7"/>
              </a:rPr>
              <a:t>partial report</a:t>
            </a:r>
            <a:r>
              <a:rPr lang="en-US" sz="1400" spc="-5" dirty="0" smtClean="0">
                <a:solidFill>
                  <a:schemeClr val="tx1"/>
                </a:solidFill>
                <a:cs typeface="Arial"/>
              </a:rPr>
              <a:t> from </a:t>
            </a:r>
            <a:r>
              <a:rPr lang="en-US" sz="1400" dirty="0"/>
              <a:t>the Information and Communication Technology Subcommittee of the Information and Communication Council on the technical </a:t>
            </a:r>
            <a:r>
              <a:rPr lang="en-US" sz="1400" dirty="0" smtClean="0"/>
              <a:t>conditions </a:t>
            </a:r>
            <a:r>
              <a:rPr lang="en-US" sz="1400" dirty="0"/>
              <a:t>for the introduction of 6GHz band </a:t>
            </a:r>
            <a:r>
              <a:rPr lang="en-US" sz="1400" dirty="0" smtClean="0"/>
              <a:t>wireless LAN following the corresponding </a:t>
            </a:r>
            <a:r>
              <a:rPr lang="en-US" sz="1400" dirty="0" smtClean="0">
                <a:hlinkClick r:id="rId8"/>
              </a:rPr>
              <a:t>consultation</a:t>
            </a:r>
            <a:r>
              <a:rPr lang="en-US" sz="1400" dirty="0" smtClean="0"/>
              <a:t> in March 2022. MIC plans </a:t>
            </a:r>
            <a:r>
              <a:rPr lang="en-US" sz="1400" dirty="0"/>
              <a:t>to promptly prepare ministerial ordinances related to the Radio </a:t>
            </a:r>
            <a:r>
              <a:rPr lang="en-US" sz="1400" dirty="0" smtClean="0"/>
              <a:t>Law.</a:t>
            </a:r>
            <a:endParaRPr lang="en-US" sz="1400" spc="-5" dirty="0" smtClean="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ITU-R</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rgbClr val="FF0000"/>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rgbClr val="FF0000"/>
                </a:solidFill>
                <a:latin typeface="Times New Roman" panose="02020603050405020304" pitchFamily="18" charset="0"/>
                <a:ea typeface="Times New Roman" panose="02020603050405020304" pitchFamily="18" charset="0"/>
              </a:rPr>
              <a:t>23:59 </a:t>
            </a:r>
            <a:r>
              <a:rPr lang="en-US" sz="1400" b="0" dirty="0">
                <a:solidFill>
                  <a:srgbClr val="FF0000"/>
                </a:solidFill>
                <a:latin typeface="Times New Roman" panose="02020603050405020304" pitchFamily="18" charset="0"/>
                <a:ea typeface="Times New Roman" panose="02020603050405020304" pitchFamily="18" charset="0"/>
              </a:rPr>
              <a:t>Eastern Time, </a:t>
            </a:r>
            <a:r>
              <a:rPr lang="en-US" sz="1400" b="0" dirty="0" smtClean="0">
                <a:solidFill>
                  <a:srgbClr val="FF0000"/>
                </a:solidFill>
                <a:latin typeface="Times New Roman" panose="02020603050405020304" pitchFamily="18" charset="0"/>
                <a:ea typeface="Times New Roman" panose="02020603050405020304" pitchFamily="18" charset="0"/>
              </a:rPr>
              <a:t>Friday, 29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US$600.00 (All </a:t>
            </a:r>
            <a:r>
              <a:rPr lang="en-US" sz="1200" b="0" dirty="0" smtClean="0">
                <a:solidFill>
                  <a:srgbClr val="FF0000"/>
                </a:solidFill>
                <a:latin typeface="Times New Roman" panose="02020603050405020304" pitchFamily="18" charset="0"/>
                <a:ea typeface="Times New Roman" panose="02020603050405020304" pitchFamily="18" charset="0"/>
              </a:rPr>
              <a:t>attendees)</a:t>
            </a:r>
            <a:endParaRPr lang="en-US" sz="1600" b="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From 9 April </a:t>
            </a:r>
            <a:r>
              <a:rPr lang="en-US" sz="1400" dirty="0">
                <a:solidFill>
                  <a:srgbClr val="FF0000"/>
                </a:solidFill>
                <a:latin typeface="Times New Roman" panose="02020603050405020304" pitchFamily="18" charset="0"/>
                <a:ea typeface="Times New Roman" panose="02020603050405020304" pitchFamily="18" charset="0"/>
              </a:rPr>
              <a:t>2022 until </a:t>
            </a:r>
            <a:r>
              <a:rPr lang="en-US" sz="1400" dirty="0" smtClean="0">
                <a:solidFill>
                  <a:srgbClr val="FF0000"/>
                </a:solidFill>
                <a:latin typeface="Times New Roman" panose="02020603050405020304" pitchFamily="18" charset="0"/>
                <a:ea typeface="Times New Roman" panose="02020603050405020304" pitchFamily="18" charset="0"/>
              </a:rPr>
              <a:t>29 April </a:t>
            </a:r>
            <a:r>
              <a:rPr lang="en-US" sz="1400" dirty="0">
                <a:solidFill>
                  <a:srgbClr val="FF0000"/>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a:t>
            </a:r>
            <a:r>
              <a:rPr lang="en-US" sz="2800" dirty="0" err="1" smtClean="0">
                <a:solidFill>
                  <a:srgbClr val="0070C0"/>
                </a:solidFill>
              </a:rPr>
              <a:t>Webex</a:t>
            </a:r>
            <a:r>
              <a:rPr lang="en-US" sz="2800" dirty="0" smtClean="0">
                <a:solidFill>
                  <a:srgbClr val="0070C0"/>
                </a:solidFill>
              </a:rPr>
              <a:t> meeting invite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Both sessions (</a:t>
            </a:r>
            <a:r>
              <a:rPr lang="en-US" sz="1800" spc="-5" dirty="0" smtClean="0">
                <a:cs typeface="Arial"/>
              </a:rPr>
              <a:t>15:00 </a:t>
            </a:r>
            <a:r>
              <a:rPr lang="en-US" sz="1800" spc="-5" dirty="0" smtClean="0">
                <a:cs typeface="Arial"/>
              </a:rPr>
              <a:t>to 16:00 ET, 12 May and 19 May 2022) use the following new bridge:</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u="sng" dirty="0" smtClean="0">
                <a:hlinkClick r:id="rId3"/>
              </a:rPr>
              <a:t>https</a:t>
            </a:r>
            <a:r>
              <a:rPr lang="en-US" sz="1400" u="sng" dirty="0">
                <a:hlinkClick r:id="rId3"/>
              </a:rPr>
              <a:t>://ieeesa.webex.com/ieeesa/j.php?MTID=me0c50a33a3b06b562a518ba197d7139d</a:t>
            </a:r>
            <a:endParaRPr lang="en-US" sz="1400" spc="-5" dirty="0">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a:t>
            </a:r>
            <a:r>
              <a:rPr lang="en-US" sz="1600" spc="-5" dirty="0" smtClean="0">
                <a:cs typeface="Arial" panose="020B0604020202020204" pitchFamily="34" charset="0"/>
              </a:rPr>
              <a:t>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number (access code): </a:t>
            </a:r>
            <a:r>
              <a:rPr lang="en-US" sz="1400" dirty="0" smtClean="0"/>
              <a:t>2334 </a:t>
            </a:r>
            <a:r>
              <a:rPr lang="en-US" sz="1400" dirty="0"/>
              <a:t>0633681</a:t>
            </a:r>
            <a:endParaRPr lang="en-US" sz="1400" spc="-5" dirty="0">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password: </a:t>
            </a:r>
            <a:r>
              <a:rPr lang="en-US" sz="1400" dirty="0" smtClean="0"/>
              <a:t>Register-fee-</a:t>
            </a:r>
            <a:r>
              <a:rPr lang="en-US" sz="1400" dirty="0" err="1" smtClean="0"/>
              <a:t>req</a:t>
            </a:r>
            <a:endParaRPr lang="en-US" sz="1400" dirty="0" smtClean="0"/>
          </a:p>
          <a:p>
            <a:pPr marL="630238" marR="117475" lvl="1" indent="-230188" algn="just">
              <a:buFont typeface="Times New Roman" pitchFamily="16" charset="0"/>
              <a:buChar char="•"/>
              <a:tabLst>
                <a:tab pos="230188" algn="l"/>
              </a:tabLst>
            </a:pPr>
            <a:r>
              <a:rPr lang="en-US" sz="1600" dirty="0">
                <a:solidFill>
                  <a:srgbClr val="FF0000"/>
                </a:solidFill>
                <a:cs typeface="Arial" panose="020B0604020202020204" pitchFamily="34" charset="0"/>
              </a:rPr>
              <a:t>Call in info is </a:t>
            </a:r>
            <a:r>
              <a:rPr lang="en-US" sz="1600" dirty="0" smtClean="0">
                <a:solidFill>
                  <a:srgbClr val="FF0000"/>
                </a:solidFill>
                <a:cs typeface="Arial" panose="020B0604020202020204" pitchFamily="34" charset="0"/>
              </a:rPr>
              <a:t>also available </a:t>
            </a:r>
            <a:r>
              <a:rPr lang="en-US" sz="1600" dirty="0">
                <a:solidFill>
                  <a:srgbClr val="FF0000"/>
                </a:solidFill>
                <a:cs typeface="Arial" panose="020B0604020202020204" pitchFamily="34" charset="0"/>
              </a:rPr>
              <a:t>at </a:t>
            </a:r>
            <a:r>
              <a:rPr lang="en-US" sz="1600" dirty="0">
                <a:solidFill>
                  <a:srgbClr val="FF0000"/>
                </a:solidFill>
                <a:cs typeface="Arial" panose="020B0604020202020204" pitchFamily="34" charset="0"/>
                <a:hlinkClick r:id="rId4"/>
              </a:rPr>
              <a:t>18-16/0038r21</a:t>
            </a:r>
            <a:r>
              <a:rPr lang="en-US" sz="1600" dirty="0">
                <a:solidFill>
                  <a:srgbClr val="FF0000"/>
                </a:solidFill>
                <a:cs typeface="Arial" panose="020B0604020202020204" pitchFamily="34" charset="0"/>
              </a:rPr>
              <a:t> </a:t>
            </a:r>
            <a:r>
              <a:rPr lang="en-US" sz="1600" dirty="0" smtClean="0">
                <a:solidFill>
                  <a:srgbClr val="FF0000"/>
                </a:solidFill>
                <a:cs typeface="Arial" panose="020B0604020202020204" pitchFamily="34" charset="0"/>
              </a:rPr>
              <a:t>and the 802.18 </a:t>
            </a:r>
            <a:r>
              <a:rPr lang="en-US" sz="1600" dirty="0" smtClean="0">
                <a:solidFill>
                  <a:srgbClr val="FF0000"/>
                </a:solidFill>
                <a:cs typeface="Arial" panose="020B0604020202020204" pitchFamily="34" charset="0"/>
                <a:hlinkClick r:id="rId5"/>
              </a:rPr>
              <a:t>Google Calendar</a:t>
            </a:r>
            <a:r>
              <a:rPr lang="en-US" sz="1600" dirty="0" smtClean="0">
                <a:solidFill>
                  <a:srgbClr val="FF0000"/>
                </a:solidFill>
                <a:cs typeface="Arial" panose="020B0604020202020204" pitchFamily="34" charset="0"/>
              </a:rPr>
              <a:t>.</a:t>
            </a:r>
          </a:p>
          <a:p>
            <a:pPr marL="630238" marR="117475" lvl="1" indent="-230188" algn="just">
              <a:buFont typeface="Times New Roman" pitchFamily="16" charset="0"/>
              <a:buChar char="•"/>
              <a:tabLst>
                <a:tab pos="230188" algn="l"/>
              </a:tabLst>
            </a:pPr>
            <a:r>
              <a:rPr lang="en-GB" sz="1600" b="1" dirty="0" smtClean="0">
                <a:solidFill>
                  <a:srgbClr val="FF0000"/>
                </a:solidFill>
                <a:ea typeface="Times New Roman" panose="02020603050405020304" pitchFamily="18" charset="0"/>
              </a:rPr>
              <a:t>Given it is an </a:t>
            </a:r>
            <a:r>
              <a:rPr lang="en-GB" sz="1600" b="1" dirty="0">
                <a:solidFill>
                  <a:srgbClr val="FF0000"/>
                </a:solidFill>
                <a:ea typeface="Times New Roman" panose="02020603050405020304" pitchFamily="18" charset="0"/>
              </a:rPr>
              <a:t>Interim Session with attendance </a:t>
            </a:r>
            <a:r>
              <a:rPr lang="en-GB" sz="1600" b="1" dirty="0" smtClean="0">
                <a:solidFill>
                  <a:srgbClr val="FF0000"/>
                </a:solidFill>
                <a:ea typeface="Times New Roman" panose="02020603050405020304" pitchFamily="18" charset="0"/>
              </a:rPr>
              <a:t>credit, </a:t>
            </a:r>
            <a:r>
              <a:rPr lang="en-US" sz="1600" b="1" dirty="0" smtClean="0">
                <a:solidFill>
                  <a:srgbClr val="FF0000"/>
                </a:solidFill>
                <a:cs typeface="Arial" panose="020B0604020202020204" pitchFamily="34" charset="0"/>
              </a:rPr>
              <a:t>paid registration is required.</a:t>
            </a:r>
            <a:endParaRPr lang="en-US" sz="1600" b="1" dirty="0">
              <a:cs typeface="Arial" panose="020B0604020202020204" pitchFamily="34" charset="0"/>
            </a:endParaRPr>
          </a:p>
          <a:p>
            <a:pPr marL="630238" marR="117475" lvl="1" indent="-230188" algn="just">
              <a:buFont typeface="Times New Roman" pitchFamily="16" charset="0"/>
              <a:buChar char="•"/>
              <a:tabLst>
                <a:tab pos="230188" algn="l"/>
              </a:tabLst>
            </a:pPr>
            <a:endParaRPr lang="en-US" sz="1600" spc="-5" dirty="0">
              <a:cs typeface="Arial" panose="020B0604020202020204" pitchFamily="34"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2410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b="1" dirty="0" smtClean="0">
                <a:solidFill>
                  <a:srgbClr val="FF0000"/>
                </a:solidFill>
                <a:latin typeface="Times New Roman" panose="02020603050405020304" pitchFamily="18" charset="0"/>
                <a:ea typeface="Times New Roman" panose="02020603050405020304" pitchFamily="18" charset="0"/>
              </a:rPr>
              <a:t>Early </a:t>
            </a:r>
            <a:r>
              <a:rPr lang="en-US" sz="1400" b="1" dirty="0">
                <a:solidFill>
                  <a:srgbClr val="FF0000"/>
                </a:solidFill>
                <a:latin typeface="Times New Roman" panose="02020603050405020304" pitchFamily="18" charset="0"/>
                <a:ea typeface="Times New Roman" panose="02020603050405020304" pitchFamily="18" charset="0"/>
              </a:rPr>
              <a:t>Bird Rate: $250.00 Canadian per night until 5:00 PM Eastern Time Friday </a:t>
            </a:r>
            <a:r>
              <a:rPr lang="en-US" sz="1400" b="1" dirty="0" smtClean="0">
                <a:solidFill>
                  <a:srgbClr val="FF0000"/>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Standard </a:t>
            </a:r>
            <a:r>
              <a:rPr lang="en-US" sz="1400" dirty="0">
                <a:solidFill>
                  <a:schemeClr val="tx1"/>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chemeClr val="tx1"/>
                </a:solidFill>
                <a:latin typeface="Times New Roman" panose="02020603050405020304" pitchFamily="18" charset="0"/>
                <a:ea typeface="Times New Roman" panose="02020603050405020304" pitchFamily="18" charset="0"/>
              </a:rPr>
              <a:t>10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9465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hlinkClick r:id="rId3"/>
              </a:rPr>
              <a:t>802.18 Voters List</a:t>
            </a:r>
            <a:endParaRPr lang="en-US" altLang="en-US" sz="1600" dirty="0" smtClean="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solidFill>
                  <a:srgbClr val="FF0000"/>
                </a:solidFill>
                <a:latin typeface="+mj-lt"/>
                <a:cs typeface="Arial"/>
              </a:rPr>
              <a:t>30 APRIL </a:t>
            </a:r>
            <a:r>
              <a:rPr lang="en-US" sz="1600" b="1" u="sng" spc="-5" dirty="0">
                <a:solidFill>
                  <a:srgbClr val="FF0000"/>
                </a:solidFill>
                <a:latin typeface="+mj-lt"/>
                <a:cs typeface="Arial"/>
              </a:rPr>
              <a:t>2022</a:t>
            </a:r>
            <a:r>
              <a:rPr lang="en-US" sz="1600" spc="-5" dirty="0">
                <a:solidFill>
                  <a:srgbClr val="FF0000"/>
                </a:solidFill>
                <a:latin typeface="+mj-lt"/>
                <a:cs typeface="Arial"/>
              </a:rPr>
              <a:t> </a:t>
            </a:r>
            <a:r>
              <a:rPr lang="en-US" sz="1600" spc="-5" dirty="0">
                <a:latin typeface="+mj-lt"/>
                <a:cs typeface="Arial"/>
              </a:rPr>
              <a:t>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5 May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b="1" dirty="0">
                <a:solidFill>
                  <a:srgbClr val="FF0000"/>
                </a:solidFill>
                <a:latin typeface="+mj-lt"/>
                <a:cs typeface="Arial" panose="020B0604020202020204" pitchFamily="34" charset="0"/>
              </a:rPr>
              <a:t>Call in info is available at </a:t>
            </a:r>
            <a:r>
              <a:rPr lang="en-US" sz="1600" b="1" dirty="0" smtClean="0">
                <a:solidFill>
                  <a:srgbClr val="FF0000"/>
                </a:solidFill>
                <a:latin typeface="+mj-lt"/>
                <a:cs typeface="Arial" panose="020B0604020202020204" pitchFamily="34" charset="0"/>
                <a:hlinkClick r:id="rId3"/>
              </a:rPr>
              <a:t>18-16/0038r21</a:t>
            </a:r>
            <a:r>
              <a:rPr lang="en-US" sz="1600" b="1" dirty="0" smtClean="0">
                <a:solidFill>
                  <a:srgbClr val="FF0000"/>
                </a:solidFill>
                <a:latin typeface="+mj-lt"/>
                <a:cs typeface="Arial" panose="020B0604020202020204" pitchFamily="34" charset="0"/>
              </a:rPr>
              <a:t> (UPDATED!)</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solidFill>
                  <a:srgbClr val="FF0000"/>
                </a:solidFill>
                <a:cs typeface="Arial"/>
              </a:rPr>
              <a:t>Reminder:  New </a:t>
            </a:r>
            <a:r>
              <a:rPr lang="en-US" sz="1800" spc="-5" dirty="0" err="1" smtClean="0">
                <a:solidFill>
                  <a:srgbClr val="FF0000"/>
                </a:solidFill>
                <a:cs typeface="Arial"/>
              </a:rPr>
              <a:t>Webex</a:t>
            </a:r>
            <a:r>
              <a:rPr lang="en-US" sz="1800" spc="-5" dirty="0" smtClean="0">
                <a:solidFill>
                  <a:srgbClr val="FF0000"/>
                </a:solidFill>
                <a:cs typeface="Arial"/>
              </a:rPr>
              <a:t> meeting invite for the May 2022 Wireless Interim</a:t>
            </a:r>
          </a:p>
          <a:p>
            <a:pPr marL="230188" marR="117475" indent="-230188" algn="just">
              <a:buChar char="•"/>
              <a:tabLst>
                <a:tab pos="230188" algn="l"/>
              </a:tabLst>
            </a:pPr>
            <a:r>
              <a:rPr lang="en-US" sz="1800" spc="-5" dirty="0" smtClean="0">
                <a:cs typeface="Arial"/>
              </a:rPr>
              <a:t>Reminder:  Meeting and hotel reservation for the July 2022 Plenary</a:t>
            </a:r>
            <a:endParaRPr lang="en-US" sz="1800" spc="-5" dirty="0">
              <a:cs typeface="Arial"/>
            </a:endParaRP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66675</TotalTime>
  <Words>2178</Words>
  <Application>Microsoft Office PowerPoint</Application>
  <PresentationFormat>Widescreen</PresentationFormat>
  <Paragraphs>374</Paragraphs>
  <Slides>23</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New Webex meeting invite for the May 2022 Wireless Interim</vt:lpstr>
      <vt:lpstr>Meeting and hotel reservation for the July 2022 Plenary (1)</vt:lpstr>
      <vt:lpstr>Meeting and hotel reservation for the July 2022 Plenary (2)</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22/0046r0</dc:title>
  <dc:creator>Holcomb, Jay</dc:creator>
  <cp:keywords>28 April 2022</cp:keywords>
  <cp:lastModifiedBy>Edward Au</cp:lastModifiedBy>
  <cp:revision>4485</cp:revision>
  <cp:lastPrinted>1601-01-01T00:00:00Z</cp:lastPrinted>
  <dcterms:created xsi:type="dcterms:W3CDTF">2016-03-03T14:54:45Z</dcterms:created>
  <dcterms:modified xsi:type="dcterms:W3CDTF">2022-04-27T18:46:00Z</dcterms:modified>
  <cp:category>IEEE 802.18 RR-TAG agenda</cp:category>
</cp:coreProperties>
</file>