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9"/>
  </p:notesMasterIdLst>
  <p:handoutMasterIdLst>
    <p:handoutMasterId r:id="rId40"/>
  </p:handoutMasterIdLst>
  <p:sldIdLst>
    <p:sldId id="256" r:id="rId2"/>
    <p:sldId id="892" r:id="rId3"/>
    <p:sldId id="863" r:id="rId4"/>
    <p:sldId id="857" r:id="rId5"/>
    <p:sldId id="329" r:id="rId6"/>
    <p:sldId id="604" r:id="rId7"/>
    <p:sldId id="624" r:id="rId8"/>
    <p:sldId id="605" r:id="rId9"/>
    <p:sldId id="843" r:id="rId10"/>
    <p:sldId id="866" r:id="rId11"/>
    <p:sldId id="845" r:id="rId12"/>
    <p:sldId id="878" r:id="rId13"/>
    <p:sldId id="893" r:id="rId14"/>
    <p:sldId id="894" r:id="rId15"/>
    <p:sldId id="895" r:id="rId16"/>
    <p:sldId id="896" r:id="rId17"/>
    <p:sldId id="899" r:id="rId18"/>
    <p:sldId id="856" r:id="rId19"/>
    <p:sldId id="864" r:id="rId20"/>
    <p:sldId id="879" r:id="rId21"/>
    <p:sldId id="880" r:id="rId22"/>
    <p:sldId id="902" r:id="rId23"/>
    <p:sldId id="903" r:id="rId24"/>
    <p:sldId id="904" r:id="rId25"/>
    <p:sldId id="905" r:id="rId26"/>
    <p:sldId id="907" r:id="rId27"/>
    <p:sldId id="906" r:id="rId28"/>
    <p:sldId id="900" r:id="rId29"/>
    <p:sldId id="901" r:id="rId30"/>
    <p:sldId id="910" r:id="rId31"/>
    <p:sldId id="911" r:id="rId32"/>
    <p:sldId id="890" r:id="rId33"/>
    <p:sldId id="891" r:id="rId34"/>
    <p:sldId id="908" r:id="rId35"/>
    <p:sldId id="909" r:id="rId36"/>
    <p:sldId id="887" r:id="rId37"/>
    <p:sldId id="888" r:id="rId3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216" autoAdjust="0"/>
    <p:restoredTop sz="95405" autoAdjust="0"/>
  </p:normalViewPr>
  <p:slideViewPr>
    <p:cSldViewPr>
      <p:cViewPr varScale="1">
        <p:scale>
          <a:sx n="82" d="100"/>
          <a:sy n="82" d="100"/>
        </p:scale>
        <p:origin x="955"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5899"/>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5/18/2022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9156655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42516311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0061801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4970751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5270157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7164627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5953442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98863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7444779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1907236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6322747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42014189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4810044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61654381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25652514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129164768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970552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6940063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303110521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52593338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137637624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699934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April 2022</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April 2022</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802.18-22/0044r3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22/18-22-0028-01-0000-minutes-10-17mar22-rrtag-pleanry-mco.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ocuments?is_dcn=45&amp;is_year=2022"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2/18-22-0035-12-0000-status-of-ongoing-consultations-and-tag-documents-for-approval.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hyperlink" Target="https://www.etsi.org/events/1965-2022-05-the-etsi-seminar#pane-1/"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hyperlink" Target="https://www.fcc.gov/news-events/events/2022/05/may-2022-open-commission-meeting"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docs.fcc.gov/public/attachments/DA-22-456A1.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apt.int/sites/default/files/2022/04/CALENDAR_OF_APT_ACTIVITIES_FOR_THE_YEAR_2022-v1.6b.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mic.gov.vn/Pages/VanBan/14773/5_VBHN-BTTTT.html" TargetMode="External"/><Relationship Id="rId4" Type="http://schemas.openxmlformats.org/officeDocument/2006/relationships/hyperlink" Target="https://aptwebdialogue.site/ewao"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6/18-16-0038-20-0000-teleconference-call-in-info.ppt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s://touchpoint.eventsair.com/2022-may-ieee-802-wireless-interim-session"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8/dcn/22/18-22-0035-14-0000-status-of-ongoing-consultations-and-tag-documents-for-approval.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www.fcc.gov/news-events/events/2022/05/may-2022-open-commission-meeting"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docs.fcc.gov/public/attachments/DA-22-456A1.pdf"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www.apt.int/2022-APG23-4"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aptwebdialogue.site/ewao" TargetMode="External"/><Relationship Id="rId4" Type="http://schemas.openxmlformats.org/officeDocument/2006/relationships/hyperlink" Target="https://www.apt.int/sites/default/files/2022/04/CALENDAR_OF_APT_ACTIVITIES_FOR_THE_YEAR_2022-v1.6b.pdf"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dot.gov.in/spectrummanagement/rules-use-low-power-radio-frequency-devices-frequency-band-43305-43479-mhz" TargetMode="External"/><Relationship Id="rId7"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 Id="rId6" Type="http://schemas.openxmlformats.org/officeDocument/2006/relationships/hyperlink" Target="https://www.msit.go.kr/bbs/view.do?sCode=user&amp;mId=108&amp;mPid=103&amp;pageIndex=&amp;bbsSeqNo=83&amp;nttSeqNo=3175560&amp;searchOpt=ALL&amp;searchTxt=" TargetMode="External"/><Relationship Id="rId5" Type="http://schemas.openxmlformats.org/officeDocument/2006/relationships/hyperlink" Target="https://www.nbtc.go.th/News/Information/53358.aspx?lang=th-th" TargetMode="External"/><Relationship Id="rId4" Type="http://schemas.openxmlformats.org/officeDocument/2006/relationships/hyperlink" Target="https://www.soumu.go.jp/menu_news/s-news/01tsushin09_02000127.html"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 Id="rId6" Type="http://schemas.openxmlformats.org/officeDocument/2006/relationships/hyperlink" Target="https://calendar.google.com/calendar/u/0/embed?src=c2gedttabtbj4bps23j4847004@group.calendar.google.com&amp;ctz=America/New_York" TargetMode="External"/><Relationship Id="rId5" Type="http://schemas.openxmlformats.org/officeDocument/2006/relationships/hyperlink" Target="https://mentor.ieee.org/802.18/dcn/16/18-16-0038-20-0000-teleconference-call-in-info.pptx" TargetMode="External"/><Relationship Id="rId4" Type="http://schemas.openxmlformats.org/officeDocument/2006/relationships/hyperlink" Target="https://ieeesa.webex.com/ieeesa/j.php?MTID=m26c23a4b9ba5ccb1f68348f9562860c8"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xml"/><Relationship Id="rId6" Type="http://schemas.openxmlformats.org/officeDocument/2006/relationships/hyperlink" Target="https://calendar.google.com/calendar/u/0/embed?src=c2gedttabtbj4bps23j4847004@group.calendar.google.com&amp;ctz=America/New_York" TargetMode="External"/><Relationship Id="rId5" Type="http://schemas.openxmlformats.org/officeDocument/2006/relationships/hyperlink" Target="https://mentor.ieee.org/802.18/dcn/16/18-16-0038-20-0000-teleconference-call-in-info.pptx" TargetMode="External"/><Relationship Id="rId4" Type="http://schemas.openxmlformats.org/officeDocument/2006/relationships/hyperlink" Target="https://ieeesa.webex.com/ieeesa/j.php?MTID=m0e5ca6cea1f0fdf0a4c719c129c4148b"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mentor.ieee.org/802-ec/dcn/21/ec-21-0207-23-0PNP-ieee-802-lmsc-working-group-policies-and-procedures.pdf"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cvent.me/Z1zqo0"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3" Type="http://schemas.openxmlformats.org/officeDocument/2006/relationships/hyperlink" Target="https://www.marriott.com/event-reservations/reservation-link.mi?id=1634749149346&amp;key=GRP&amp;app=resvlink"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hyperlink" Target="https://cvent.me/PvDkQV"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5.xml.rels><?xml version="1.0" encoding="UTF-8" standalone="yes"?>
<Relationships xmlns="http://schemas.openxmlformats.org/package/2006/relationships"><Relationship Id="rId3" Type="http://schemas.openxmlformats.org/officeDocument/2006/relationships/hyperlink" Target="https://www.hilton.com/en/attend-my-event/ieee802wireless2022earlybird/"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8/dcn/16/18-16-0038-20-0000-teleconference-call-in-info.pptx" TargetMode="External"/><Relationship Id="rId2" Type="http://schemas.openxmlformats.org/officeDocument/2006/relationships/notesSlide" Target="../notesSlides/notesSlide3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May </a:t>
            </a:r>
            <a:r>
              <a:rPr lang="en-US" dirty="0"/>
              <a:t>2022</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2022 May Wireless Interim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6–19 May 2022</a:t>
            </a:r>
            <a:endParaRPr lang="en-GB" sz="2000" b="0" dirty="0"/>
          </a:p>
        </p:txBody>
      </p:sp>
      <p:sp>
        <p:nvSpPr>
          <p:cNvPr id="3076" name="Rectangle 4"/>
          <p:cNvSpPr>
            <a:spLocks noChangeArrowheads="1"/>
          </p:cNvSpPr>
          <p:nvPr/>
        </p:nvSpPr>
        <p:spPr bwMode="auto">
          <a:xfrm>
            <a:off x="3124200" y="434101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9" name="Object 11"/>
          <p:cNvGraphicFramePr>
            <a:graphicFrameLocks noChangeAspect="1"/>
          </p:cNvGraphicFramePr>
          <p:nvPr>
            <p:extLst>
              <p:ext uri="{D42A27DB-BD31-4B8C-83A1-F6EECF244321}">
                <p14:modId xmlns:p14="http://schemas.microsoft.com/office/powerpoint/2010/main" val="354407336"/>
              </p:ext>
            </p:extLst>
          </p:nvPr>
        </p:nvGraphicFramePr>
        <p:xfrm>
          <a:off x="3105150" y="4724400"/>
          <a:ext cx="8772525" cy="2962275"/>
        </p:xfrm>
        <a:graphic>
          <a:graphicData uri="http://schemas.openxmlformats.org/presentationml/2006/ole">
            <mc:AlternateContent xmlns:mc="http://schemas.openxmlformats.org/markup-compatibility/2006">
              <mc:Choice xmlns:v="urn:schemas-microsoft-com:vml" Requires="v">
                <p:oleObj spid="_x0000_s2711" name="Document" r:id="rId4" imgW="8255656" imgH="2794721" progId="Word.Document.8">
                  <p:embed/>
                </p:oleObj>
              </mc:Choice>
              <mc:Fallback>
                <p:oleObj name="Document" r:id="rId4" imgW="8255656" imgH="2794721" progId="Word.Document.8">
                  <p:embed/>
                  <p:pic>
                    <p:nvPicPr>
                      <p:cNvPr id="0" name=""/>
                      <p:cNvPicPr>
                        <a:picLocks noChangeAspect="1" noChangeArrowheads="1"/>
                      </p:cNvPicPr>
                      <p:nvPr/>
                    </p:nvPicPr>
                    <p:blipFill>
                      <a:blip r:embed="rId5"/>
                      <a:srcRect/>
                      <a:stretch>
                        <a:fillRect/>
                      </a:stretch>
                    </p:blipFill>
                    <p:spPr bwMode="auto">
                      <a:xfrm>
                        <a:off x="3105150" y="4724400"/>
                        <a:ext cx="8772525" cy="2962275"/>
                      </a:xfrm>
                      <a:prstGeom prst="rect">
                        <a:avLst/>
                      </a:prstGeom>
                      <a:noFill/>
                      <a:ln>
                        <a:noFill/>
                      </a:ln>
                      <a:effectLst/>
                    </p:spPr>
                  </p:pic>
                </p:oleObj>
              </mc:Fallback>
            </mc:AlternateContent>
          </a:graphicData>
        </a:graphic>
      </p:graphicFrame>
      <p:pic>
        <p:nvPicPr>
          <p:cNvPr id="10" name="Picture 9"/>
          <p:cNvPicPr>
            <a:picLocks noChangeAspect="1"/>
          </p:cNvPicPr>
          <p:nvPr/>
        </p:nvPicPr>
        <p:blipFill>
          <a:blip r:embed="rId6"/>
          <a:stretch>
            <a:fillRect/>
          </a:stretch>
        </p:blipFill>
        <p:spPr>
          <a:xfrm>
            <a:off x="7162800" y="6452587"/>
            <a:ext cx="4334632" cy="329213"/>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12 May 2022 Agenda</a:t>
            </a:r>
            <a:endParaRPr lang="en-US" sz="2800" dirty="0">
              <a:solidFill>
                <a:srgbClr val="0070C0"/>
              </a:solidFill>
            </a:endParaRPr>
          </a:p>
        </p:txBody>
      </p:sp>
      <p:sp>
        <p:nvSpPr>
          <p:cNvPr id="10" name="Content Placeholder 2"/>
          <p:cNvSpPr>
            <a:spLocks noGrp="1"/>
          </p:cNvSpPr>
          <p:nvPr>
            <p:ph idx="1"/>
          </p:nvPr>
        </p:nvSpPr>
        <p:spPr>
          <a:xfrm>
            <a:off x="914400" y="1525587"/>
            <a:ext cx="10583032" cy="4113213"/>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endParaRPr lang="en-US" sz="1800" spc="-5" dirty="0">
              <a:latin typeface="+mj-lt"/>
              <a:cs typeface="Arial"/>
            </a:endParaRP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t>
            </a:r>
            <a:r>
              <a:rPr lang="en-US" sz="1800" spc="-5" dirty="0" smtClean="0">
                <a:latin typeface="+mj-lt"/>
                <a:cs typeface="Arial"/>
              </a:rPr>
              <a:t>and </a:t>
            </a:r>
            <a:r>
              <a:rPr lang="en-US" sz="1800" spc="-5" dirty="0">
                <a:latin typeface="+mj-lt"/>
                <a:cs typeface="Arial"/>
              </a:rPr>
              <a:t>approve the </a:t>
            </a:r>
            <a:r>
              <a:rPr lang="en-US" sz="1800" spc="-5" dirty="0" smtClean="0">
                <a:latin typeface="+mj-lt"/>
                <a:cs typeface="Arial"/>
              </a:rPr>
              <a:t>meeting minutes of the 2022 March plenary</a:t>
            </a:r>
          </a:p>
          <a:p>
            <a:pPr marL="230188" marR="117475" indent="-230188" algn="just">
              <a:buChar char="•"/>
              <a:tabLst>
                <a:tab pos="230188" algn="l"/>
              </a:tabLst>
            </a:pPr>
            <a:r>
              <a:rPr lang="en-US" sz="1800" spc="-5" dirty="0" smtClean="0">
                <a:latin typeface="+mj-lt"/>
                <a:cs typeface="Arial"/>
              </a:rPr>
              <a:t>Progress since the 2022 March plenary</a:t>
            </a:r>
          </a:p>
          <a:p>
            <a:pPr marL="230188" marR="117475" indent="-230188" algn="just">
              <a:buChar char="•"/>
              <a:tabLst>
                <a:tab pos="230188" algn="l"/>
              </a:tabLst>
            </a:pPr>
            <a:r>
              <a:rPr lang="en-US" sz="1800" spc="-5" dirty="0" smtClean="0">
                <a:latin typeface="+mj-lt"/>
                <a:cs typeface="Arial"/>
              </a:rPr>
              <a:t>Status </a:t>
            </a:r>
            <a:r>
              <a:rPr lang="en-US" sz="1800" spc="-5" dirty="0">
                <a:latin typeface="+mj-lt"/>
                <a:cs typeface="Arial"/>
              </a:rPr>
              <a:t>of ongoing consultations</a:t>
            </a:r>
          </a:p>
          <a:p>
            <a:pPr marL="230188" marR="117475" indent="-230188" algn="just">
              <a:buChar char="•"/>
              <a:tabLst>
                <a:tab pos="230188" algn="l"/>
              </a:tabLst>
            </a:pPr>
            <a:r>
              <a:rPr lang="en-US" sz="1800" spc="-5" dirty="0">
                <a:latin typeface="+mj-lt"/>
                <a:cs typeface="Arial"/>
              </a:rPr>
              <a:t>General discussion </a:t>
            </a:r>
            <a:r>
              <a:rPr lang="en-US" sz="1800" spc="-5" dirty="0" smtClean="0">
                <a:latin typeface="+mj-lt"/>
                <a:cs typeface="Arial"/>
              </a:rPr>
              <a:t>items</a:t>
            </a: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Recess until 19 May 2022</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Hassan </a:t>
            </a:r>
            <a:r>
              <a:rPr lang="en-US" sz="1600" spc="-5" dirty="0" err="1" smtClean="0">
                <a:latin typeface="+mj-lt"/>
                <a:cs typeface="Arial"/>
              </a:rPr>
              <a:t>Yaghoobi</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2022 March plenary session as </a:t>
            </a:r>
            <a:r>
              <a:rPr lang="en-US" sz="1800" spc="-5" dirty="0">
                <a:latin typeface="+mj-lt"/>
                <a:cs typeface="Arial"/>
              </a:rPr>
              <a:t>shown in the document </a:t>
            </a:r>
            <a:r>
              <a:rPr lang="en-US" sz="1800" spc="-5" dirty="0" smtClean="0">
                <a:latin typeface="+mj-lt"/>
                <a:cs typeface="Arial"/>
                <a:hlinkClick r:id="rId3"/>
              </a:rPr>
              <a:t>18-22/0028r1</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Stephen Palm</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Jim Lansford</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Progress since the 2022 March plenary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Chair opening report to the Wireless Chairs Standing Committee:  </a:t>
            </a:r>
            <a:r>
              <a:rPr lang="en-US" sz="1800" spc="-5" dirty="0" smtClean="0">
                <a:solidFill>
                  <a:srgbClr val="FF0000"/>
                </a:solidFill>
                <a:latin typeface="+mj-lt"/>
                <a:cs typeface="Arial"/>
                <a:hlinkClick r:id="rId3"/>
              </a:rPr>
              <a:t>18-22/0045</a:t>
            </a: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2974951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18-22/0035r12</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submission deadline:</a:t>
            </a: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Internal deadline on 26 May 2022:</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FCC </a:t>
            </a:r>
            <a:r>
              <a:rPr lang="en-US" sz="1400" spc="-5" dirty="0">
                <a:solidFill>
                  <a:schemeClr val="tx1"/>
                </a:solidFill>
                <a:cs typeface="Arial"/>
              </a:rPr>
              <a:t>OET </a:t>
            </a:r>
            <a:r>
              <a:rPr lang="en-US" sz="1400" spc="-5" dirty="0" smtClean="0">
                <a:solidFill>
                  <a:schemeClr val="tx1"/>
                </a:solidFill>
                <a:cs typeface="Arial"/>
              </a:rPr>
              <a:t>seeks comment following </a:t>
            </a:r>
            <a:r>
              <a:rPr lang="en-US" sz="1400" spc="-5" dirty="0">
                <a:solidFill>
                  <a:schemeClr val="tx1"/>
                </a:solidFill>
                <a:cs typeface="Arial"/>
              </a:rPr>
              <a:t>Court </a:t>
            </a:r>
            <a:r>
              <a:rPr lang="en-US" sz="1400" spc="-5" dirty="0" smtClean="0">
                <a:solidFill>
                  <a:schemeClr val="tx1"/>
                </a:solidFill>
                <a:cs typeface="Arial"/>
              </a:rPr>
              <a:t>remand </a:t>
            </a:r>
            <a:r>
              <a:rPr lang="en-US" sz="1400" spc="-5" dirty="0">
                <a:solidFill>
                  <a:schemeClr val="tx1"/>
                </a:solidFill>
                <a:cs typeface="Arial"/>
              </a:rPr>
              <a:t>of 6 GHz </a:t>
            </a:r>
            <a:r>
              <a:rPr lang="en-US" sz="1400" spc="-5" dirty="0" smtClean="0">
                <a:solidFill>
                  <a:schemeClr val="tx1"/>
                </a:solidFill>
                <a:cs typeface="Arial"/>
              </a:rPr>
              <a:t>band order (Reply comment due)</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Internal deadline on </a:t>
            </a:r>
            <a:r>
              <a:rPr lang="en-US" sz="1600" spc="-5" dirty="0" smtClean="0">
                <a:solidFill>
                  <a:schemeClr val="tx1"/>
                </a:solidFill>
                <a:cs typeface="Arial"/>
              </a:rPr>
              <a:t>16 June </a:t>
            </a:r>
            <a:r>
              <a:rPr lang="en-US" sz="1600" spc="-5" dirty="0">
                <a:solidFill>
                  <a:schemeClr val="tx1"/>
                </a:solidFill>
                <a:cs typeface="Arial"/>
              </a:rPr>
              <a:t>2022:</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UK </a:t>
            </a:r>
            <a:r>
              <a:rPr lang="en-US" sz="1400" spc="-5" dirty="0" err="1" smtClean="0">
                <a:solidFill>
                  <a:schemeClr val="tx1"/>
                </a:solidFill>
                <a:cs typeface="Arial"/>
              </a:rPr>
              <a:t>Ofcom</a:t>
            </a:r>
            <a:r>
              <a:rPr lang="en-US" sz="1400" spc="-5" dirty="0" smtClean="0">
                <a:solidFill>
                  <a:schemeClr val="tx1"/>
                </a:solidFill>
                <a:cs typeface="Arial"/>
              </a:rPr>
              <a:t> consultation on </a:t>
            </a:r>
            <a:r>
              <a:rPr lang="en-GB" sz="1400" dirty="0" smtClean="0"/>
              <a:t>proposals </a:t>
            </a:r>
            <a:r>
              <a:rPr lang="en-GB" sz="1400" dirty="0"/>
              <a:t>to amend the authorisation conditions for the use of certain Short-Range </a:t>
            </a:r>
            <a:r>
              <a:rPr lang="en-GB" sz="1400" dirty="0" smtClean="0"/>
              <a:t>Devices</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Internal deadline on </a:t>
            </a:r>
            <a:r>
              <a:rPr lang="en-US" sz="1600" spc="-5" dirty="0" smtClean="0">
                <a:solidFill>
                  <a:schemeClr val="tx1"/>
                </a:solidFill>
                <a:cs typeface="Arial"/>
              </a:rPr>
              <a:t>30 June 2022:</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Canada RABC consultation on ISED Radio Standards Specifications, RSS-248, issue 2</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Canada RABC consultation on ISED Database Specifications, DSB-06, issue 1</a:t>
            </a:r>
          </a:p>
          <a:p>
            <a:pPr marL="1030288" marR="117475" lvl="2" indent="-230188" algn="just">
              <a:spcBef>
                <a:spcPts val="600"/>
              </a:spcBef>
              <a:buFont typeface="Times New Roman" pitchFamily="16" charset="0"/>
              <a:buChar char="•"/>
              <a:tabLst>
                <a:tab pos="230188" algn="l"/>
              </a:tabLst>
            </a:pPr>
            <a:r>
              <a:rPr lang="en-US" sz="1400" dirty="0" smtClean="0"/>
              <a:t>Canada RABC consultation on ISED </a:t>
            </a:r>
            <a:r>
              <a:rPr lang="en-US" sz="1400" dirty="0"/>
              <a:t>Application Procedures, CPC-4-1-01, issue </a:t>
            </a:r>
            <a:r>
              <a:rPr lang="en-US" sz="1400" dirty="0" smtClean="0"/>
              <a:t>2</a:t>
            </a: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Internal deadline TBD:</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FCC Notice of Inquiry: </a:t>
            </a:r>
            <a:r>
              <a:rPr lang="en-GB" sz="1400" dirty="0" smtClean="0">
                <a:solidFill>
                  <a:schemeClr val="tx1"/>
                </a:solidFill>
              </a:rPr>
              <a:t>Promoting </a:t>
            </a:r>
            <a:r>
              <a:rPr lang="en-GB" sz="1400" dirty="0">
                <a:solidFill>
                  <a:schemeClr val="tx1"/>
                </a:solidFill>
              </a:rPr>
              <a:t>Efficient Use of Spectrum through Improved Receiver Interference Immunity Performance</a:t>
            </a:r>
            <a:endParaRPr lang="en-US" sz="14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011357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EU</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ETSI BRAN</a:t>
            </a:r>
          </a:p>
          <a:p>
            <a:pPr marL="1030288" marR="117475" lvl="2" indent="-230188" algn="just">
              <a:buClrTx/>
              <a:buFont typeface="Times New Roman" pitchFamily="16" charset="0"/>
              <a:buChar char="•"/>
              <a:tabLst>
                <a:tab pos="230188" algn="l"/>
              </a:tabLst>
            </a:pPr>
            <a:r>
              <a:rPr lang="en-US" sz="1600" spc="-5" dirty="0" smtClean="0">
                <a:cs typeface="Arial"/>
                <a:hlinkClick r:id="rId3"/>
              </a:rPr>
              <a:t>ETSI Seminar</a:t>
            </a:r>
            <a:r>
              <a:rPr lang="en-US" sz="1600" spc="-5" dirty="0" smtClean="0">
                <a:cs typeface="Arial"/>
              </a:rPr>
              <a:t> is held in person at the ETSI HQs on 19 May 2022</a:t>
            </a:r>
          </a:p>
          <a:p>
            <a:pPr marL="1487488" marR="117475" lvl="3" indent="-230188" algn="just">
              <a:buClrTx/>
              <a:buFont typeface="Times New Roman" pitchFamily="16" charset="0"/>
              <a:buChar char="•"/>
              <a:tabLst>
                <a:tab pos="230188" algn="l"/>
              </a:tabLst>
            </a:pPr>
            <a:r>
              <a:rPr lang="en-US" sz="1400" dirty="0"/>
              <a:t>The ETSI Seminar is run once a year, to provide an intensive course on ETSI, its organization, structure, ways of working and related subjects. It is targeted at those who are new to ETSI or those who need to develop a deeper understanding of how to work effectively in ETSI. </a:t>
            </a:r>
            <a:endParaRPr lang="en-US" sz="1400" dirty="0" smtClean="0"/>
          </a:p>
          <a:p>
            <a:pPr marL="630238" marR="117475" lvl="1" indent="-230188" algn="just">
              <a:buClrTx/>
              <a:buFont typeface="Times New Roman" pitchFamily="16" charset="0"/>
              <a:buChar char="•"/>
              <a:tabLst>
                <a:tab pos="230188" algn="l"/>
              </a:tabLst>
            </a:pPr>
            <a:r>
              <a:rPr lang="en-US" sz="1800" spc="-5" dirty="0" smtClean="0">
                <a:cs typeface="Arial"/>
              </a:rPr>
              <a:t>CEPT</a:t>
            </a: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UK </a:t>
            </a:r>
            <a:r>
              <a:rPr lang="en-US" sz="1800" spc="-5" dirty="0" err="1" smtClean="0">
                <a:solidFill>
                  <a:schemeClr val="tx1"/>
                </a:solidFill>
                <a:latin typeface="+mj-lt"/>
                <a:cs typeface="Arial"/>
              </a:rPr>
              <a:t>Ofcom</a:t>
            </a:r>
            <a:endParaRPr lang="en-US" sz="180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Other countries/regions</a:t>
            </a:r>
          </a:p>
          <a:p>
            <a:pPr marL="630238" marR="117475" lvl="1" indent="-230188" algn="just">
              <a:buClr>
                <a:srgbClr val="FF0000"/>
              </a:buClr>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6166329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(2)</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Americas</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rPr>
              <a:t>The next Open meeting is </a:t>
            </a:r>
            <a:r>
              <a:rPr lang="en-US" sz="1600" spc="-5" dirty="0" smtClean="0">
                <a:solidFill>
                  <a:schemeClr val="tx1"/>
                </a:solidFill>
                <a:cs typeface="Arial"/>
                <a:hlinkClick r:id="rId3"/>
              </a:rPr>
              <a:t>scheduled</a:t>
            </a:r>
            <a:r>
              <a:rPr lang="en-US" sz="1600" spc="-5" dirty="0" smtClean="0">
                <a:solidFill>
                  <a:schemeClr val="tx1"/>
                </a:solidFill>
                <a:cs typeface="Arial"/>
              </a:rPr>
              <a:t> at 10:30am ET on 19 May 2022.</a:t>
            </a:r>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rPr>
              <a:t>The next </a:t>
            </a:r>
            <a:r>
              <a:rPr lang="en-US" sz="1600" dirty="0"/>
              <a:t>Technological Advisory </a:t>
            </a:r>
            <a:r>
              <a:rPr lang="en-US" sz="1600" dirty="0" smtClean="0"/>
              <a:t>Council meeting is </a:t>
            </a:r>
            <a:r>
              <a:rPr lang="en-US" sz="1600" dirty="0" smtClean="0">
                <a:hlinkClick r:id="rId4"/>
              </a:rPr>
              <a:t>scheduled</a:t>
            </a:r>
            <a:r>
              <a:rPr lang="en-US" sz="1600" dirty="0" smtClean="0"/>
              <a:t> at 10:00am ET on 9 June 2022.</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829150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(3)</a:t>
            </a:r>
            <a:endParaRPr lang="en-US" sz="2800" dirty="0">
              <a:solidFill>
                <a:srgbClr val="0070C0"/>
              </a:solidFill>
            </a:endParaRPr>
          </a:p>
        </p:txBody>
      </p:sp>
      <p:sp>
        <p:nvSpPr>
          <p:cNvPr id="10" name="Content Placeholder 2"/>
          <p:cNvSpPr>
            <a:spLocks noGrp="1"/>
          </p:cNvSpPr>
          <p:nvPr>
            <p:ph idx="1"/>
          </p:nvPr>
        </p:nvSpPr>
        <p:spPr>
          <a:xfrm>
            <a:off x="914400" y="1524000"/>
            <a:ext cx="10475384" cy="49285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Asia Pacific</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APT</a:t>
            </a:r>
          </a:p>
          <a:p>
            <a:pPr marL="1030288" marR="117475" lvl="2" indent="-230188" algn="just">
              <a:buClrTx/>
              <a:buFont typeface="Times New Roman" pitchFamily="16" charset="0"/>
              <a:buChar char="•"/>
              <a:tabLst>
                <a:tab pos="230188" algn="l"/>
              </a:tabLst>
            </a:pPr>
            <a:r>
              <a:rPr lang="en-US" sz="1600" dirty="0" smtClean="0"/>
              <a:t>Future meetings of interest:</a:t>
            </a:r>
          </a:p>
          <a:p>
            <a:pPr marL="1487488" marR="117475" lvl="3" indent="-230188" algn="just">
              <a:buClrTx/>
              <a:buFont typeface="Times New Roman" pitchFamily="16" charset="0"/>
              <a:buChar char="•"/>
              <a:tabLst>
                <a:tab pos="230188" algn="l"/>
              </a:tabLst>
            </a:pPr>
            <a:r>
              <a:rPr lang="en-US" sz="1400" dirty="0" smtClean="0"/>
              <a:t>The </a:t>
            </a:r>
            <a:r>
              <a:rPr lang="en-US" sz="1400" dirty="0"/>
              <a:t>4th Meeting of the APT Conference Preparatory Group for WRC-23 (APG23-4) </a:t>
            </a:r>
            <a:r>
              <a:rPr lang="en-US" sz="1400" dirty="0" smtClean="0"/>
              <a:t>is </a:t>
            </a:r>
            <a:r>
              <a:rPr lang="en-US" sz="1400" dirty="0" smtClean="0">
                <a:hlinkClick r:id="rId3"/>
              </a:rPr>
              <a:t>scheduled</a:t>
            </a:r>
            <a:r>
              <a:rPr lang="en-US" sz="1400" dirty="0" smtClean="0"/>
              <a:t> as a hybrid event from 15 to 20 August 2022.</a:t>
            </a:r>
          </a:p>
          <a:p>
            <a:pPr marL="1487488" marR="117475" lvl="3" indent="-230188" algn="just">
              <a:buClrTx/>
              <a:buFont typeface="Times New Roman" pitchFamily="16" charset="0"/>
              <a:buChar char="•"/>
              <a:tabLst>
                <a:tab pos="230188" algn="l"/>
              </a:tabLst>
            </a:pPr>
            <a:r>
              <a:rPr lang="en-US" sz="1400" dirty="0"/>
              <a:t>The 30th Meeting of APT Wireless Group (AWG-30</a:t>
            </a:r>
            <a:r>
              <a:rPr lang="en-US" sz="1400" dirty="0" smtClean="0"/>
              <a:t>) is </a:t>
            </a:r>
            <a:r>
              <a:rPr lang="en-US" sz="1400" dirty="0" smtClean="0">
                <a:hlinkClick r:id="rId3"/>
              </a:rPr>
              <a:t>scheduled</a:t>
            </a:r>
            <a:r>
              <a:rPr lang="en-US" sz="1400" dirty="0" smtClean="0"/>
              <a:t> as a hybrid event from 5 to 9 September 2022.</a:t>
            </a:r>
          </a:p>
          <a:p>
            <a:pPr marL="1030288" marR="117475" lvl="2" indent="-230188" algn="just">
              <a:buClrTx/>
              <a:buFont typeface="Times New Roman" pitchFamily="16" charset="0"/>
              <a:buChar char="•"/>
              <a:tabLst>
                <a:tab pos="230188" algn="l"/>
              </a:tabLst>
            </a:pPr>
            <a:r>
              <a:rPr lang="en-US" sz="1600" dirty="0" smtClean="0">
                <a:solidFill>
                  <a:schemeClr val="tx1"/>
                </a:solidFill>
              </a:rPr>
              <a:t>Webinars “Expanding Wireless Access Opportunity”</a:t>
            </a:r>
          </a:p>
          <a:p>
            <a:pPr marL="1487488" marR="117475" lvl="3" indent="-230188" algn="just">
              <a:buClrTx/>
              <a:buFont typeface="Times New Roman" pitchFamily="16" charset="0"/>
              <a:buChar char="•"/>
              <a:tabLst>
                <a:tab pos="230188" algn="l"/>
              </a:tabLst>
            </a:pPr>
            <a:r>
              <a:rPr lang="en-US" sz="1400" dirty="0" smtClean="0">
                <a:solidFill>
                  <a:schemeClr val="tx1"/>
                </a:solidFill>
              </a:rPr>
              <a:t>3 webinars on 19 May, 2 June, and 23 June</a:t>
            </a:r>
          </a:p>
          <a:p>
            <a:pPr marL="1487488" marR="117475" lvl="3" indent="-230188" algn="just">
              <a:buClrTx/>
              <a:buFont typeface="Times New Roman" pitchFamily="16" charset="0"/>
              <a:buChar char="•"/>
              <a:tabLst>
                <a:tab pos="230188" algn="l"/>
              </a:tabLst>
            </a:pPr>
            <a:r>
              <a:rPr lang="en-US" sz="1400" dirty="0" smtClean="0">
                <a:solidFill>
                  <a:schemeClr val="tx1"/>
                </a:solidFill>
              </a:rPr>
              <a:t>Open for both APT and non-APT members:  </a:t>
            </a:r>
            <a:r>
              <a:rPr lang="en-US" sz="1400" dirty="0">
                <a:solidFill>
                  <a:schemeClr val="tx1"/>
                </a:solidFill>
              </a:rPr>
              <a:t>:  </a:t>
            </a:r>
            <a:r>
              <a:rPr lang="en-US" sz="1400" dirty="0">
                <a:solidFill>
                  <a:schemeClr val="tx1"/>
                </a:solidFill>
                <a:hlinkClick r:id="rId4"/>
              </a:rPr>
              <a:t>https://aptwebdialogue.site/ewao</a:t>
            </a:r>
            <a:r>
              <a:rPr lang="en-US" sz="1400" dirty="0">
                <a:solidFill>
                  <a:schemeClr val="tx1"/>
                </a:solidFill>
              </a:rPr>
              <a:t> </a:t>
            </a:r>
            <a:endParaRPr lang="en-US" sz="1400" dirty="0" smtClean="0">
              <a:solidFill>
                <a:schemeClr val="tx1"/>
              </a:solidFil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rPr>
              <a:t>Vietnam MIC</a:t>
            </a:r>
          </a:p>
          <a:p>
            <a:pPr marL="1487488" marR="117475" lvl="3" indent="-230188" algn="just">
              <a:buClrTx/>
              <a:buFont typeface="Times New Roman" pitchFamily="16" charset="0"/>
              <a:buChar char="•"/>
              <a:tabLst>
                <a:tab pos="230188" algn="l"/>
              </a:tabLst>
            </a:pPr>
            <a:r>
              <a:rPr lang="en-US" sz="1400" spc="-5" dirty="0">
                <a:solidFill>
                  <a:schemeClr val="tx1"/>
                </a:solidFill>
                <a:cs typeface="Arial"/>
              </a:rPr>
              <a:t>The latest version of the National Master Plan on Radio </a:t>
            </a:r>
            <a:r>
              <a:rPr lang="en-US" sz="1400" spc="-5" dirty="0" smtClean="0">
                <a:solidFill>
                  <a:schemeClr val="tx1"/>
                </a:solidFill>
                <a:cs typeface="Arial"/>
              </a:rPr>
              <a:t>Frequency Spectrum, which is effective from 15 February 2022, is recently posted at the </a:t>
            </a:r>
            <a:r>
              <a:rPr lang="en-US" sz="1400" spc="-5" dirty="0" smtClean="0">
                <a:solidFill>
                  <a:schemeClr val="tx1"/>
                </a:solidFill>
                <a:cs typeface="Arial"/>
                <a:hlinkClick r:id="rId5"/>
              </a:rPr>
              <a:t>MIC’s website</a:t>
            </a:r>
            <a:r>
              <a:rPr lang="en-US" sz="1400" spc="-5" dirty="0" smtClean="0">
                <a:solidFill>
                  <a:schemeClr val="tx1"/>
                </a:solidFill>
                <a:cs typeface="Arial"/>
              </a:rPr>
              <a:t>.</a:t>
            </a:r>
            <a:endParaRPr lang="en-US" sz="1400" spc="-5" dirty="0">
              <a:solidFill>
                <a:schemeClr val="tx1"/>
              </a:solidFill>
              <a:cs typeface="Arial"/>
            </a:endParaRPr>
          </a:p>
          <a:p>
            <a:pPr marL="1487488" marR="117475" lvl="3" indent="-230188" algn="just">
              <a:buClrTx/>
              <a:buFont typeface="Times New Roman" pitchFamily="16" charset="0"/>
              <a:buChar char="•"/>
              <a:tabLst>
                <a:tab pos="230188" algn="l"/>
              </a:tabLst>
            </a:pPr>
            <a:endParaRPr lang="en-US" sz="1400" dirty="0" smtClean="0"/>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6183796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(4)</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Other countries </a:t>
            </a:r>
            <a:r>
              <a:rPr lang="en-US" sz="1800" spc="-5" smtClean="0">
                <a:solidFill>
                  <a:schemeClr val="tx1"/>
                </a:solidFill>
                <a:latin typeface="+mj-lt"/>
                <a:cs typeface="Arial"/>
              </a:rPr>
              <a:t>and regions</a:t>
            </a:r>
          </a:p>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ITU-R</a:t>
            </a:r>
            <a:endParaRPr lang="en-US" sz="1800" spc="-5" dirty="0">
              <a:solidFill>
                <a:schemeClr val="tx1"/>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8918968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Recess until 19 May 2022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rgbClr val="FF0000"/>
                </a:solidFill>
                <a:latin typeface="+mj-lt"/>
                <a:cs typeface="Arial"/>
              </a:rPr>
              <a:t>On-line: </a:t>
            </a:r>
            <a:r>
              <a:rPr lang="en-US" sz="1600" spc="-5" dirty="0" smtClean="0">
                <a:solidFill>
                  <a:srgbClr val="FF0000"/>
                </a:solidFill>
                <a:latin typeface="+mj-lt"/>
                <a:cs typeface="Arial"/>
              </a:rPr>
              <a:t> 29</a:t>
            </a:r>
            <a:endParaRPr lang="en-US" sz="1600" spc="-5" dirty="0">
              <a:solidFill>
                <a:srgbClr val="FF0000"/>
              </a:solidFill>
              <a:latin typeface="+mj-lt"/>
              <a:cs typeface="Arial"/>
            </a:endParaRPr>
          </a:p>
          <a:p>
            <a:pPr marL="630238" marR="117475" lvl="1" indent="-230188" algn="just">
              <a:buFont typeface="Times New Roman" pitchFamily="16" charset="0"/>
              <a:buChar char="•"/>
              <a:tabLst>
                <a:tab pos="230188" algn="l"/>
              </a:tabLst>
            </a:pPr>
            <a:r>
              <a:rPr lang="en-US" sz="1600" spc="-5" dirty="0" smtClean="0">
                <a:solidFill>
                  <a:srgbClr val="FF0000"/>
                </a:solidFill>
                <a:latin typeface="+mj-lt"/>
                <a:cs typeface="Arial"/>
              </a:rPr>
              <a:t>Voters:  25</a:t>
            </a:r>
            <a:endParaRPr lang="en-US" sz="16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Next </a:t>
            </a:r>
            <a:r>
              <a:rPr lang="en-US" sz="1800" spc="-5" dirty="0" smtClean="0">
                <a:latin typeface="+mj-lt"/>
                <a:cs typeface="Arial"/>
              </a:rPr>
              <a:t>meeting slot:</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15:00 ET to </a:t>
            </a:r>
            <a:r>
              <a:rPr lang="en-US" sz="1600" spc="-5" dirty="0" smtClean="0">
                <a:latin typeface="+mj-lt"/>
                <a:cs typeface="Arial"/>
              </a:rPr>
              <a:t>16:00 </a:t>
            </a:r>
            <a:r>
              <a:rPr lang="en-US" sz="1600" spc="-5" dirty="0">
                <a:latin typeface="+mj-lt"/>
                <a:cs typeface="Arial"/>
              </a:rPr>
              <a:t>ET, </a:t>
            </a:r>
            <a:r>
              <a:rPr lang="en-US" sz="1600" spc="-5" dirty="0" smtClean="0">
                <a:latin typeface="+mj-lt"/>
                <a:cs typeface="Arial"/>
              </a:rPr>
              <a:t>Thursday, 19 May 2022</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22-16/0038r21</a:t>
            </a:r>
            <a:r>
              <a:rPr lang="en-US" sz="1600" dirty="0" smtClean="0">
                <a:latin typeface="+mj-lt"/>
                <a:cs typeface="Arial" panose="020B0604020202020204" pitchFamily="34" charset="0"/>
              </a:rPr>
              <a:t>  </a:t>
            </a:r>
            <a:endParaRPr lang="en-US" sz="1600" dirty="0">
              <a:latin typeface="+mj-lt"/>
              <a:cs typeface="Arial" panose="020B0604020202020204" pitchFamily="34" charset="0"/>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Recess:</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recess?</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Recess at 15:46 ET until 19 May 2022</a:t>
            </a:r>
            <a:endParaRPr lang="en-US" sz="1400" spc="-5" dirty="0">
              <a:solidFill>
                <a:srgbClr val="FF0000"/>
              </a:solidFill>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May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a:t>
            </a:r>
            <a:r>
              <a:rPr lang="en-US" altLang="en-US" sz="1800" b="1" dirty="0">
                <a:solidFill>
                  <a:schemeClr val="tx1"/>
                </a:solidFill>
                <a:latin typeface="+mj-lt"/>
                <a:cs typeface="Arial" panose="020B0604020202020204" pitchFamily="34" charset="0"/>
              </a:rPr>
              <a:t>2022 May IEEE 802 Wireless Interim </a:t>
            </a:r>
            <a:r>
              <a:rPr lang="en-US" altLang="en-US" sz="1800" b="1" dirty="0" smtClean="0">
                <a:solidFill>
                  <a:schemeClr val="tx1"/>
                </a:solidFill>
                <a:latin typeface="+mj-lt"/>
                <a:cs typeface="Arial" panose="020B0604020202020204" pitchFamily="34" charset="0"/>
              </a:rPr>
              <a:t>is held </a:t>
            </a:r>
            <a:r>
              <a:rPr lang="en-US" altLang="en-US" sz="1800" b="1" dirty="0">
                <a:solidFill>
                  <a:schemeClr val="tx1"/>
                </a:solidFill>
                <a:latin typeface="+mj-lt"/>
                <a:cs typeface="Arial" panose="020B0604020202020204" pitchFamily="34" charset="0"/>
              </a:rPr>
              <a:t>electronically only via a paid registration fee, </a:t>
            </a:r>
            <a:r>
              <a:rPr lang="en-US" altLang="en-US" sz="1800" b="1" dirty="0" smtClean="0">
                <a:solidFill>
                  <a:schemeClr val="tx1"/>
                </a:solidFill>
                <a:latin typeface="+mj-lt"/>
                <a:cs typeface="Arial" panose="020B0604020202020204" pitchFamily="34" charset="0"/>
              </a:rPr>
              <a:t>       from 6 May 2022 to 19 May </a:t>
            </a:r>
            <a:r>
              <a:rPr lang="en-US" altLang="en-US" sz="1800" b="1" dirty="0">
                <a:solidFill>
                  <a:schemeClr val="tx1"/>
                </a:solidFill>
                <a:latin typeface="+mj-lt"/>
                <a:cs typeface="Arial" panose="020B0604020202020204" pitchFamily="34" charset="0"/>
              </a:rPr>
              <a:t>2022.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802 Wireless Interim.</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in order to </a:t>
            </a:r>
            <a:r>
              <a:rPr lang="en-US" altLang="en-US" sz="1800" b="1" dirty="0" smtClean="0">
                <a:solidFill>
                  <a:schemeClr val="tx1"/>
                </a:solidFill>
                <a:latin typeface="+mj-lt"/>
                <a:cs typeface="Arial" panose="020B0604020202020204" pitchFamily="34" charset="0"/>
              </a:rPr>
              <a:t>attend.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touchpoint.eventsair.com/2022-may-ieee-802-wireless-interim-session</a:t>
            </a:r>
            <a:endParaRPr lang="en-US" altLang="en-US" sz="1800" b="1" dirty="0" smtClean="0">
              <a:solidFill>
                <a:schemeClr val="tx1"/>
              </a:solidFill>
              <a:latin typeface="+mj-lt"/>
              <a:cs typeface="Arial" panose="020B0604020202020204" pitchFamily="34" charset="0"/>
            </a:endParaRP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calls, 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19 May 2022 Agenda</a:t>
            </a:r>
            <a:endParaRPr lang="en-US" sz="2800" dirty="0">
              <a:solidFill>
                <a:srgbClr val="0070C0"/>
              </a:solidFill>
            </a:endParaRPr>
          </a:p>
        </p:txBody>
      </p:sp>
      <p:sp>
        <p:nvSpPr>
          <p:cNvPr id="10" name="Content Placeholder 2"/>
          <p:cNvSpPr>
            <a:spLocks noGrp="1"/>
          </p:cNvSpPr>
          <p:nvPr>
            <p:ph idx="1"/>
          </p:nvPr>
        </p:nvSpPr>
        <p:spPr>
          <a:xfrm>
            <a:off x="914400" y="1525587"/>
            <a:ext cx="10583032" cy="4113213"/>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a:t>
            </a:r>
            <a:r>
              <a:rPr lang="en-US" sz="1800" spc="-5" dirty="0" smtClean="0">
                <a:latin typeface="+mj-lt"/>
                <a:cs typeface="Arial"/>
              </a:rPr>
              <a:t>reminder</a:t>
            </a:r>
          </a:p>
          <a:p>
            <a:pPr marL="230188" marR="117475" indent="-230188" algn="just">
              <a:buFont typeface="Times New Roman" pitchFamily="16" charset="0"/>
              <a:buChar char="•"/>
              <a:tabLst>
                <a:tab pos="230188" algn="l"/>
              </a:tabLst>
            </a:pPr>
            <a:r>
              <a:rPr lang="en-US" sz="1800" spc="-5" dirty="0">
                <a:cs typeface="Arial"/>
              </a:rPr>
              <a:t>Review and approve </a:t>
            </a:r>
            <a:r>
              <a:rPr lang="en-US" sz="1800" spc="-5" dirty="0" smtClean="0">
                <a:cs typeface="Arial"/>
              </a:rPr>
              <a:t>agenda</a:t>
            </a:r>
            <a:endParaRPr lang="en-US" sz="1800" spc="-5" dirty="0">
              <a:latin typeface="+mj-lt"/>
              <a:cs typeface="Arial"/>
            </a:endParaRPr>
          </a:p>
          <a:p>
            <a:pPr marL="230188" marR="117475" indent="-230188" algn="just">
              <a:buChar char="•"/>
              <a:tabLst>
                <a:tab pos="230188" algn="l"/>
              </a:tabLst>
            </a:pPr>
            <a:r>
              <a:rPr lang="en-US" sz="1800" spc="-5" dirty="0" smtClean="0">
                <a:latin typeface="+mj-lt"/>
                <a:cs typeface="Arial"/>
              </a:rPr>
              <a:t>Status </a:t>
            </a:r>
            <a:r>
              <a:rPr lang="en-US" sz="1800" spc="-5" dirty="0">
                <a:latin typeface="+mj-lt"/>
                <a:cs typeface="Arial"/>
              </a:rPr>
              <a:t>of ongoing consultations</a:t>
            </a:r>
          </a:p>
          <a:p>
            <a:pPr marL="230188" marR="117475" indent="-230188" algn="just">
              <a:buChar char="•"/>
              <a:tabLst>
                <a:tab pos="230188" algn="l"/>
              </a:tabLst>
            </a:pPr>
            <a:r>
              <a:rPr lang="en-US" sz="1800" spc="-5" dirty="0">
                <a:latin typeface="+mj-lt"/>
                <a:cs typeface="Arial"/>
              </a:rPr>
              <a:t>General discussion </a:t>
            </a:r>
            <a:r>
              <a:rPr lang="en-US" sz="1800" spc="-5" dirty="0" smtClean="0">
                <a:latin typeface="+mj-lt"/>
                <a:cs typeface="Arial"/>
              </a:rPr>
              <a:t>items</a:t>
            </a:r>
          </a:p>
          <a:p>
            <a:pPr marL="230188" marR="117475" indent="-230188" algn="just">
              <a:buChar char="•"/>
              <a:tabLst>
                <a:tab pos="230188" algn="l"/>
              </a:tabLst>
            </a:pPr>
            <a:r>
              <a:rPr lang="en-US" sz="1800" spc="-5" dirty="0" smtClean="0">
                <a:latin typeface="+mj-lt"/>
                <a:cs typeface="Arial"/>
              </a:rPr>
              <a:t>Future meetings and new </a:t>
            </a:r>
            <a:r>
              <a:rPr lang="en-US" sz="1800" spc="-5" dirty="0" err="1" smtClean="0">
                <a:latin typeface="+mj-lt"/>
                <a:cs typeface="Arial"/>
              </a:rPr>
              <a:t>Webex</a:t>
            </a:r>
            <a:r>
              <a:rPr lang="en-US" sz="1800" spc="-5" dirty="0" smtClean="0">
                <a:latin typeface="+mj-lt"/>
                <a:cs typeface="Arial"/>
              </a:rPr>
              <a:t> meeting invite</a:t>
            </a:r>
          </a:p>
          <a:p>
            <a:pPr marL="230188" marR="117475" indent="-230188" algn="just">
              <a:buChar char="•"/>
              <a:tabLst>
                <a:tab pos="230188" algn="l"/>
              </a:tabLst>
            </a:pPr>
            <a:r>
              <a:rPr lang="en-US" sz="1800" spc="-5" dirty="0" smtClean="0">
                <a:latin typeface="+mj-lt"/>
                <a:cs typeface="Arial"/>
              </a:rPr>
              <a:t>Straw polls:  Type of participation in July Plenary and September Interim </a:t>
            </a:r>
          </a:p>
          <a:p>
            <a:pPr marL="230188" marR="117475" indent="-230188" algn="just">
              <a:buFont typeface="Times New Roman" pitchFamily="16" charset="0"/>
              <a:buChar char="•"/>
              <a:tabLst>
                <a:tab pos="230188" algn="l"/>
              </a:tabLst>
            </a:pPr>
            <a:r>
              <a:rPr lang="en-US" sz="1800" spc="-5" dirty="0">
                <a:cs typeface="Arial"/>
              </a:rPr>
              <a:t>Reminder:  Meeting and hotel reservation for the </a:t>
            </a:r>
            <a:r>
              <a:rPr lang="en-US" sz="1800" spc="-5" dirty="0" smtClean="0">
                <a:cs typeface="Arial"/>
              </a:rPr>
              <a:t>2022 July Plenary</a:t>
            </a:r>
          </a:p>
          <a:p>
            <a:pPr marL="230188" marR="117475" indent="-230188" algn="just">
              <a:buFont typeface="Times New Roman" pitchFamily="16" charset="0"/>
              <a:buChar char="•"/>
              <a:tabLst>
                <a:tab pos="230188" algn="l"/>
              </a:tabLst>
            </a:pPr>
            <a:r>
              <a:rPr lang="en-US" sz="1800" spc="-5" dirty="0" smtClean="0">
                <a:latin typeface="+mj-lt"/>
                <a:cs typeface="Arial"/>
              </a:rPr>
              <a:t>Reminder:  Meeting and hotel reservation for the 2022 September Interim</a:t>
            </a: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Adjourn</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877907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0164359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18-22/0035r14</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submission deadline:</a:t>
            </a: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Internal deadline on 26 May 2022:</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FCC </a:t>
            </a:r>
            <a:r>
              <a:rPr lang="en-US" sz="1400" spc="-5" dirty="0">
                <a:solidFill>
                  <a:schemeClr val="tx1"/>
                </a:solidFill>
                <a:cs typeface="Arial"/>
              </a:rPr>
              <a:t>OET </a:t>
            </a:r>
            <a:r>
              <a:rPr lang="en-US" sz="1400" spc="-5" dirty="0" smtClean="0">
                <a:solidFill>
                  <a:schemeClr val="tx1"/>
                </a:solidFill>
                <a:cs typeface="Arial"/>
              </a:rPr>
              <a:t>seeks comment following </a:t>
            </a:r>
            <a:r>
              <a:rPr lang="en-US" sz="1400" spc="-5" dirty="0">
                <a:solidFill>
                  <a:schemeClr val="tx1"/>
                </a:solidFill>
                <a:cs typeface="Arial"/>
              </a:rPr>
              <a:t>Court </a:t>
            </a:r>
            <a:r>
              <a:rPr lang="en-US" sz="1400" spc="-5" dirty="0" smtClean="0">
                <a:solidFill>
                  <a:schemeClr val="tx1"/>
                </a:solidFill>
                <a:cs typeface="Arial"/>
              </a:rPr>
              <a:t>remand </a:t>
            </a:r>
            <a:r>
              <a:rPr lang="en-US" sz="1400" spc="-5" dirty="0">
                <a:solidFill>
                  <a:schemeClr val="tx1"/>
                </a:solidFill>
                <a:cs typeface="Arial"/>
              </a:rPr>
              <a:t>of 6 GHz </a:t>
            </a:r>
            <a:r>
              <a:rPr lang="en-US" sz="1400" spc="-5" dirty="0" smtClean="0">
                <a:solidFill>
                  <a:schemeClr val="tx1"/>
                </a:solidFill>
                <a:cs typeface="Arial"/>
              </a:rPr>
              <a:t>band order (Reply comment due)</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Internal deadline on 9 June 2022:</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FCC Notice of Inquiry: </a:t>
            </a:r>
            <a:r>
              <a:rPr lang="en-GB" sz="1400" dirty="0">
                <a:solidFill>
                  <a:schemeClr val="tx1"/>
                </a:solidFill>
              </a:rPr>
              <a:t>Promoting Efficient Use of Spectrum through Improved Receiver Interference Immunity </a:t>
            </a:r>
            <a:r>
              <a:rPr lang="en-GB" sz="1400" dirty="0" smtClean="0">
                <a:solidFill>
                  <a:schemeClr val="tx1"/>
                </a:solidFill>
              </a:rPr>
              <a:t>Performance</a:t>
            </a:r>
            <a:r>
              <a:rPr lang="en-US" sz="1400" spc="-5" dirty="0" smtClean="0">
                <a:solidFill>
                  <a:schemeClr val="tx1"/>
                </a:solidFill>
                <a:cs typeface="Arial"/>
              </a:rPr>
              <a:t> (Comment due)</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Internal deadline on </a:t>
            </a:r>
            <a:r>
              <a:rPr lang="en-US" sz="1600" spc="-5" dirty="0" smtClean="0">
                <a:solidFill>
                  <a:schemeClr val="tx1"/>
                </a:solidFill>
                <a:cs typeface="Arial"/>
              </a:rPr>
              <a:t>16 June </a:t>
            </a:r>
            <a:r>
              <a:rPr lang="en-US" sz="1600" spc="-5" dirty="0">
                <a:solidFill>
                  <a:schemeClr val="tx1"/>
                </a:solidFill>
                <a:cs typeface="Arial"/>
              </a:rPr>
              <a:t>2022:</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UK </a:t>
            </a:r>
            <a:r>
              <a:rPr lang="en-US" sz="1400" spc="-5" dirty="0" err="1" smtClean="0">
                <a:solidFill>
                  <a:schemeClr val="tx1"/>
                </a:solidFill>
                <a:cs typeface="Arial"/>
              </a:rPr>
              <a:t>Ofcom</a:t>
            </a:r>
            <a:r>
              <a:rPr lang="en-US" sz="1400" spc="-5" dirty="0" smtClean="0">
                <a:solidFill>
                  <a:schemeClr val="tx1"/>
                </a:solidFill>
                <a:cs typeface="Arial"/>
              </a:rPr>
              <a:t> consultation on </a:t>
            </a:r>
            <a:r>
              <a:rPr lang="en-GB" sz="1400" dirty="0" smtClean="0"/>
              <a:t>proposals </a:t>
            </a:r>
            <a:r>
              <a:rPr lang="en-GB" sz="1400" dirty="0"/>
              <a:t>to amend the authorisation conditions for the use of certain Short-Range </a:t>
            </a:r>
            <a:r>
              <a:rPr lang="en-GB" sz="1400" dirty="0" smtClean="0"/>
              <a:t>Devices</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Internal deadline on </a:t>
            </a:r>
            <a:r>
              <a:rPr lang="en-US" sz="1600" spc="-5" dirty="0" smtClean="0">
                <a:solidFill>
                  <a:schemeClr val="tx1"/>
                </a:solidFill>
                <a:cs typeface="Arial"/>
              </a:rPr>
              <a:t>30 June 2022:</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Canada RABC consultation on ISED Radio Standards Specifications, RSS-248, issue 2</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Canada RABC consultation on ISED Database Specifications, DSB-06, issue 1</a:t>
            </a:r>
          </a:p>
          <a:p>
            <a:pPr marL="1030288" marR="117475" lvl="2" indent="-230188" algn="just">
              <a:spcBef>
                <a:spcPts val="600"/>
              </a:spcBef>
              <a:buFont typeface="Times New Roman" pitchFamily="16" charset="0"/>
              <a:buChar char="•"/>
              <a:tabLst>
                <a:tab pos="230188" algn="l"/>
              </a:tabLst>
            </a:pPr>
            <a:r>
              <a:rPr lang="en-US" sz="1400" dirty="0" smtClean="0"/>
              <a:t>Canada RABC consultation on ISED </a:t>
            </a:r>
            <a:r>
              <a:rPr lang="en-US" sz="1400" dirty="0"/>
              <a:t>Application Procedures, CPC-4-1-01, issue </a:t>
            </a:r>
            <a:r>
              <a:rPr lang="en-US" sz="1400" dirty="0" smtClean="0"/>
              <a:t>2</a:t>
            </a:r>
            <a:endParaRPr lang="en-US" sz="1400" spc="-5" dirty="0" smtClean="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8167438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EU</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ETSI BRAN</a:t>
            </a:r>
          </a:p>
          <a:p>
            <a:pPr marL="630238" marR="117475" lvl="1" indent="-230188" algn="just">
              <a:buClrTx/>
              <a:buFont typeface="Times New Roman" pitchFamily="16" charset="0"/>
              <a:buChar char="•"/>
              <a:tabLst>
                <a:tab pos="230188" algn="l"/>
              </a:tabLst>
            </a:pPr>
            <a:r>
              <a:rPr lang="en-US" sz="1800" spc="-5" dirty="0" smtClean="0">
                <a:cs typeface="Arial"/>
              </a:rPr>
              <a:t>CEPT</a:t>
            </a: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UK </a:t>
            </a:r>
            <a:r>
              <a:rPr lang="en-US" sz="1800" spc="-5" dirty="0" err="1" smtClean="0">
                <a:solidFill>
                  <a:schemeClr val="tx1"/>
                </a:solidFill>
                <a:latin typeface="+mj-lt"/>
                <a:cs typeface="Arial"/>
              </a:rPr>
              <a:t>Ofcom</a:t>
            </a:r>
            <a:endParaRPr lang="en-US" sz="180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Other countries/regions</a:t>
            </a:r>
          </a:p>
          <a:p>
            <a:pPr marL="630238" marR="117475" lvl="1" indent="-230188" algn="just">
              <a:buClr>
                <a:srgbClr val="FF0000"/>
              </a:buClr>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346844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(2)</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Americas</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rPr>
              <a:t>The next Open meeting is </a:t>
            </a:r>
            <a:r>
              <a:rPr lang="en-US" sz="1600" spc="-5" dirty="0" smtClean="0">
                <a:solidFill>
                  <a:schemeClr val="tx1"/>
                </a:solidFill>
                <a:cs typeface="Arial"/>
                <a:hlinkClick r:id="rId3"/>
              </a:rPr>
              <a:t>scheduled</a:t>
            </a:r>
            <a:r>
              <a:rPr lang="en-US" sz="1600" spc="-5" dirty="0" smtClean="0">
                <a:solidFill>
                  <a:schemeClr val="tx1"/>
                </a:solidFill>
                <a:cs typeface="Arial"/>
              </a:rPr>
              <a:t> at 10:30am ET on 19 May 2022.</a:t>
            </a:r>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rPr>
              <a:t>The next </a:t>
            </a:r>
            <a:r>
              <a:rPr lang="en-US" sz="1600" dirty="0"/>
              <a:t>Technological Advisory </a:t>
            </a:r>
            <a:r>
              <a:rPr lang="en-US" sz="1600" dirty="0" smtClean="0"/>
              <a:t>Council meeting is </a:t>
            </a:r>
            <a:r>
              <a:rPr lang="en-US" sz="1600" dirty="0" smtClean="0">
                <a:hlinkClick r:id="rId4"/>
              </a:rPr>
              <a:t>scheduled</a:t>
            </a:r>
            <a:r>
              <a:rPr lang="en-US" sz="1600" dirty="0" smtClean="0"/>
              <a:t> at 10:00am ET on 9 June 2022.</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832010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(3)</a:t>
            </a:r>
            <a:endParaRPr lang="en-US" sz="2800" dirty="0">
              <a:solidFill>
                <a:srgbClr val="0070C0"/>
              </a:solidFill>
            </a:endParaRPr>
          </a:p>
        </p:txBody>
      </p:sp>
      <p:sp>
        <p:nvSpPr>
          <p:cNvPr id="10" name="Content Placeholder 2"/>
          <p:cNvSpPr>
            <a:spLocks noGrp="1"/>
          </p:cNvSpPr>
          <p:nvPr>
            <p:ph idx="1"/>
          </p:nvPr>
        </p:nvSpPr>
        <p:spPr>
          <a:xfrm>
            <a:off x="914400" y="1524000"/>
            <a:ext cx="10475384" cy="49285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Asia Pacific</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APT</a:t>
            </a:r>
          </a:p>
          <a:p>
            <a:pPr marL="1030288" marR="117475" lvl="2" indent="-230188" algn="just">
              <a:buClrTx/>
              <a:buFont typeface="Times New Roman" pitchFamily="16" charset="0"/>
              <a:buChar char="•"/>
              <a:tabLst>
                <a:tab pos="230188" algn="l"/>
              </a:tabLst>
            </a:pPr>
            <a:r>
              <a:rPr lang="en-US" sz="1600" dirty="0" smtClean="0"/>
              <a:t>Future meetings of interest:</a:t>
            </a:r>
          </a:p>
          <a:p>
            <a:pPr marL="1487488" marR="117475" lvl="3" indent="-230188" algn="just">
              <a:buClrTx/>
              <a:buFont typeface="Times New Roman" pitchFamily="16" charset="0"/>
              <a:buChar char="•"/>
              <a:tabLst>
                <a:tab pos="230188" algn="l"/>
              </a:tabLst>
            </a:pPr>
            <a:r>
              <a:rPr lang="en-US" sz="1400" dirty="0" smtClean="0"/>
              <a:t>The </a:t>
            </a:r>
            <a:r>
              <a:rPr lang="en-US" sz="1400" dirty="0"/>
              <a:t>4th Meeting of the APT Conference Preparatory Group for WRC-23 (APG23-4) </a:t>
            </a:r>
            <a:r>
              <a:rPr lang="en-US" sz="1400" dirty="0" smtClean="0"/>
              <a:t>is </a:t>
            </a:r>
            <a:r>
              <a:rPr lang="en-US" sz="1400" dirty="0" smtClean="0">
                <a:hlinkClick r:id="rId3"/>
              </a:rPr>
              <a:t>scheduled</a:t>
            </a:r>
            <a:r>
              <a:rPr lang="en-US" sz="1400" dirty="0" smtClean="0"/>
              <a:t> as a hybrid event from 15 to 20 August 2022, in Bangkok, Thailand.</a:t>
            </a:r>
          </a:p>
          <a:p>
            <a:pPr marL="1487488" marR="117475" lvl="3" indent="-230188" algn="just">
              <a:buClrTx/>
              <a:buFont typeface="Times New Roman" pitchFamily="16" charset="0"/>
              <a:buChar char="•"/>
              <a:tabLst>
                <a:tab pos="230188" algn="l"/>
              </a:tabLst>
            </a:pPr>
            <a:r>
              <a:rPr lang="en-US" sz="1400" dirty="0"/>
              <a:t>The 30th Meeting of APT Wireless Group (AWG-30</a:t>
            </a:r>
            <a:r>
              <a:rPr lang="en-US" sz="1400" dirty="0" smtClean="0"/>
              <a:t>) is </a:t>
            </a:r>
            <a:r>
              <a:rPr lang="en-US" sz="1400" dirty="0" smtClean="0">
                <a:hlinkClick r:id="rId4"/>
              </a:rPr>
              <a:t>scheduled</a:t>
            </a:r>
            <a:r>
              <a:rPr lang="en-US" sz="1400" dirty="0" smtClean="0"/>
              <a:t> as a hybrid event from 5 to 9 September 2022.</a:t>
            </a:r>
          </a:p>
          <a:p>
            <a:pPr marL="1030288" marR="117475" lvl="2" indent="-230188" algn="just">
              <a:buClrTx/>
              <a:buFont typeface="Times New Roman" pitchFamily="16" charset="0"/>
              <a:buChar char="•"/>
              <a:tabLst>
                <a:tab pos="230188" algn="l"/>
              </a:tabLst>
            </a:pPr>
            <a:r>
              <a:rPr lang="en-US" sz="1600" dirty="0" smtClean="0">
                <a:solidFill>
                  <a:schemeClr val="tx1"/>
                </a:solidFill>
              </a:rPr>
              <a:t>Webinars “Expanding Wireless Access Opportunity”</a:t>
            </a:r>
          </a:p>
          <a:p>
            <a:pPr marL="1487488" marR="117475" lvl="3" indent="-230188" algn="just">
              <a:buClrTx/>
              <a:buFont typeface="Times New Roman" pitchFamily="16" charset="0"/>
              <a:buChar char="•"/>
              <a:tabLst>
                <a:tab pos="230188" algn="l"/>
              </a:tabLst>
            </a:pPr>
            <a:r>
              <a:rPr lang="en-US" sz="1400" dirty="0" smtClean="0">
                <a:solidFill>
                  <a:schemeClr val="tx1"/>
                </a:solidFill>
              </a:rPr>
              <a:t>3 webinars on 19 May, 2 June, and 23 June</a:t>
            </a:r>
          </a:p>
          <a:p>
            <a:pPr marL="1487488" marR="117475" lvl="3" indent="-230188" algn="just">
              <a:buClrTx/>
              <a:buFont typeface="Times New Roman" pitchFamily="16" charset="0"/>
              <a:buChar char="•"/>
              <a:tabLst>
                <a:tab pos="230188" algn="l"/>
              </a:tabLst>
            </a:pPr>
            <a:r>
              <a:rPr lang="en-US" sz="1400" dirty="0" smtClean="0">
                <a:solidFill>
                  <a:schemeClr val="tx1"/>
                </a:solidFill>
              </a:rPr>
              <a:t>Open for both APT and </a:t>
            </a:r>
            <a:r>
              <a:rPr lang="en-US" sz="1400" smtClean="0">
                <a:solidFill>
                  <a:schemeClr val="tx1"/>
                </a:solidFill>
              </a:rPr>
              <a:t>non-APT members:  </a:t>
            </a:r>
            <a:r>
              <a:rPr lang="en-US" sz="1400" dirty="0">
                <a:solidFill>
                  <a:schemeClr val="tx1"/>
                </a:solidFill>
                <a:hlinkClick r:id="rId5"/>
              </a:rPr>
              <a:t>https://aptwebdialogue.site/ewao</a:t>
            </a:r>
            <a:r>
              <a:rPr lang="en-US" sz="1400" dirty="0">
                <a:solidFill>
                  <a:schemeClr val="tx1"/>
                </a:solidFill>
              </a:rPr>
              <a:t> </a:t>
            </a:r>
            <a:endParaRPr lang="en-US" sz="1400" dirty="0" smtClean="0">
              <a:solidFill>
                <a:schemeClr val="tx1"/>
              </a:solidFil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9335459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(4)</a:t>
            </a:r>
            <a:endParaRPr lang="en-US" sz="2800" dirty="0">
              <a:solidFill>
                <a:srgbClr val="0070C0"/>
              </a:solidFill>
            </a:endParaRPr>
          </a:p>
        </p:txBody>
      </p:sp>
      <p:sp>
        <p:nvSpPr>
          <p:cNvPr id="10" name="Content Placeholder 2"/>
          <p:cNvSpPr>
            <a:spLocks noGrp="1"/>
          </p:cNvSpPr>
          <p:nvPr>
            <p:ph idx="1"/>
          </p:nvPr>
        </p:nvSpPr>
        <p:spPr>
          <a:xfrm>
            <a:off x="914400" y="1524000"/>
            <a:ext cx="10475384" cy="49285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Asia Pacific</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rPr>
              <a:t>India DoT</a:t>
            </a:r>
          </a:p>
          <a:p>
            <a:pPr marL="1487488" marR="117475" lvl="3" indent="-230188" algn="just">
              <a:buClrTx/>
              <a:buFont typeface="Times New Roman" pitchFamily="16" charset="0"/>
              <a:buChar char="•"/>
              <a:tabLst>
                <a:tab pos="230188" algn="l"/>
              </a:tabLst>
            </a:pPr>
            <a:r>
              <a:rPr lang="en-US" sz="1400" spc="-5" dirty="0" smtClean="0">
                <a:solidFill>
                  <a:schemeClr val="tx1"/>
                </a:solidFill>
                <a:cs typeface="Arial"/>
              </a:rPr>
              <a:t>The </a:t>
            </a:r>
            <a:r>
              <a:rPr lang="en-US" sz="1400" spc="-5" dirty="0">
                <a:solidFill>
                  <a:schemeClr val="tx1"/>
                </a:solidFill>
                <a:cs typeface="Arial"/>
              </a:rPr>
              <a:t>Use of Low Power Radio Frequency Devices in </a:t>
            </a:r>
            <a:r>
              <a:rPr lang="en-US" sz="1400" spc="-5" dirty="0" smtClean="0">
                <a:solidFill>
                  <a:schemeClr val="tx1"/>
                </a:solidFill>
                <a:cs typeface="Arial"/>
              </a:rPr>
              <a:t>the frequency </a:t>
            </a:r>
            <a:r>
              <a:rPr lang="en-US" sz="1400" spc="-5" dirty="0">
                <a:solidFill>
                  <a:schemeClr val="tx1"/>
                </a:solidFill>
                <a:cs typeface="Arial"/>
              </a:rPr>
              <a:t>band 433.05 to 434.79 MHz (Exemption from License) Rules, 2022</a:t>
            </a:r>
            <a:r>
              <a:rPr lang="en-US" sz="1400" spc="-5" dirty="0" smtClean="0">
                <a:solidFill>
                  <a:schemeClr val="tx1"/>
                </a:solidFill>
                <a:cs typeface="Arial"/>
              </a:rPr>
              <a:t>.</a:t>
            </a:r>
          </a:p>
          <a:p>
            <a:pPr marL="1944688" marR="117475" lvl="4" indent="-230188" algn="just">
              <a:buClrTx/>
              <a:buFont typeface="Times New Roman" pitchFamily="16" charset="0"/>
              <a:buChar char="•"/>
              <a:tabLst>
                <a:tab pos="230188" algn="l"/>
              </a:tabLst>
            </a:pPr>
            <a:r>
              <a:rPr lang="en-US" sz="1400" dirty="0"/>
              <a:t>Published in the Gazette of India on </a:t>
            </a:r>
            <a:r>
              <a:rPr lang="en-US" sz="1400" dirty="0" smtClean="0"/>
              <a:t>9 May 2022, </a:t>
            </a:r>
            <a:r>
              <a:rPr lang="en-US" sz="1400" dirty="0"/>
              <a:t>and in the </a:t>
            </a:r>
            <a:r>
              <a:rPr lang="en-US" sz="1400" dirty="0">
                <a:hlinkClick r:id="rId3"/>
              </a:rPr>
              <a:t>DoT website</a:t>
            </a:r>
            <a:r>
              <a:rPr lang="en-US" sz="1400" dirty="0"/>
              <a:t> on </a:t>
            </a:r>
            <a:r>
              <a:rPr lang="en-US" sz="1400" dirty="0" smtClean="0"/>
              <a:t>13 May 2022.</a:t>
            </a:r>
          </a:p>
          <a:p>
            <a:pPr marL="1030288" marR="117475" lvl="2" indent="-230188" algn="just">
              <a:buClrTx/>
              <a:buFont typeface="Times New Roman" pitchFamily="16" charset="0"/>
              <a:buChar char="•"/>
              <a:tabLst>
                <a:tab pos="230188" algn="l"/>
              </a:tabLst>
            </a:pPr>
            <a:r>
              <a:rPr lang="en-US" sz="1600" dirty="0" smtClean="0">
                <a:hlinkClick r:id="rId4"/>
              </a:rPr>
              <a:t>Japan MIC</a:t>
            </a:r>
            <a:r>
              <a:rPr lang="en-US" sz="1600" dirty="0" smtClean="0"/>
              <a:t> and </a:t>
            </a:r>
            <a:r>
              <a:rPr lang="en-US" sz="1600" dirty="0" smtClean="0">
                <a:hlinkClick r:id="rId5"/>
              </a:rPr>
              <a:t>Thailand NBTC</a:t>
            </a:r>
            <a:endParaRPr lang="en-US" sz="1600" dirty="0" smtClean="0"/>
          </a:p>
          <a:p>
            <a:pPr marL="1487488" marR="117475" lvl="3" indent="-230188" algn="just">
              <a:buClrTx/>
              <a:buFont typeface="Times New Roman" pitchFamily="16" charset="0"/>
              <a:buChar char="•"/>
              <a:tabLst>
                <a:tab pos="230188" algn="l"/>
              </a:tabLst>
            </a:pPr>
            <a:r>
              <a:rPr lang="en-US" sz="1400" dirty="0" smtClean="0"/>
              <a:t>An MOU is signed on 10 May 2022 that both authorities </a:t>
            </a:r>
            <a:r>
              <a:rPr lang="en-US" sz="1400" dirty="0"/>
              <a:t>agreed to promote </a:t>
            </a:r>
            <a:r>
              <a:rPr lang="en-US" sz="1400" dirty="0" smtClean="0"/>
              <a:t>cooperation in radio </a:t>
            </a:r>
            <a:r>
              <a:rPr lang="en-US" sz="1400" dirty="0"/>
              <a:t>control and </a:t>
            </a:r>
            <a:r>
              <a:rPr lang="en-US" sz="1400" dirty="0" smtClean="0"/>
              <a:t>satellite/orbit </a:t>
            </a:r>
            <a:r>
              <a:rPr lang="en-US" sz="1400" dirty="0"/>
              <a:t>supervision, cyber security, 5G and </a:t>
            </a:r>
            <a:r>
              <a:rPr lang="en-US" sz="1400" dirty="0" err="1"/>
              <a:t>IoT</a:t>
            </a:r>
            <a:r>
              <a:rPr lang="en-US" sz="1400" dirty="0"/>
              <a:t>, consumer protection, human resource development, broadcasting content</a:t>
            </a:r>
            <a:r>
              <a:rPr lang="en-US" sz="1400" dirty="0" smtClean="0"/>
              <a:t>, and </a:t>
            </a:r>
            <a:r>
              <a:rPr lang="en-US" sz="1400" dirty="0"/>
              <a:t>innovative broadcasting and </a:t>
            </a:r>
            <a:r>
              <a:rPr lang="en-US" sz="1400" dirty="0" smtClean="0"/>
              <a:t>communication.</a:t>
            </a:r>
          </a:p>
          <a:p>
            <a:pPr marL="1030288" marR="117475" lvl="2" indent="-230188" algn="just">
              <a:buClrTx/>
              <a:buFont typeface="Times New Roman" pitchFamily="16" charset="0"/>
              <a:buChar char="•"/>
              <a:tabLst>
                <a:tab pos="230188" algn="l"/>
              </a:tabLst>
            </a:pPr>
            <a:r>
              <a:rPr lang="en-US" dirty="0" smtClean="0"/>
              <a:t>Korea MIST</a:t>
            </a:r>
          </a:p>
          <a:p>
            <a:pPr marL="1487488" marR="117475" lvl="3" indent="-230188" algn="just">
              <a:buClrTx/>
              <a:buFont typeface="Times New Roman" pitchFamily="16" charset="0"/>
              <a:buChar char="•"/>
              <a:tabLst>
                <a:tab pos="230188" algn="l"/>
              </a:tabLst>
            </a:pPr>
            <a:r>
              <a:rPr lang="en-US" sz="1400" dirty="0" smtClean="0"/>
              <a:t>The latest version of the table of frequency allocation </a:t>
            </a:r>
            <a:r>
              <a:rPr lang="en-US" sz="1400" dirty="0" smtClean="0">
                <a:hlinkClick r:id="rId6"/>
              </a:rPr>
              <a:t>published</a:t>
            </a:r>
            <a:r>
              <a:rPr lang="en-US" sz="1400" dirty="0" smtClean="0"/>
              <a:t> on 10 May 2022.</a:t>
            </a:r>
          </a:p>
          <a:p>
            <a:pPr marL="630238" marR="117475" lvl="1" indent="-230188" algn="just">
              <a:buClrTx/>
              <a:buFont typeface="Times New Roman" pitchFamily="16" charset="0"/>
              <a:buChar char="•"/>
              <a:tabLst>
                <a:tab pos="230188" algn="l"/>
              </a:tabLst>
            </a:pPr>
            <a:endParaRPr lang="en-US" dirty="0" smtClean="0"/>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891444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(5)</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Other countries </a:t>
            </a:r>
            <a:r>
              <a:rPr lang="en-US" sz="1800" spc="-5" smtClean="0">
                <a:solidFill>
                  <a:schemeClr val="tx1"/>
                </a:solidFill>
                <a:latin typeface="+mj-lt"/>
                <a:cs typeface="Arial"/>
              </a:rPr>
              <a:t>and regions</a:t>
            </a:r>
          </a:p>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ITU-R</a:t>
            </a:r>
            <a:endParaRPr lang="en-US" sz="1800" spc="-5" dirty="0">
              <a:solidFill>
                <a:schemeClr val="tx1"/>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3826774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meetings and new </a:t>
            </a:r>
            <a:r>
              <a:rPr lang="en-US" sz="2800" dirty="0" err="1" smtClean="0">
                <a:solidFill>
                  <a:srgbClr val="0070C0"/>
                </a:solidFill>
              </a:rPr>
              <a:t>Webex</a:t>
            </a:r>
            <a:r>
              <a:rPr lang="en-US" sz="2800" dirty="0" smtClean="0">
                <a:solidFill>
                  <a:srgbClr val="0070C0"/>
                </a:solidFill>
              </a:rPr>
              <a:t> meeting invite (1)</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4127218241"/>
              </p:ext>
            </p:extLst>
          </p:nvPr>
        </p:nvGraphicFramePr>
        <p:xfrm>
          <a:off x="1018592" y="1705690"/>
          <a:ext cx="10339434" cy="3571240"/>
        </p:xfrm>
        <a:graphic>
          <a:graphicData uri="http://schemas.openxmlformats.org/drawingml/2006/table">
            <a:tbl>
              <a:tblPr firstRow="1" bandRow="1">
                <a:tableStyleId>{21E4AEA4-8DFA-4A89-87EB-49C32662AFE0}</a:tableStyleId>
              </a:tblPr>
              <a:tblGrid>
                <a:gridCol w="2258008"/>
                <a:gridCol w="3733800"/>
                <a:gridCol w="43476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c>
                  <a:txBody>
                    <a:bodyPr/>
                    <a:lstStyle/>
                    <a:p>
                      <a:r>
                        <a:rPr lang="en-US" sz="1500" dirty="0" err="1" smtClean="0"/>
                        <a:t>Webex</a:t>
                      </a:r>
                      <a:r>
                        <a:rPr lang="en-US" sz="1500" dirty="0" smtClean="0"/>
                        <a:t>*</a:t>
                      </a:r>
                      <a:endParaRPr lang="en-US" sz="1500" dirty="0"/>
                    </a:p>
                  </a:txBody>
                  <a:tcPr/>
                </a:tc>
              </a:tr>
              <a:tr h="370840">
                <a:tc>
                  <a:txBody>
                    <a:bodyPr/>
                    <a:lstStyle/>
                    <a:p>
                      <a:r>
                        <a:rPr lang="en-US" sz="1500" dirty="0" smtClean="0"/>
                        <a:t>Weekly teleconference</a:t>
                      </a:r>
                      <a:endParaRPr lang="en-US" sz="1500" dirty="0"/>
                    </a:p>
                  </a:txBody>
                  <a:tcPr/>
                </a:tc>
                <a:tc>
                  <a:txBody>
                    <a:bodyPr/>
                    <a:lstStyle/>
                    <a:p>
                      <a:r>
                        <a:rPr lang="en-US" sz="1500" dirty="0" smtClean="0"/>
                        <a:t>3:00pm ET to 3:55pm ET,</a:t>
                      </a:r>
                    </a:p>
                    <a:p>
                      <a:r>
                        <a:rPr lang="en-US" sz="1500" dirty="0" smtClean="0"/>
                        <a:t>26</a:t>
                      </a:r>
                      <a:r>
                        <a:rPr lang="en-US" sz="1500" baseline="0" dirty="0" smtClean="0"/>
                        <a:t> </a:t>
                      </a:r>
                      <a:r>
                        <a:rPr lang="en-US" sz="1500" baseline="0" dirty="0" smtClean="0"/>
                        <a:t>May 2022 to 7 July 2022</a:t>
                      </a:r>
                      <a:endParaRPr lang="en-US" sz="1500" dirty="0"/>
                    </a:p>
                  </a:txBody>
                  <a:tcPr/>
                </a:tc>
                <a:tc>
                  <a:txBody>
                    <a:bodyPr/>
                    <a:lstStyle/>
                    <a:p>
                      <a:r>
                        <a:rPr lang="en-US" sz="1500" b="0" dirty="0" smtClean="0">
                          <a:hlinkClick r:id="rId4"/>
                        </a:rPr>
                        <a:t>https://ieeesa.webex.com/ieeesa/j.php?MTID=m26c23a4b9ba5ccb1f68348f9562860c8</a:t>
                      </a:r>
                      <a:endParaRPr lang="en-US" sz="1500" dirty="0"/>
                    </a:p>
                  </a:txBody>
                  <a:tcPr/>
                </a:tc>
              </a:tr>
              <a:tr h="370840">
                <a:tc>
                  <a:txBody>
                    <a:bodyPr/>
                    <a:lstStyle/>
                    <a:p>
                      <a:r>
                        <a:rPr lang="en-US" sz="1500" dirty="0" smtClean="0"/>
                        <a:t>2022 July plenary</a:t>
                      </a:r>
                      <a:endParaRPr lang="en-US" sz="1500" dirty="0"/>
                    </a:p>
                  </a:txBody>
                  <a:tcPr/>
                </a:tc>
                <a:tc>
                  <a:txBody>
                    <a:bodyPr/>
                    <a:lstStyle/>
                    <a:p>
                      <a:r>
                        <a:rPr lang="en-US" sz="1500" dirty="0" smtClean="0"/>
                        <a:t>Tuesday AM2 on 12 July 2022, </a:t>
                      </a:r>
                    </a:p>
                    <a:p>
                      <a:r>
                        <a:rPr lang="en-US" sz="1500" dirty="0" smtClean="0"/>
                        <a:t>Thursday AM1 on 14 July</a:t>
                      </a:r>
                      <a:r>
                        <a:rPr lang="en-US" sz="1500" baseline="0" dirty="0" smtClean="0"/>
                        <a:t> 2022</a:t>
                      </a:r>
                      <a:endParaRPr lang="en-US" sz="1500" dirty="0" smtClean="0"/>
                    </a:p>
                    <a:p>
                      <a:r>
                        <a:rPr lang="en-US" sz="1500" dirty="0" smtClean="0"/>
                        <a:t>(both are subject</a:t>
                      </a:r>
                      <a:r>
                        <a:rPr lang="en-US" sz="1500" baseline="0" dirty="0" smtClean="0"/>
                        <a:t> to 802 EC confirmation)</a:t>
                      </a:r>
                      <a:endParaRPr lang="en-US" sz="1500" dirty="0"/>
                    </a:p>
                  </a:txBody>
                  <a:tcPr/>
                </a:tc>
                <a:tc>
                  <a:txBody>
                    <a:bodyPr/>
                    <a:lstStyle/>
                    <a:p>
                      <a:r>
                        <a:rPr lang="en-US" sz="1500" dirty="0" smtClean="0"/>
                        <a:t>To</a:t>
                      </a:r>
                      <a:r>
                        <a:rPr lang="en-US" sz="1500" baseline="0" dirty="0" smtClean="0"/>
                        <a:t> be provided</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a:t>
                      </a:r>
                    </a:p>
                    <a:p>
                      <a:r>
                        <a:rPr lang="en-US" sz="1500" dirty="0" smtClean="0"/>
                        <a:t>21 July 2022 to 8 September 2022</a:t>
                      </a:r>
                      <a:endParaRPr lang="en-US" sz="1500" dirty="0"/>
                    </a:p>
                  </a:txBody>
                  <a:tcPr/>
                </a:tc>
                <a:tc>
                  <a:txBody>
                    <a:bodyPr/>
                    <a:lstStyle/>
                    <a:p>
                      <a:r>
                        <a:rPr lang="en-US" sz="1500" b="0" dirty="0" smtClean="0">
                          <a:hlinkClick r:id="rId4"/>
                        </a:rPr>
                        <a:t>https://ieeesa.webex.com/ieeesa/j.php?MTID=m26c23a4b9ba5ccb1f68348f9562860c8</a:t>
                      </a:r>
                      <a:endParaRPr lang="en-US" sz="1500" dirty="0"/>
                    </a:p>
                  </a:txBody>
                  <a:tcPr/>
                </a:tc>
              </a:tr>
              <a:tr h="370840">
                <a:tc>
                  <a:txBody>
                    <a:bodyPr/>
                    <a:lstStyle/>
                    <a:p>
                      <a:r>
                        <a:rPr lang="en-US" sz="1500" dirty="0" smtClean="0"/>
                        <a:t>2022 September interim</a:t>
                      </a:r>
                      <a:endParaRPr lang="en-US" sz="1500" dirty="0"/>
                    </a:p>
                  </a:txBody>
                  <a:tcPr/>
                </a:tc>
                <a:tc>
                  <a:txBody>
                    <a:bodyPr/>
                    <a:lstStyle/>
                    <a:p>
                      <a:r>
                        <a:rPr lang="en-US" sz="1500" dirty="0" smtClean="0"/>
                        <a:t>Tuesday AM2 on 13 September 2022, </a:t>
                      </a:r>
                    </a:p>
                    <a:p>
                      <a:r>
                        <a:rPr lang="en-US" sz="1500" dirty="0" smtClean="0"/>
                        <a:t>Thursday AM1 on 15 September</a:t>
                      </a:r>
                      <a:r>
                        <a:rPr lang="en-US" sz="1500" baseline="0" dirty="0" smtClean="0"/>
                        <a:t> 2022</a:t>
                      </a:r>
                      <a:endParaRPr lang="en-US" sz="1500" dirty="0" smtClean="0"/>
                    </a:p>
                    <a:p>
                      <a:r>
                        <a:rPr lang="en-US" sz="1500" dirty="0" smtClean="0"/>
                        <a:t>(both are subject</a:t>
                      </a:r>
                      <a:r>
                        <a:rPr lang="en-US" sz="1500" baseline="0" dirty="0" smtClean="0"/>
                        <a:t> to 802 EC confirmation)</a:t>
                      </a:r>
                      <a:endParaRPr lang="en-US" sz="1500" dirty="0"/>
                    </a:p>
                  </a:txBody>
                  <a:tcPr/>
                </a:tc>
                <a:tc>
                  <a:txBody>
                    <a:bodyPr/>
                    <a:lstStyle/>
                    <a:p>
                      <a:r>
                        <a:rPr lang="en-US" sz="1500" dirty="0" smtClean="0"/>
                        <a:t>To be provided</a:t>
                      </a:r>
                      <a:endParaRPr lang="en-US" sz="1500" dirty="0"/>
                    </a:p>
                  </a:txBody>
                  <a:tcPr/>
                </a:tc>
              </a:tr>
              <a:tr h="370840">
                <a:tc>
                  <a:txBody>
                    <a:bodyPr/>
                    <a:lstStyle/>
                    <a:p>
                      <a:r>
                        <a:rPr lang="en-US" sz="1500" dirty="0" smtClean="0"/>
                        <a:t>Weekly 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a:t>
                      </a:r>
                      <a:r>
                        <a:rPr lang="en-US" sz="1500" smtClean="0"/>
                        <a:t>to 3:55pm </a:t>
                      </a:r>
                      <a:r>
                        <a:rPr lang="en-US" sz="1500" dirty="0" smtClean="0"/>
                        <a:t>ET</a:t>
                      </a:r>
                    </a:p>
                    <a:p>
                      <a:r>
                        <a:rPr lang="en-US" sz="1500" dirty="0" smtClean="0"/>
                        <a:t>22 September 2022 to TBD</a:t>
                      </a:r>
                      <a:endParaRPr lang="en-US" sz="1500" dirty="0"/>
                    </a:p>
                  </a:txBody>
                  <a:tcPr/>
                </a:tc>
                <a:tc>
                  <a:txBody>
                    <a:bodyPr/>
                    <a:lstStyle/>
                    <a:p>
                      <a:r>
                        <a:rPr lang="en-US" sz="1500" dirty="0" smtClean="0"/>
                        <a:t>To be provided</a:t>
                      </a:r>
                      <a:endParaRPr lang="en-US" sz="1500" dirty="0"/>
                    </a:p>
                  </a:txBody>
                  <a:tcPr/>
                </a:tc>
              </a:tr>
            </a:tbl>
          </a:graphicData>
        </a:graphic>
      </p:graphicFrame>
      <p:sp>
        <p:nvSpPr>
          <p:cNvPr id="5" name="Rectangle 4"/>
          <p:cNvSpPr/>
          <p:nvPr/>
        </p:nvSpPr>
        <p:spPr>
          <a:xfrm>
            <a:off x="838200" y="6083255"/>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also available at </a:t>
            </a:r>
            <a:r>
              <a:rPr lang="en-US" sz="1500" b="1" dirty="0">
                <a:solidFill>
                  <a:schemeClr val="tx1"/>
                </a:solidFill>
                <a:cs typeface="Arial" panose="020B0604020202020204" pitchFamily="34" charset="0"/>
                <a:hlinkClick r:id="rId5"/>
              </a:rPr>
              <a:t>18-16/0038r21</a:t>
            </a:r>
            <a:r>
              <a:rPr lang="en-US" sz="1500" b="1" dirty="0">
                <a:solidFill>
                  <a:schemeClr val="tx1"/>
                </a:solidFill>
                <a:cs typeface="Arial" panose="020B0604020202020204" pitchFamily="34" charset="0"/>
              </a:rPr>
              <a:t> and the 802.18 </a:t>
            </a:r>
            <a:r>
              <a:rPr lang="en-US" sz="1500" b="1" dirty="0">
                <a:solidFill>
                  <a:schemeClr val="tx1"/>
                </a:solidFill>
                <a:cs typeface="Arial" panose="020B0604020202020204" pitchFamily="34" charset="0"/>
                <a:hlinkClick r:id="rId6"/>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meetings and new </a:t>
            </a:r>
            <a:r>
              <a:rPr lang="en-US" sz="2800" dirty="0" err="1" smtClean="0">
                <a:solidFill>
                  <a:srgbClr val="0070C0"/>
                </a:solidFill>
              </a:rPr>
              <a:t>Webex</a:t>
            </a:r>
            <a:r>
              <a:rPr lang="en-US" sz="2800" dirty="0" smtClean="0">
                <a:solidFill>
                  <a:srgbClr val="0070C0"/>
                </a:solidFill>
              </a:rPr>
              <a:t> meeting invite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566682113"/>
              </p:ext>
            </p:extLst>
          </p:nvPr>
        </p:nvGraphicFramePr>
        <p:xfrm>
          <a:off x="1018592" y="1705690"/>
          <a:ext cx="10339434" cy="2976880"/>
        </p:xfrm>
        <a:graphic>
          <a:graphicData uri="http://schemas.openxmlformats.org/drawingml/2006/table">
            <a:tbl>
              <a:tblPr firstRow="1" bandRow="1">
                <a:tableStyleId>{21E4AEA4-8DFA-4A89-87EB-49C32662AFE0}</a:tableStyleId>
              </a:tblPr>
              <a:tblGrid>
                <a:gridCol w="2258008"/>
                <a:gridCol w="3733800"/>
                <a:gridCol w="43476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c>
                  <a:txBody>
                    <a:bodyPr/>
                    <a:lstStyle/>
                    <a:p>
                      <a:r>
                        <a:rPr lang="en-US" sz="1500" dirty="0" err="1" smtClean="0"/>
                        <a:t>Webex</a:t>
                      </a:r>
                      <a:r>
                        <a:rPr lang="en-US" sz="1500" dirty="0" smtClean="0"/>
                        <a:t>*</a:t>
                      </a:r>
                      <a:endParaRPr lang="en-US" sz="1500" dirty="0"/>
                    </a:p>
                  </a:txBody>
                  <a:tcPr/>
                </a:tc>
              </a:tr>
              <a:tr h="370840">
                <a:tc>
                  <a:txBody>
                    <a:bodyPr/>
                    <a:lstStyle/>
                    <a:p>
                      <a:r>
                        <a:rPr lang="en-US" sz="1500" dirty="0" smtClean="0"/>
                        <a:t>Wireless</a:t>
                      </a:r>
                      <a:r>
                        <a:rPr lang="en-US" sz="1500" baseline="0" dirty="0" smtClean="0"/>
                        <a:t> Standards </a:t>
                      </a:r>
                      <a:r>
                        <a:rPr lang="en-US" sz="1500" dirty="0" smtClean="0"/>
                        <a:t>Frequency</a:t>
                      </a:r>
                      <a:r>
                        <a:rPr lang="en-US" sz="1500" baseline="0" dirty="0" smtClean="0"/>
                        <a:t> Table ad-hoc</a:t>
                      </a:r>
                    </a:p>
                    <a:p>
                      <a:r>
                        <a:rPr lang="en-US" sz="1500" baseline="0" dirty="0" smtClean="0"/>
                        <a:t>(joint </a:t>
                      </a:r>
                      <a:r>
                        <a:rPr lang="en-US" sz="1500" baseline="0" smtClean="0"/>
                        <a:t>ad-hoc with 802.19)</a:t>
                      </a:r>
                      <a:endParaRPr lang="en-US" sz="1500" dirty="0"/>
                    </a:p>
                  </a:txBody>
                  <a:tcPr/>
                </a:tc>
                <a:tc>
                  <a:txBody>
                    <a:bodyPr/>
                    <a:lstStyle/>
                    <a:p>
                      <a:r>
                        <a:rPr lang="en-US" sz="1500" dirty="0" smtClean="0"/>
                        <a:t>3:00pm ET to 4:00pm ET,</a:t>
                      </a:r>
                    </a:p>
                    <a:p>
                      <a:r>
                        <a:rPr lang="en-US" sz="1500" dirty="0" smtClean="0"/>
                        <a:t>the fourth</a:t>
                      </a:r>
                      <a:r>
                        <a:rPr lang="en-US" sz="1500" baseline="0" dirty="0" smtClean="0"/>
                        <a:t> Tuesday every month </a:t>
                      </a:r>
                    </a:p>
                    <a:p>
                      <a:r>
                        <a:rPr lang="en-US" sz="1500" baseline="0" dirty="0" smtClean="0"/>
                        <a:t>(The dates of the remaining calls in 2022 are  24 May, </a:t>
                      </a:r>
                    </a:p>
                    <a:p>
                      <a:r>
                        <a:rPr lang="en-US" sz="1500" baseline="0" dirty="0" smtClean="0"/>
                        <a:t>28 June, </a:t>
                      </a:r>
                    </a:p>
                    <a:p>
                      <a:r>
                        <a:rPr lang="en-US" sz="1500" baseline="0" dirty="0" smtClean="0"/>
                        <a:t>26 July, </a:t>
                      </a:r>
                    </a:p>
                    <a:p>
                      <a:r>
                        <a:rPr lang="en-US" sz="1500" baseline="0" dirty="0" smtClean="0"/>
                        <a:t>23 August, </a:t>
                      </a:r>
                    </a:p>
                    <a:p>
                      <a:r>
                        <a:rPr lang="en-US" sz="1500" baseline="0" dirty="0" smtClean="0"/>
                        <a:t>27 September, </a:t>
                      </a:r>
                    </a:p>
                    <a:p>
                      <a:r>
                        <a:rPr lang="en-US" sz="1500" baseline="0" dirty="0" smtClean="0"/>
                        <a:t>25 October, </a:t>
                      </a:r>
                    </a:p>
                    <a:p>
                      <a:r>
                        <a:rPr lang="en-US" sz="1500" baseline="0" dirty="0" smtClean="0"/>
                        <a:t>22 November, </a:t>
                      </a:r>
                    </a:p>
                    <a:p>
                      <a:r>
                        <a:rPr lang="en-US" sz="1500" baseline="0" dirty="0" smtClean="0"/>
                        <a:t>and 27 December) </a:t>
                      </a:r>
                    </a:p>
                  </a:txBody>
                  <a:tcPr/>
                </a:tc>
                <a:tc>
                  <a:txBody>
                    <a:bodyPr/>
                    <a:lstStyle/>
                    <a:p>
                      <a:r>
                        <a:rPr lang="en-US" sz="1500" dirty="0" smtClean="0">
                          <a:hlinkClick r:id="rId4"/>
                        </a:rPr>
                        <a:t>https://ieeesa.webex.com/ieeesa/j.php?MTID=m0e5ca6cea1f0fdf0a4c719c129c4148b</a:t>
                      </a:r>
                      <a:r>
                        <a:rPr lang="en-US" sz="1500" baseline="0" dirty="0" smtClean="0"/>
                        <a:t> </a:t>
                      </a:r>
                      <a:endParaRPr lang="en-US" sz="1500" dirty="0" smtClean="0"/>
                    </a:p>
                  </a:txBody>
                  <a:tcPr/>
                </a:tc>
              </a:tr>
            </a:tbl>
          </a:graphicData>
        </a:graphic>
      </p:graphicFrame>
      <p:sp>
        <p:nvSpPr>
          <p:cNvPr id="5" name="Rectangle 4"/>
          <p:cNvSpPr/>
          <p:nvPr/>
        </p:nvSpPr>
        <p:spPr>
          <a:xfrm>
            <a:off x="838200" y="6083255"/>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also available at </a:t>
            </a:r>
            <a:r>
              <a:rPr lang="en-US" sz="1500" b="1" dirty="0">
                <a:solidFill>
                  <a:schemeClr val="tx1"/>
                </a:solidFill>
                <a:cs typeface="Arial" panose="020B0604020202020204" pitchFamily="34" charset="0"/>
                <a:hlinkClick r:id="rId5"/>
              </a:rPr>
              <a:t>18-16/0038r21</a:t>
            </a:r>
            <a:r>
              <a:rPr lang="en-US" sz="1500" b="1" dirty="0">
                <a:solidFill>
                  <a:schemeClr val="tx1"/>
                </a:solidFill>
                <a:cs typeface="Arial" panose="020B0604020202020204" pitchFamily="34" charset="0"/>
              </a:rPr>
              <a:t> and the 802.18 </a:t>
            </a:r>
            <a:r>
              <a:rPr lang="en-US" sz="1500" b="1" dirty="0">
                <a:solidFill>
                  <a:schemeClr val="tx1"/>
                </a:solidFill>
                <a:cs typeface="Arial" panose="020B0604020202020204" pitchFamily="34" charset="0"/>
                <a:hlinkClick r:id="rId6"/>
              </a:rPr>
              <a:t>Google Calendar</a:t>
            </a:r>
            <a:endParaRPr lang="en-US" sz="1500" b="1" dirty="0">
              <a:solidFill>
                <a:schemeClr val="tx1"/>
              </a:solidFill>
            </a:endParaRPr>
          </a:p>
        </p:txBody>
      </p:sp>
    </p:spTree>
    <p:extLst>
      <p:ext uri="{BB962C8B-B14F-4D97-AF65-F5344CB8AC3E}">
        <p14:creationId xmlns:p14="http://schemas.microsoft.com/office/powerpoint/2010/main" val="20429395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May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 IEEE 802.18: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 Self</a:t>
            </a:r>
            <a:r>
              <a:rPr lang="en-US" altLang="en-US" sz="1600" dirty="0" smtClean="0">
                <a:solidFill>
                  <a:schemeClr val="tx1"/>
                </a:solidFill>
                <a:latin typeface="+mj-lt"/>
                <a:cs typeface="Arial" panose="020B0604020202020204" pitchFamily="34" charset="0"/>
              </a:rPr>
              <a: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Secretary:  Amelia </a:t>
            </a:r>
            <a:r>
              <a:rPr lang="en-US" altLang="en-US" sz="1600" dirty="0" err="1" smtClean="0">
                <a:solidFill>
                  <a:schemeClr val="tx1"/>
                </a:solidFill>
                <a:latin typeface="+mj-lt"/>
                <a:cs typeface="Arial" panose="020B0604020202020204" pitchFamily="34" charset="0"/>
              </a:rPr>
              <a:t>Andersdotter</a:t>
            </a:r>
            <a:r>
              <a:rPr lang="en-US" altLang="en-US" sz="1600" dirty="0" smtClean="0">
                <a:solidFill>
                  <a:schemeClr val="tx1"/>
                </a:solidFill>
                <a:latin typeface="+mj-lt"/>
                <a:cs typeface="Arial" panose="020B0604020202020204" pitchFamily="34" charset="0"/>
              </a:rPr>
              <a:t> (Sky UK Group)</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IEEE SA Program Manager:  Jodi </a:t>
            </a:r>
            <a:r>
              <a:rPr lang="en-US" altLang="en-US" sz="1600" dirty="0" err="1" smtClean="0">
                <a:solidFill>
                  <a:schemeClr val="tx1"/>
                </a:solidFill>
                <a:latin typeface="+mj-lt"/>
                <a:cs typeface="Arial" panose="020B0604020202020204" pitchFamily="34" charset="0"/>
              </a:rPr>
              <a:t>Haasz</a:t>
            </a:r>
            <a:r>
              <a:rPr lang="en-US" altLang="en-US" sz="1600" dirty="0" smtClean="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Membership</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46 (8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2</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3</a:t>
            </a:r>
          </a:p>
          <a:p>
            <a:pPr marL="285750" indent="-285750">
              <a:spcBef>
                <a:spcPts val="18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hlinkClick r:id="rId3"/>
              </a:rPr>
              <a:t>802.18 Voters list</a:t>
            </a:r>
            <a:endParaRPr lang="en-US" altLang="en-US" sz="1800" b="1" dirty="0" smtClean="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8068622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in the 2022 July Plenary </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Char char="•"/>
              <a:tabLst>
                <a:tab pos="230188" algn="l"/>
              </a:tabLst>
            </a:pPr>
            <a:r>
              <a:rPr lang="en-US" sz="1800" spc="-5" dirty="0" smtClean="0">
                <a:cs typeface="Arial"/>
              </a:rPr>
              <a:t>Straw Poll </a:t>
            </a:r>
            <a:r>
              <a:rPr lang="en-US" sz="1800" spc="-5" dirty="0">
                <a:cs typeface="Arial"/>
              </a:rPr>
              <a:t>#1:  </a:t>
            </a:r>
            <a:r>
              <a:rPr lang="en-US" sz="1800" spc="-5" dirty="0" smtClean="0">
                <a:cs typeface="Arial"/>
              </a:rPr>
              <a:t>The 2022 July Plenary session is a mixed mode session with the in person meetings being held in Montreal, Quebec, Canada.  Will you:</a:t>
            </a:r>
            <a:endParaRPr lang="en-US" sz="1800" spc="-5" dirty="0">
              <a:cs typeface="Arial"/>
            </a:endParaRPr>
          </a:p>
          <a:p>
            <a:pPr marL="630238" marR="117475" lvl="1" indent="-230188" algn="just">
              <a:buChar char="•"/>
              <a:tabLst>
                <a:tab pos="230188" algn="l"/>
              </a:tabLst>
            </a:pPr>
            <a:r>
              <a:rPr lang="en-US" sz="1600" spc="-5" dirty="0" smtClean="0">
                <a:cs typeface="Arial"/>
              </a:rPr>
              <a:t>Attend in person:  </a:t>
            </a:r>
            <a:endParaRPr lang="en-US" sz="1600" spc="-5" dirty="0">
              <a:cs typeface="Arial"/>
            </a:endParaRPr>
          </a:p>
          <a:p>
            <a:pPr marL="630238" marR="117475" lvl="1" indent="-230188" algn="just">
              <a:buChar char="•"/>
              <a:tabLst>
                <a:tab pos="230188" algn="l"/>
              </a:tabLst>
            </a:pPr>
            <a:r>
              <a:rPr lang="en-US" sz="1600" spc="-5" dirty="0" smtClean="0">
                <a:cs typeface="Arial"/>
              </a:rPr>
              <a:t>Attend </a:t>
            </a:r>
            <a:r>
              <a:rPr lang="en-US" sz="1600" spc="-5" dirty="0">
                <a:cs typeface="Arial"/>
              </a:rPr>
              <a:t>v</a:t>
            </a:r>
            <a:r>
              <a:rPr lang="en-US" sz="1600" spc="-5" dirty="0" smtClean="0">
                <a:cs typeface="Arial"/>
              </a:rPr>
              <a:t>irtually (remotely):</a:t>
            </a:r>
            <a:endParaRPr lang="en-US" sz="1600" spc="-5" dirty="0">
              <a:cs typeface="Arial"/>
            </a:endParaRPr>
          </a:p>
          <a:p>
            <a:pPr marL="630238" marR="117475" lvl="1" indent="-230188" algn="just">
              <a:buChar char="•"/>
              <a:tabLst>
                <a:tab pos="230188" algn="l"/>
              </a:tabLst>
            </a:pPr>
            <a:r>
              <a:rPr lang="en-US" sz="1600" spc="-5" dirty="0" smtClean="0">
                <a:cs typeface="Arial"/>
              </a:rPr>
              <a:t>Not attend the plenary:</a:t>
            </a:r>
            <a:endParaRPr lang="en-US" sz="1600" spc="-5" dirty="0">
              <a:cs typeface="Arial"/>
            </a:endParaRPr>
          </a:p>
          <a:p>
            <a:pPr marL="630238" marR="117475" lvl="1" indent="-230188" algn="just">
              <a:buChar char="•"/>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8939067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in the 2022 September Interim</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Char char="•"/>
              <a:tabLst>
                <a:tab pos="230188" algn="l"/>
              </a:tabLst>
            </a:pPr>
            <a:r>
              <a:rPr lang="en-US" sz="1800" spc="-5" dirty="0" smtClean="0">
                <a:cs typeface="Arial"/>
              </a:rPr>
              <a:t>Straw Poll #2:  The 2022 September Interim session is a mixed mode session with the in person meetings being held in Waikoloa, Hawaii, United States.  Will you:</a:t>
            </a:r>
            <a:endParaRPr lang="en-US" sz="1800" spc="-5" dirty="0">
              <a:cs typeface="Arial"/>
            </a:endParaRPr>
          </a:p>
          <a:p>
            <a:pPr marL="630238" marR="117475" lvl="1" indent="-230188" algn="just">
              <a:buChar char="•"/>
              <a:tabLst>
                <a:tab pos="230188" algn="l"/>
              </a:tabLst>
            </a:pPr>
            <a:r>
              <a:rPr lang="en-US" sz="1600" spc="-5" dirty="0" smtClean="0">
                <a:cs typeface="Arial"/>
              </a:rPr>
              <a:t>Attend in person:  </a:t>
            </a:r>
            <a:endParaRPr lang="en-US" sz="1600" spc="-5" dirty="0">
              <a:cs typeface="Arial"/>
            </a:endParaRPr>
          </a:p>
          <a:p>
            <a:pPr marL="630238" marR="117475" lvl="1" indent="-230188" algn="just">
              <a:buChar char="•"/>
              <a:tabLst>
                <a:tab pos="230188" algn="l"/>
              </a:tabLst>
            </a:pPr>
            <a:r>
              <a:rPr lang="en-US" sz="1600" spc="-5" dirty="0" smtClean="0">
                <a:cs typeface="Arial"/>
              </a:rPr>
              <a:t>Attend </a:t>
            </a:r>
            <a:r>
              <a:rPr lang="en-US" sz="1600" spc="-5" dirty="0">
                <a:cs typeface="Arial"/>
              </a:rPr>
              <a:t>v</a:t>
            </a:r>
            <a:r>
              <a:rPr lang="en-US" sz="1600" spc="-5" dirty="0" smtClean="0">
                <a:cs typeface="Arial"/>
              </a:rPr>
              <a:t>irtually (remotely):</a:t>
            </a:r>
            <a:endParaRPr lang="en-US" sz="1600" spc="-5" dirty="0">
              <a:cs typeface="Arial"/>
            </a:endParaRPr>
          </a:p>
          <a:p>
            <a:pPr marL="630238" marR="117475" lvl="1" indent="-230188" algn="just">
              <a:buChar char="•"/>
              <a:tabLst>
                <a:tab pos="230188" algn="l"/>
              </a:tabLst>
            </a:pPr>
            <a:r>
              <a:rPr lang="en-US" sz="1600" spc="-5" dirty="0" smtClean="0">
                <a:cs typeface="Arial"/>
              </a:rPr>
              <a:t>Not attend the Interim:</a:t>
            </a:r>
            <a:endParaRPr lang="en-US" sz="1600" spc="-5" dirty="0">
              <a:cs typeface="Arial"/>
            </a:endParaRPr>
          </a:p>
          <a:p>
            <a:pPr marL="630238" marR="117475" lvl="1" indent="-230188" algn="just">
              <a:buChar char="•"/>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0545700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2022 July Plenary (1)</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Meeting reservation begins on 20 April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GB" sz="1600" dirty="0" smtClean="0">
                <a:solidFill>
                  <a:schemeClr val="tx1"/>
                </a:solidFill>
                <a:latin typeface="Times New Roman" panose="02020603050405020304" pitchFamily="18" charset="0"/>
                <a:ea typeface="Times New Roman" panose="02020603050405020304" pitchFamily="18" charset="0"/>
                <a:hlinkClick r:id="rId3"/>
              </a:rPr>
              <a:t>https</a:t>
            </a:r>
            <a:r>
              <a:rPr lang="en-GB" sz="1600" dirty="0">
                <a:solidFill>
                  <a:schemeClr val="tx1"/>
                </a:solidFill>
                <a:latin typeface="Times New Roman" panose="02020603050405020304" pitchFamily="18" charset="0"/>
                <a:ea typeface="Times New Roman" panose="02020603050405020304" pitchFamily="18" charset="0"/>
                <a:hlinkClick r:id="rId3"/>
              </a:rPr>
              <a:t>://</a:t>
            </a:r>
            <a:r>
              <a:rPr lang="en-GB" sz="1600" dirty="0" smtClean="0">
                <a:solidFill>
                  <a:schemeClr val="tx1"/>
                </a:solidFill>
                <a:latin typeface="Times New Roman" panose="02020603050405020304" pitchFamily="18" charset="0"/>
                <a:ea typeface="Times New Roman" panose="02020603050405020304" pitchFamily="18" charset="0"/>
                <a:hlinkClick r:id="rId3"/>
              </a:rPr>
              <a:t>cvent.me/Z1zqo0</a:t>
            </a:r>
            <a:r>
              <a:rPr lang="en-GB" sz="1600" dirty="0" smtClean="0">
                <a:solidFill>
                  <a:schemeClr val="tx1"/>
                </a:solidFill>
                <a:latin typeface="Times New Roman" panose="02020603050405020304" pitchFamily="18" charset="0"/>
                <a:ea typeface="Times New Roman" panose="02020603050405020304" pitchFamily="18" charset="0"/>
              </a:rPr>
              <a:t> </a:t>
            </a:r>
            <a:endParaRPr lang="en-GB" sz="16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Registration </a:t>
            </a:r>
            <a:r>
              <a:rPr lang="en-US" sz="1800" dirty="0">
                <a:solidFill>
                  <a:schemeClr val="tx1"/>
                </a:solidFill>
                <a:latin typeface="Times New Roman" panose="02020603050405020304" pitchFamily="18" charset="0"/>
                <a:ea typeface="Times New Roman" panose="02020603050405020304" pitchFamily="18" charset="0"/>
              </a:rPr>
              <a:t>fee</a:t>
            </a:r>
          </a:p>
          <a:p>
            <a:pPr marL="630238" marR="117475" lvl="1"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Early </a:t>
            </a:r>
            <a:r>
              <a:rPr lang="en-US" sz="1400" dirty="0" smtClean="0">
                <a:solidFill>
                  <a:srgbClr val="FF0000"/>
                </a:solidFill>
                <a:latin typeface="Times New Roman" panose="02020603050405020304" pitchFamily="18" charset="0"/>
                <a:ea typeface="Times New Roman" panose="02020603050405020304" pitchFamily="18" charset="0"/>
              </a:rPr>
              <a:t>Registration until Friday</a:t>
            </a:r>
            <a:r>
              <a:rPr lang="en-US" sz="1400" dirty="0">
                <a:solidFill>
                  <a:srgbClr val="FF0000"/>
                </a:solidFill>
                <a:latin typeface="Times New Roman" panose="02020603050405020304" pitchFamily="18" charset="0"/>
                <a:ea typeface="Times New Roman" panose="02020603050405020304" pitchFamily="18" charset="0"/>
              </a:rPr>
              <a:t>, </a:t>
            </a:r>
            <a:r>
              <a:rPr lang="en-US" sz="1400" dirty="0" smtClean="0">
                <a:solidFill>
                  <a:srgbClr val="FF0000"/>
                </a:solidFill>
                <a:latin typeface="Times New Roman" panose="02020603050405020304" pitchFamily="18" charset="0"/>
                <a:ea typeface="Times New Roman" panose="02020603050405020304" pitchFamily="18" charset="0"/>
              </a:rPr>
              <a:t>20 May </a:t>
            </a:r>
            <a:r>
              <a:rPr lang="en-US" sz="1400" dirty="0">
                <a:solidFill>
                  <a:srgbClr val="FF0000"/>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dirty="0" smtClean="0">
                <a:solidFill>
                  <a:srgbClr val="FF0000"/>
                </a:solidFill>
                <a:latin typeface="Times New Roman" panose="02020603050405020304" pitchFamily="18" charset="0"/>
                <a:ea typeface="Times New Roman" panose="02020603050405020304" pitchFamily="18" charset="0"/>
              </a:rPr>
              <a:t>US$500.00 </a:t>
            </a:r>
            <a:r>
              <a:rPr lang="en-US" sz="1200" dirty="0">
                <a:solidFill>
                  <a:srgbClr val="FF0000"/>
                </a:solidFill>
                <a:latin typeface="Times New Roman" panose="02020603050405020304" pitchFamily="18" charset="0"/>
                <a:ea typeface="Times New Roman" panose="02020603050405020304" pitchFamily="18" charset="0"/>
              </a:rPr>
              <a:t>(All attendees)</a:t>
            </a:r>
            <a:endParaRPr lang="en-US" sz="1600" dirty="0">
              <a:solidFill>
                <a:srgbClr val="FF0000"/>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a:t>
            </a:r>
            <a:r>
              <a:rPr lang="en-US" sz="1400" dirty="0" smtClean="0">
                <a:solidFill>
                  <a:schemeClr val="tx1"/>
                </a:solidFill>
                <a:latin typeface="Times New Roman" panose="02020603050405020304" pitchFamily="18" charset="0"/>
                <a:ea typeface="Times New Roman" panose="02020603050405020304" pitchFamily="18" charset="0"/>
              </a:rPr>
              <a:t>Registration until Friday</a:t>
            </a:r>
            <a:r>
              <a:rPr lang="en-US" sz="1400" dirty="0">
                <a:solidFill>
                  <a:schemeClr val="tx1"/>
                </a:solidFill>
                <a:latin typeface="Times New Roman" panose="02020603050405020304" pitchFamily="18" charset="0"/>
                <a:ea typeface="Times New Roman" panose="02020603050405020304" pitchFamily="18" charset="0"/>
              </a:rPr>
              <a:t>, </a:t>
            </a:r>
            <a:r>
              <a:rPr lang="en-US" sz="1400" dirty="0" smtClean="0">
                <a:solidFill>
                  <a:schemeClr val="tx1"/>
                </a:solidFill>
                <a:latin typeface="Times New Roman" panose="02020603050405020304" pitchFamily="18" charset="0"/>
                <a:ea typeface="Times New Roman" panose="02020603050405020304" pitchFamily="18" charset="0"/>
              </a:rPr>
              <a:t>24 June </a:t>
            </a:r>
            <a:r>
              <a:rPr lang="en-US" sz="1400"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US$700.00 </a:t>
            </a:r>
            <a:r>
              <a:rPr lang="en-US" sz="1200" dirty="0">
                <a:solidFill>
                  <a:schemeClr val="tx1"/>
                </a:solidFill>
                <a:latin typeface="Times New Roman" panose="02020603050405020304" pitchFamily="18" charset="0"/>
                <a:ea typeface="Times New Roman" panose="02020603050405020304" pitchFamily="18" charset="0"/>
              </a:rPr>
              <a:t>(All attendees)</a:t>
            </a:r>
            <a:endParaRPr lang="en-US"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a:t>
            </a:r>
            <a:r>
              <a:rPr lang="en-US" sz="1400" dirty="0" smtClean="0">
                <a:solidFill>
                  <a:schemeClr val="tx1"/>
                </a:solidFill>
                <a:latin typeface="Times New Roman" panose="02020603050405020304" pitchFamily="18" charset="0"/>
                <a:ea typeface="Times New Roman" panose="02020603050405020304" pitchFamily="18" charset="0"/>
              </a:rPr>
              <a:t>Registration after Friday</a:t>
            </a:r>
            <a:r>
              <a:rPr lang="en-US" sz="1400" dirty="0">
                <a:solidFill>
                  <a:schemeClr val="tx1"/>
                </a:solidFill>
                <a:latin typeface="Times New Roman" panose="02020603050405020304" pitchFamily="18" charset="0"/>
                <a:ea typeface="Times New Roman" panose="02020603050405020304" pitchFamily="18" charset="0"/>
              </a:rPr>
              <a:t>, </a:t>
            </a:r>
            <a:r>
              <a:rPr lang="en-US" sz="1400" dirty="0" smtClean="0">
                <a:solidFill>
                  <a:schemeClr val="tx1"/>
                </a:solidFill>
                <a:latin typeface="Times New Roman" panose="02020603050405020304" pitchFamily="18" charset="0"/>
                <a:ea typeface="Times New Roman" panose="02020603050405020304" pitchFamily="18" charset="0"/>
              </a:rPr>
              <a:t>24 June </a:t>
            </a:r>
            <a:r>
              <a:rPr lang="en-US" sz="1400"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US$900.00 </a:t>
            </a:r>
            <a:r>
              <a:rPr lang="en-US" sz="1200" dirty="0">
                <a:solidFill>
                  <a:schemeClr val="tx1"/>
                </a:solidFill>
                <a:latin typeface="Times New Roman" panose="02020603050405020304" pitchFamily="18" charset="0"/>
                <a:ea typeface="Times New Roman" panose="02020603050405020304" pitchFamily="18" charset="0"/>
              </a:rPr>
              <a:t>(All attendees)</a:t>
            </a:r>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Cancellation policy</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20 May </a:t>
            </a:r>
            <a:r>
              <a:rPr lang="en-US" sz="1400" dirty="0">
                <a:solidFill>
                  <a:schemeClr val="tx1"/>
                </a:solidFill>
                <a:latin typeface="Times New Roman" panose="02020603050405020304" pitchFamily="18" charset="0"/>
                <a:ea typeface="Times New Roman" panose="02020603050405020304" pitchFamily="18" charset="0"/>
              </a:rPr>
              <a:t>2022, cancellations will not incur a cancellation fee</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After 20 May </a:t>
            </a:r>
            <a:r>
              <a:rPr lang="en-US" sz="1400" dirty="0">
                <a:solidFill>
                  <a:schemeClr val="tx1"/>
                </a:solidFill>
                <a:latin typeface="Times New Roman" panose="02020603050405020304" pitchFamily="18" charset="0"/>
                <a:ea typeface="Times New Roman" panose="02020603050405020304" pitchFamily="18" charset="0"/>
              </a:rPr>
              <a:t>2022 until </a:t>
            </a:r>
            <a:r>
              <a:rPr lang="en-US" sz="1400" dirty="0" smtClean="0">
                <a:solidFill>
                  <a:schemeClr val="tx1"/>
                </a:solidFill>
                <a:latin typeface="Times New Roman" panose="02020603050405020304" pitchFamily="18" charset="0"/>
                <a:ea typeface="Times New Roman" panose="02020603050405020304" pitchFamily="18" charset="0"/>
              </a:rPr>
              <a:t>24 June </a:t>
            </a:r>
            <a:r>
              <a:rPr lang="en-US" sz="1400" dirty="0">
                <a:solidFill>
                  <a:schemeClr val="tx1"/>
                </a:solidFill>
                <a:latin typeface="Times New Roman" panose="02020603050405020304" pitchFamily="18" charset="0"/>
                <a:ea typeface="Times New Roman" panose="02020603050405020304" pitchFamily="18" charset="0"/>
              </a:rPr>
              <a:t>2022, cancellations will incur a US$150.00 cancellation fee</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24 June </a:t>
            </a:r>
            <a:r>
              <a:rPr lang="en-US" sz="1400" dirty="0">
                <a:solidFill>
                  <a:schemeClr val="tx1"/>
                </a:solidFill>
                <a:latin typeface="Times New Roman" panose="02020603050405020304" pitchFamily="18" charset="0"/>
                <a:ea typeface="Times New Roman" panose="02020603050405020304" pitchFamily="18" charset="0"/>
              </a:rPr>
              <a:t>2022, cancellations will not receive any refund </a:t>
            </a: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5889574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2022 July Plenary (2)</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Hotel reservation begins on 28 March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GB" sz="1600" dirty="0">
                <a:solidFill>
                  <a:schemeClr val="tx1"/>
                </a:solidFill>
                <a:latin typeface="Times New Roman" panose="02020603050405020304" pitchFamily="18" charset="0"/>
                <a:ea typeface="Times New Roman" panose="02020603050405020304" pitchFamily="18" charset="0"/>
                <a:hlinkClick r:id="rId3"/>
              </a:rPr>
              <a:t>https://</a:t>
            </a:r>
            <a:r>
              <a:rPr lang="en-GB" sz="1600" dirty="0" smtClean="0">
                <a:solidFill>
                  <a:schemeClr val="tx1"/>
                </a:solidFill>
                <a:latin typeface="Times New Roman" panose="02020603050405020304" pitchFamily="18" charset="0"/>
                <a:ea typeface="Times New Roman" panose="02020603050405020304" pitchFamily="18" charset="0"/>
                <a:hlinkClick r:id="rId3"/>
              </a:rPr>
              <a:t>www.marriott.com/event-reservations/reservation-link.mi?id=1634749149346&amp;key=GRP&amp;app=resvlink</a:t>
            </a:r>
            <a:r>
              <a:rPr lang="en-GB" sz="1600" dirty="0" smtClean="0">
                <a:solidFill>
                  <a:schemeClr val="tx1"/>
                </a:solidFill>
                <a:latin typeface="Times New Roman" panose="02020603050405020304" pitchFamily="18" charset="0"/>
                <a:ea typeface="Times New Roman" panose="02020603050405020304" pitchFamily="18" charset="0"/>
              </a:rPr>
              <a:t> </a:t>
            </a:r>
          </a:p>
          <a:p>
            <a:pPr marL="630238" marR="117475" lvl="1" indent="-230188" algn="just">
              <a:buFont typeface="Times New Roman" pitchFamily="16" charset="0"/>
              <a:buChar char="•"/>
              <a:tabLst>
                <a:tab pos="230188" algn="l"/>
              </a:tabLst>
            </a:pPr>
            <a:r>
              <a:rPr lang="en-US" sz="1600" dirty="0" smtClean="0">
                <a:solidFill>
                  <a:schemeClr val="tx1"/>
                </a:solidFill>
                <a:latin typeface="Times New Roman" panose="02020603050405020304" pitchFamily="18" charset="0"/>
                <a:ea typeface="Times New Roman" panose="02020603050405020304" pitchFamily="18" charset="0"/>
              </a:rPr>
              <a:t>Hotel rates:</a:t>
            </a:r>
          </a:p>
          <a:p>
            <a:pPr marL="1030288" marR="117475" lvl="2" indent="-230188" algn="just">
              <a:buFont typeface="Times New Roman" pitchFamily="16" charset="0"/>
              <a:buChar char="•"/>
              <a:tabLst>
                <a:tab pos="230188" algn="l"/>
              </a:tabLst>
            </a:pPr>
            <a:r>
              <a:rPr lang="en-US" sz="1400" strike="sngStrike" dirty="0" smtClean="0">
                <a:solidFill>
                  <a:schemeClr val="tx1"/>
                </a:solidFill>
                <a:latin typeface="Times New Roman" panose="02020603050405020304" pitchFamily="18" charset="0"/>
                <a:ea typeface="Times New Roman" panose="02020603050405020304" pitchFamily="18" charset="0"/>
              </a:rPr>
              <a:t>Early </a:t>
            </a:r>
            <a:r>
              <a:rPr lang="en-US" sz="1400" strike="sngStrike" dirty="0">
                <a:solidFill>
                  <a:schemeClr val="tx1"/>
                </a:solidFill>
                <a:latin typeface="Times New Roman" panose="02020603050405020304" pitchFamily="18" charset="0"/>
                <a:ea typeface="Times New Roman" panose="02020603050405020304" pitchFamily="18" charset="0"/>
              </a:rPr>
              <a:t>Bird Rate: $250.00 Canadian per night until 5:00 PM Eastern Time Friday </a:t>
            </a:r>
            <a:r>
              <a:rPr lang="en-US" sz="1400" strike="sngStrike" dirty="0" smtClean="0">
                <a:solidFill>
                  <a:schemeClr val="tx1"/>
                </a:solidFill>
                <a:latin typeface="Times New Roman" panose="02020603050405020304" pitchFamily="18" charset="0"/>
                <a:ea typeface="Times New Roman" panose="02020603050405020304" pitchFamily="18" charset="0"/>
              </a:rPr>
              <a:t>29 April 2022</a:t>
            </a:r>
          </a:p>
          <a:p>
            <a:pPr marL="1030288" marR="117475" lvl="2"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Standard </a:t>
            </a:r>
            <a:r>
              <a:rPr lang="en-US" sz="1400" dirty="0">
                <a:solidFill>
                  <a:srgbClr val="FF0000"/>
                </a:solidFill>
                <a:latin typeface="Times New Roman" panose="02020603050405020304" pitchFamily="18" charset="0"/>
                <a:ea typeface="Times New Roman" panose="02020603050405020304" pitchFamily="18" charset="0"/>
              </a:rPr>
              <a:t>Rate: $275.00 Canadian per night until 5:00 PM Eastern Time Friday </a:t>
            </a:r>
            <a:r>
              <a:rPr lang="en-US" sz="1400" dirty="0" smtClean="0">
                <a:solidFill>
                  <a:srgbClr val="FF0000"/>
                </a:solidFill>
                <a:latin typeface="Times New Roman" panose="02020603050405020304" pitchFamily="18" charset="0"/>
                <a:ea typeface="Times New Roman" panose="02020603050405020304" pitchFamily="18" charset="0"/>
              </a:rPr>
              <a:t>10 June 2022</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Group Rate covers all guest sleeping room costs, including internet access and service fees, but is exclusive of applicable sales/room tax, currently 3.5% (lodging tax), 5% (GST) and 9.975% (PST).</a:t>
            </a:r>
            <a:endParaRPr lang="en-GB"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4749716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2022 September Interim (1)</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Meeting reservation begins on 17 May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dirty="0">
                <a:hlinkClick r:id="rId3"/>
              </a:rPr>
              <a:t>https://cvent.me/PvDkQV</a:t>
            </a:r>
            <a:endParaRPr lang="en-GB" sz="16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Registration </a:t>
            </a:r>
            <a:r>
              <a:rPr lang="en-US" sz="1800" dirty="0">
                <a:solidFill>
                  <a:schemeClr val="tx1"/>
                </a:solidFill>
                <a:latin typeface="Times New Roman" panose="02020603050405020304" pitchFamily="18" charset="0"/>
                <a:ea typeface="Times New Roman" panose="02020603050405020304" pitchFamily="18" charset="0"/>
              </a:rPr>
              <a:t>fee</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Early </a:t>
            </a:r>
            <a:r>
              <a:rPr lang="en-US" sz="1400" dirty="0" smtClean="0">
                <a:solidFill>
                  <a:schemeClr val="tx1"/>
                </a:solidFill>
                <a:latin typeface="Times New Roman" panose="02020603050405020304" pitchFamily="18" charset="0"/>
                <a:ea typeface="Times New Roman" panose="02020603050405020304" pitchFamily="18" charset="0"/>
              </a:rPr>
              <a:t>Registration until Thursday, 30 June 2022</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US$950.00 </a:t>
            </a:r>
            <a:r>
              <a:rPr lang="en-US" sz="1200" dirty="0">
                <a:solidFill>
                  <a:schemeClr val="tx1"/>
                </a:solidFill>
                <a:latin typeface="Times New Roman" panose="02020603050405020304" pitchFamily="18" charset="0"/>
                <a:ea typeface="Times New Roman" panose="02020603050405020304" pitchFamily="18" charset="0"/>
              </a:rPr>
              <a:t>(All attendees)</a:t>
            </a:r>
            <a:endParaRPr lang="en-US"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a:t>
            </a:r>
            <a:r>
              <a:rPr lang="en-US" sz="1400" dirty="0" smtClean="0">
                <a:solidFill>
                  <a:schemeClr val="tx1"/>
                </a:solidFill>
                <a:latin typeface="Times New Roman" panose="02020603050405020304" pitchFamily="18" charset="0"/>
                <a:ea typeface="Times New Roman" panose="02020603050405020304" pitchFamily="18" charset="0"/>
              </a:rPr>
              <a:t>Registration until Monday, 15 August </a:t>
            </a:r>
            <a:r>
              <a:rPr lang="en-US" sz="1400"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US$1200.00 </a:t>
            </a:r>
            <a:r>
              <a:rPr lang="en-US" sz="1200" dirty="0">
                <a:solidFill>
                  <a:schemeClr val="tx1"/>
                </a:solidFill>
                <a:latin typeface="Times New Roman" panose="02020603050405020304" pitchFamily="18" charset="0"/>
                <a:ea typeface="Times New Roman" panose="02020603050405020304" pitchFamily="18" charset="0"/>
              </a:rPr>
              <a:t>(All attendees)</a:t>
            </a:r>
            <a:endParaRPr lang="en-US"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a:t>
            </a:r>
            <a:r>
              <a:rPr lang="en-US" sz="1400" dirty="0" smtClean="0">
                <a:solidFill>
                  <a:schemeClr val="tx1"/>
                </a:solidFill>
                <a:latin typeface="Times New Roman" panose="02020603050405020304" pitchFamily="18" charset="0"/>
                <a:ea typeface="Times New Roman" panose="02020603050405020304" pitchFamily="18" charset="0"/>
              </a:rPr>
              <a:t>Registration after Monday, 15 August 2022</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US$1450.00 </a:t>
            </a:r>
            <a:r>
              <a:rPr lang="en-US" sz="1200" dirty="0">
                <a:solidFill>
                  <a:schemeClr val="tx1"/>
                </a:solidFill>
                <a:latin typeface="Times New Roman" panose="02020603050405020304" pitchFamily="18" charset="0"/>
                <a:ea typeface="Times New Roman" panose="02020603050405020304" pitchFamily="18" charset="0"/>
              </a:rPr>
              <a:t>(All attendees)</a:t>
            </a:r>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Cancellation policy</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30 June 2022</a:t>
            </a:r>
            <a:r>
              <a:rPr lang="en-US" sz="1400"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After 30 June </a:t>
            </a:r>
            <a:r>
              <a:rPr lang="en-US" sz="1400" dirty="0">
                <a:solidFill>
                  <a:schemeClr val="tx1"/>
                </a:solidFill>
                <a:latin typeface="Times New Roman" panose="02020603050405020304" pitchFamily="18" charset="0"/>
                <a:ea typeface="Times New Roman" panose="02020603050405020304" pitchFamily="18" charset="0"/>
              </a:rPr>
              <a:t>2022 until </a:t>
            </a:r>
            <a:r>
              <a:rPr lang="en-US" sz="1400" dirty="0" smtClean="0">
                <a:solidFill>
                  <a:schemeClr val="tx1"/>
                </a:solidFill>
                <a:latin typeface="Times New Roman" panose="02020603050405020304" pitchFamily="18" charset="0"/>
                <a:ea typeface="Times New Roman" panose="02020603050405020304" pitchFamily="18" charset="0"/>
              </a:rPr>
              <a:t>15 August </a:t>
            </a:r>
            <a:r>
              <a:rPr lang="en-US" sz="1400" dirty="0">
                <a:solidFill>
                  <a:schemeClr val="tx1"/>
                </a:solidFill>
                <a:latin typeface="Times New Roman" panose="02020603050405020304" pitchFamily="18" charset="0"/>
                <a:ea typeface="Times New Roman" panose="02020603050405020304" pitchFamily="18" charset="0"/>
              </a:rPr>
              <a:t>2022, cancellations will incur a US$150.00 cancellation fee</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15 August 2022</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60497924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2022 September Interim (2)</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Hotel reservation begins on 17 May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kern="1200" dirty="0" smtClean="0">
                <a:latin typeface="Times New Roman" pitchFamily="16" charset="0"/>
                <a:hlinkClick r:id="rId3"/>
              </a:rPr>
              <a:t>https</a:t>
            </a:r>
            <a:r>
              <a:rPr lang="en-US" sz="1600" kern="1200" dirty="0">
                <a:latin typeface="Times New Roman" pitchFamily="16" charset="0"/>
                <a:hlinkClick r:id="rId3"/>
              </a:rPr>
              <a:t>://www.hilton.com/en/attend-my-event/ieee802wireless2022earlybird</a:t>
            </a:r>
            <a:r>
              <a:rPr lang="en-US" sz="1600" kern="1200" dirty="0" smtClean="0">
                <a:latin typeface="Times New Roman" pitchFamily="16" charset="0"/>
                <a:hlinkClick r:id="rId3"/>
              </a:rPr>
              <a:t>/</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dirty="0" smtClean="0">
                <a:solidFill>
                  <a:schemeClr val="tx1"/>
                </a:solidFill>
                <a:latin typeface="Times New Roman" panose="02020603050405020304" pitchFamily="18" charset="0"/>
                <a:ea typeface="Times New Roman" panose="02020603050405020304" pitchFamily="18" charset="0"/>
              </a:rPr>
              <a:t>Cut off date:</a:t>
            </a:r>
          </a:p>
          <a:p>
            <a:pPr marL="1030288" marR="117475" lvl="2" indent="-230188" algn="just">
              <a:buFont typeface="Times New Roman" pitchFamily="16" charset="0"/>
              <a:buChar char="•"/>
              <a:tabLst>
                <a:tab pos="230188" algn="l"/>
              </a:tabLst>
            </a:pPr>
            <a:r>
              <a:rPr lang="en-US" sz="1400" b="1" dirty="0" smtClean="0">
                <a:solidFill>
                  <a:srgbClr val="FF0000"/>
                </a:solidFill>
              </a:rPr>
              <a:t>Early </a:t>
            </a:r>
            <a:r>
              <a:rPr lang="en-US" sz="1400" b="1" dirty="0">
                <a:solidFill>
                  <a:srgbClr val="FF0000"/>
                </a:solidFill>
              </a:rPr>
              <a:t>Bird: When the </a:t>
            </a:r>
            <a:r>
              <a:rPr lang="en-US" sz="1400" b="1" u="sng" dirty="0">
                <a:solidFill>
                  <a:srgbClr val="FF0000"/>
                </a:solidFill>
              </a:rPr>
              <a:t>Early Bird Guest Room Block is sold out or 5:00 PM Hawaii Time </a:t>
            </a:r>
            <a:r>
              <a:rPr lang="en-US" sz="1400" b="1" u="sng" dirty="0" smtClean="0">
                <a:solidFill>
                  <a:srgbClr val="FF0000"/>
                </a:solidFill>
              </a:rPr>
              <a:t>13 June 2022</a:t>
            </a:r>
            <a:r>
              <a:rPr lang="en-US" sz="1400" b="1" u="sng" dirty="0">
                <a:solidFill>
                  <a:srgbClr val="FF0000"/>
                </a:solidFill>
              </a:rPr>
              <a:t> whichever comes </a:t>
            </a:r>
            <a:r>
              <a:rPr lang="en-US" sz="1400" b="1" u="sng" dirty="0" smtClean="0">
                <a:solidFill>
                  <a:srgbClr val="FF0000"/>
                </a:solidFill>
              </a:rPr>
              <a:t>first</a:t>
            </a:r>
            <a:r>
              <a:rPr lang="en-US" sz="1400" b="1" dirty="0" smtClean="0">
                <a:solidFill>
                  <a:srgbClr val="FF0000"/>
                </a:solidFill>
              </a:rPr>
              <a:t>.</a:t>
            </a:r>
          </a:p>
          <a:p>
            <a:pPr marL="1030288" marR="117475" lvl="2" indent="-230188" algn="just">
              <a:buFont typeface="Times New Roman" pitchFamily="16" charset="0"/>
              <a:buChar char="•"/>
              <a:tabLst>
                <a:tab pos="230188" algn="l"/>
              </a:tabLst>
            </a:pPr>
            <a:r>
              <a:rPr lang="en-US" sz="1400" dirty="0" smtClean="0"/>
              <a:t>Standard</a:t>
            </a:r>
            <a:r>
              <a:rPr lang="en-US" sz="1400" dirty="0"/>
              <a:t>: When the Standard Guest Room Block is sold out or 5:00 PM Hawaii Time </a:t>
            </a:r>
            <a:r>
              <a:rPr lang="en-US" sz="1400" dirty="0" smtClean="0"/>
              <a:t>15 August</a:t>
            </a:r>
            <a:r>
              <a:rPr lang="en-US" sz="1400" dirty="0"/>
              <a:t> 2022 whichever comes first.</a:t>
            </a:r>
            <a:endParaRPr lang="en-GB"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11072051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rgbClr val="FF0000"/>
                </a:solidFill>
                <a:latin typeface="+mj-lt"/>
                <a:cs typeface="Arial"/>
              </a:rPr>
              <a:t>On-line: </a:t>
            </a:r>
            <a:r>
              <a:rPr lang="en-US" sz="1600" spc="-5" dirty="0" smtClean="0">
                <a:solidFill>
                  <a:srgbClr val="FF0000"/>
                </a:solidFill>
                <a:latin typeface="+mj-lt"/>
                <a:cs typeface="Arial"/>
              </a:rPr>
              <a:t> </a:t>
            </a:r>
            <a:endParaRPr lang="en-US" sz="1600" spc="-5" dirty="0">
              <a:solidFill>
                <a:srgbClr val="FF0000"/>
              </a:solidFill>
              <a:latin typeface="+mj-lt"/>
              <a:cs typeface="Arial"/>
            </a:endParaRPr>
          </a:p>
          <a:p>
            <a:pPr marL="630238" marR="117475" lvl="1" indent="-230188" algn="just">
              <a:buFont typeface="Times New Roman" pitchFamily="16" charset="0"/>
              <a:buChar char="•"/>
              <a:tabLst>
                <a:tab pos="230188" algn="l"/>
              </a:tabLst>
            </a:pPr>
            <a:r>
              <a:rPr lang="en-US" sz="1600" spc="-5" dirty="0" smtClean="0">
                <a:solidFill>
                  <a:srgbClr val="FF0000"/>
                </a:solidFill>
                <a:latin typeface="+mj-lt"/>
                <a:cs typeface="Arial"/>
              </a:rPr>
              <a:t>Voters:  </a:t>
            </a:r>
            <a:endParaRPr lang="en-US" sz="16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Next 802.18 interim/plenary</a:t>
            </a:r>
          </a:p>
          <a:p>
            <a:pPr marL="630238" marR="117475" lvl="1" indent="-230188" algn="just">
              <a:buFont typeface="Times New Roman" pitchFamily="16" charset="0"/>
              <a:buChar char="•"/>
              <a:tabLst>
                <a:tab pos="230188" algn="l"/>
              </a:tabLst>
            </a:pPr>
            <a:r>
              <a:rPr lang="en-US" sz="1600" spc="-5" dirty="0" smtClean="0">
                <a:cs typeface="Arial"/>
              </a:rPr>
              <a:t>2022 July Plenary from 10 July 2022 to 15 July 2022</a:t>
            </a:r>
          </a:p>
          <a:p>
            <a:pPr marL="1030288" marR="117475" lvl="2" indent="-230188" algn="just">
              <a:buFont typeface="Times New Roman" pitchFamily="16" charset="0"/>
              <a:buChar char="•"/>
              <a:tabLst>
                <a:tab pos="230188" algn="l"/>
              </a:tabLst>
            </a:pPr>
            <a:r>
              <a:rPr lang="en-US" sz="1400" spc="-5" dirty="0" smtClean="0">
                <a:cs typeface="Arial"/>
              </a:rPr>
              <a:t>Tentative meeting slots (subject to 802 EC confirmation):  Tuesday AM2 and Thursday AM1</a:t>
            </a:r>
            <a:endParaRPr lang="en-US" sz="1400" spc="-5" dirty="0">
              <a:cs typeface="Arial"/>
            </a:endParaRPr>
          </a:p>
          <a:p>
            <a:pPr marL="230188" marR="117475" indent="-230188" algn="just">
              <a:spcBef>
                <a:spcPts val="1200"/>
              </a:spcBef>
              <a:buFont typeface="Times New Roman" pitchFamily="16" charset="0"/>
              <a:buChar char="•"/>
              <a:tabLst>
                <a:tab pos="230188" algn="l"/>
              </a:tabLst>
            </a:pPr>
            <a:r>
              <a:rPr lang="en-US" sz="1800" spc="-5" dirty="0" smtClean="0">
                <a:cs typeface="Arial"/>
              </a:rPr>
              <a:t>Next weekly teleconference</a:t>
            </a:r>
            <a:r>
              <a:rPr lang="en-US" sz="1800" spc="-5" dirty="0">
                <a:cs typeface="Arial"/>
              </a:rPr>
              <a:t>:</a:t>
            </a:r>
          </a:p>
          <a:p>
            <a:pPr marL="630238" marR="117475" lvl="1" indent="-230188" algn="just">
              <a:buFont typeface="Times New Roman" pitchFamily="16" charset="0"/>
              <a:buChar char="•"/>
              <a:tabLst>
                <a:tab pos="230188" algn="l"/>
              </a:tabLst>
            </a:pPr>
            <a:r>
              <a:rPr lang="en-US" sz="1600" spc="-5" dirty="0">
                <a:cs typeface="Arial"/>
              </a:rPr>
              <a:t>15:00 ET to 15:55 ET, Thursday, 26 May 2022</a:t>
            </a:r>
          </a:p>
          <a:p>
            <a:pPr marL="630238" marR="117475" lvl="1" indent="-230188" algn="just">
              <a:buFont typeface="Times New Roman" pitchFamily="16" charset="0"/>
              <a:buChar char="•"/>
              <a:tabLst>
                <a:tab pos="230188" algn="l"/>
              </a:tabLst>
            </a:pPr>
            <a:r>
              <a:rPr lang="en-US" sz="1600" spc="-5" dirty="0">
                <a:cs typeface="Arial" panose="020B0604020202020204" pitchFamily="34" charset="0"/>
              </a:rPr>
              <a:t>Weekly teleconference calls till 22 September </a:t>
            </a:r>
            <a:r>
              <a:rPr lang="en-US" sz="1600" spc="-5" dirty="0" smtClean="0">
                <a:cs typeface="Arial" panose="020B0604020202020204" pitchFamily="34" charset="0"/>
              </a:rPr>
              <a:t>2022 were </a:t>
            </a:r>
            <a:r>
              <a:rPr lang="en-US" sz="1600" spc="-5" dirty="0">
                <a:cs typeface="Arial" panose="020B0604020202020204" pitchFamily="34" charset="0"/>
              </a:rPr>
              <a:t>approved and announced </a:t>
            </a:r>
            <a:r>
              <a:rPr lang="en-US" sz="1600" spc="-5" dirty="0" smtClean="0">
                <a:cs typeface="Arial" panose="020B0604020202020204" pitchFamily="34" charset="0"/>
              </a:rPr>
              <a:t>since the 2021 November plenary</a:t>
            </a:r>
            <a:r>
              <a:rPr lang="en-US" sz="1600" spc="-5" dirty="0">
                <a:cs typeface="Arial" panose="020B0604020202020204" pitchFamily="34" charset="0"/>
              </a:rPr>
              <a:t>.  </a:t>
            </a:r>
            <a:r>
              <a:rPr lang="en-US" sz="1600" dirty="0" smtClean="0">
                <a:solidFill>
                  <a:srgbClr val="FF0000"/>
                </a:solidFill>
                <a:cs typeface="Arial" panose="020B0604020202020204" pitchFamily="34" charset="0"/>
              </a:rPr>
              <a:t>Call </a:t>
            </a:r>
            <a:r>
              <a:rPr lang="en-US" sz="1600" dirty="0">
                <a:solidFill>
                  <a:srgbClr val="FF0000"/>
                </a:solidFill>
                <a:cs typeface="Arial" panose="020B0604020202020204" pitchFamily="34" charset="0"/>
              </a:rPr>
              <a:t>in info is available at </a:t>
            </a:r>
            <a:r>
              <a:rPr lang="en-US" sz="1600" dirty="0" smtClean="0">
                <a:solidFill>
                  <a:srgbClr val="FF0000"/>
                </a:solidFill>
                <a:cs typeface="Arial" panose="020B0604020202020204" pitchFamily="34" charset="0"/>
                <a:hlinkClick r:id="rId3"/>
              </a:rPr>
              <a:t>18-16/0038r21</a:t>
            </a:r>
            <a:r>
              <a:rPr lang="en-US" sz="1600" dirty="0" smtClean="0">
                <a:solidFill>
                  <a:srgbClr val="FF0000"/>
                </a:solidFill>
                <a:cs typeface="Arial" panose="020B0604020202020204" pitchFamily="34" charset="0"/>
              </a:rPr>
              <a:t> (UPDATED!).</a:t>
            </a:r>
            <a:endParaRPr lang="en-US" sz="1400" b="1"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Adjourn:</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adjourn?</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Adjourn at  </a:t>
            </a:r>
            <a:endParaRPr lang="en-US" sz="1400" spc="-5" dirty="0">
              <a:solidFill>
                <a:srgbClr val="FF0000"/>
              </a:solidFill>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May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May 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5</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chemeClr val="tx1"/>
                </a:solidFill>
              </a:rPr>
              <a:t>Housekeeping reminder</a:t>
            </a:r>
            <a:endParaRPr lang="en-US" sz="2800" dirty="0">
              <a:solidFill>
                <a:schemeClr val="tx1"/>
              </a:solidFill>
            </a:endParaRP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smtClean="0">
                <a:latin typeface="+mj-lt"/>
                <a:cs typeface="Arial"/>
              </a:rPr>
              <a:t>Meeting reminders:</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630238" marR="117475" lvl="1" indent="-230188" algn="just">
              <a:spcBef>
                <a:spcPts val="600"/>
              </a:spcBef>
              <a:buChar char="•"/>
              <a:tabLst>
                <a:tab pos="230188" algn="l"/>
              </a:tabLst>
            </a:pPr>
            <a:r>
              <a:rPr lang="en-US" sz="1600" spc="-5" dirty="0">
                <a:latin typeface="+mj-lt"/>
                <a:cs typeface="Arial"/>
              </a:rPr>
              <a:t>YOU MUST PAY the registration fee in order to attend and to receive attendance credit</a:t>
            </a: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When you want to be on the queue, please type “Q” or “q” in </a:t>
            </a:r>
            <a:r>
              <a:rPr lang="en-US" sz="1600" spc="-5" dirty="0">
                <a:latin typeface="+mj-lt"/>
                <a:cs typeface="Arial"/>
              </a:rPr>
              <a:t>the </a:t>
            </a:r>
            <a:r>
              <a:rPr lang="en-US" sz="1600" spc="-5" dirty="0" smtClean="0">
                <a:latin typeface="+mj-lt"/>
                <a:cs typeface="Arial"/>
              </a:rPr>
              <a:t>chat window</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you</a:t>
            </a: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66885</TotalTime>
  <Words>3269</Words>
  <Application>Microsoft Office PowerPoint</Application>
  <PresentationFormat>Widescreen</PresentationFormat>
  <Paragraphs>615</Paragraphs>
  <Slides>37</Slides>
  <Notes>34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6" baseType="lpstr">
      <vt:lpstr>Arial Unicode MS</vt:lpstr>
      <vt:lpstr>Monotype Sorts</vt:lpstr>
      <vt:lpstr>MS Gothic</vt:lpstr>
      <vt:lpstr>MS PGothic</vt:lpstr>
      <vt:lpstr>Arial</vt:lpstr>
      <vt:lpstr>Calibri</vt:lpstr>
      <vt:lpstr>Times New Roman</vt:lpstr>
      <vt:lpstr>Office Theme</vt:lpstr>
      <vt:lpstr>Document</vt:lpstr>
      <vt:lpstr>IEEE 802.18 RR-TAG 2022 May Wireless Interim agenda</vt:lpstr>
      <vt:lpstr>Registration is required to attend this meeting </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12 May 2022 Agenda</vt:lpstr>
      <vt:lpstr>Administrative motions</vt:lpstr>
      <vt:lpstr>Progress since the 2022 March plenary</vt:lpstr>
      <vt:lpstr>Status of ongoing consultations</vt:lpstr>
      <vt:lpstr>General discussion items (1)</vt:lpstr>
      <vt:lpstr>General discussion items (2)</vt:lpstr>
      <vt:lpstr>General discussion items (3)</vt:lpstr>
      <vt:lpstr>General discussion items (4)</vt:lpstr>
      <vt:lpstr>Any other business</vt:lpstr>
      <vt:lpstr>Recess until 19 May 2022</vt:lpstr>
      <vt:lpstr>19 May 2022 Agenda</vt:lpstr>
      <vt:lpstr>Administrative motion</vt:lpstr>
      <vt:lpstr>Status of ongoing consultations</vt:lpstr>
      <vt:lpstr>General discussion items (1)</vt:lpstr>
      <vt:lpstr>General discussion items (2)</vt:lpstr>
      <vt:lpstr>General discussion items (3)</vt:lpstr>
      <vt:lpstr>General discussion items (4)</vt:lpstr>
      <vt:lpstr>General discussion items (5)</vt:lpstr>
      <vt:lpstr>Future meetings and new Webex meeting invite (1)</vt:lpstr>
      <vt:lpstr>Future meetings and new Webex meeting invite (2)</vt:lpstr>
      <vt:lpstr>Type of participation in the 2022 July Plenary </vt:lpstr>
      <vt:lpstr>Type of participation in the 2022 September Interim</vt:lpstr>
      <vt:lpstr>Meeting and hotel reservation for the 2022 July Plenary (1)</vt:lpstr>
      <vt:lpstr>Meeting and hotel reservation for the 2022 July Plenary (2)</vt:lpstr>
      <vt:lpstr>Meeting and hotel reservation for the 2022 September Interim (1)</vt:lpstr>
      <vt:lpstr>Meeting and hotel reservation for the 2022 September Interim (2)</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22/0044r3</dc:title>
  <dc:creator/>
  <cp:keywords>2022 May Wireless Interim</cp:keywords>
  <cp:lastModifiedBy>Edward Au</cp:lastModifiedBy>
  <cp:revision>4518</cp:revision>
  <cp:lastPrinted>1601-01-01T00:00:00Z</cp:lastPrinted>
  <dcterms:created xsi:type="dcterms:W3CDTF">2016-03-03T14:54:45Z</dcterms:created>
  <dcterms:modified xsi:type="dcterms:W3CDTF">2022-05-18T18:36:13Z</dcterms:modified>
  <cp:category>IEEE 802.18 RR-TAG agenda</cp:category>
</cp:coreProperties>
</file>