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1"/>
  </p:notesMasterIdLst>
  <p:handoutMasterIdLst>
    <p:handoutMasterId r:id="rId32"/>
  </p:handoutMasterIdLst>
  <p:sldIdLst>
    <p:sldId id="256" r:id="rId2"/>
    <p:sldId id="892" r:id="rId3"/>
    <p:sldId id="863" r:id="rId4"/>
    <p:sldId id="857" r:id="rId5"/>
    <p:sldId id="329" r:id="rId6"/>
    <p:sldId id="604" r:id="rId7"/>
    <p:sldId id="624" r:id="rId8"/>
    <p:sldId id="605" r:id="rId9"/>
    <p:sldId id="843" r:id="rId10"/>
    <p:sldId id="866" r:id="rId11"/>
    <p:sldId id="845" r:id="rId12"/>
    <p:sldId id="878" r:id="rId13"/>
    <p:sldId id="893" r:id="rId14"/>
    <p:sldId id="894" r:id="rId15"/>
    <p:sldId id="895" r:id="rId16"/>
    <p:sldId id="896" r:id="rId17"/>
    <p:sldId id="899" r:id="rId18"/>
    <p:sldId id="856" r:id="rId19"/>
    <p:sldId id="864" r:id="rId20"/>
    <p:sldId id="879" r:id="rId21"/>
    <p:sldId id="880" r:id="rId22"/>
    <p:sldId id="881" r:id="rId23"/>
    <p:sldId id="883" r:id="rId24"/>
    <p:sldId id="900" r:id="rId25"/>
    <p:sldId id="901" r:id="rId26"/>
    <p:sldId id="890" r:id="rId27"/>
    <p:sldId id="891" r:id="rId28"/>
    <p:sldId id="887" r:id="rId29"/>
    <p:sldId id="888"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16" autoAdjust="0"/>
    <p:restoredTop sz="95405" autoAdjust="0"/>
  </p:normalViewPr>
  <p:slideViewPr>
    <p:cSldViewPr>
      <p:cViewPr varScale="1">
        <p:scale>
          <a:sx n="82" d="100"/>
          <a:sy n="82" d="100"/>
        </p:scale>
        <p:origin x="955"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5515"/>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915665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251631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006180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497075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5270157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915637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5659034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970552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0311052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699934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802.18-22/0044r2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28-01-0000-minutes-10-17mar22-rrtag-pleanry-mco.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ocuments?is_dcn=45&amp;is_year=2022"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2/18-22-0035-12-0000-status-of-ongoing-consultations-and-tag-documents-for-approval.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www.etsi.org/events/1965-2022-05-the-etsi-seminar#pane-1/"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2/05/may-2022-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ocs.fcc.gov/public/attachments/DA-22-456A1.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apt.int/sites/default/files/2022/04/CALENDAR_OF_APT_ACTIVITIES_FOR_THE_YEAR_2022-v1.6b.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mic.gov.vn/Pages/VanBan/14773/5_VBHN-BTTTT.html" TargetMode="External"/><Relationship Id="rId4" Type="http://schemas.openxmlformats.org/officeDocument/2006/relationships/hyperlink" Target="https://aptwebdialogue.site/ewao"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touchpoint.eventsair.com/2022-may-ieee-802-wireless-interim-sess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0-0000-teleconference-call-in-info.pptx" TargetMode="External"/><Relationship Id="rId4" Type="http://schemas.openxmlformats.org/officeDocument/2006/relationships/hyperlink" Target="https://ieeesa.webex.com/ieeesa/j.php?MTID=m26c23a4b9ba5ccb1f68348f9562860c8"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0-0000-teleconference-call-in-info.pptx" TargetMode="External"/><Relationship Id="rId4" Type="http://schemas.openxmlformats.org/officeDocument/2006/relationships/hyperlink" Target="https://ieeesa.webex.com/ieeesa/j.php?MTID=m0e5ca6cea1f0fdf0a4c719c129c4148b"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cvent.me/Z1zqo0"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hyperlink" Target="https://www.marriott.com/event-reservations/reservation-link.mi?id=1634749149346&amp;key=GRP&amp;app=resvlink"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May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May Wireless Interim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6–19 May 2022</a:t>
            </a:r>
            <a:endParaRPr lang="en-GB" sz="2000" b="0" dirty="0"/>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669"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12 May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1132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March plenary</a:t>
            </a:r>
          </a:p>
          <a:p>
            <a:pPr marL="230188" marR="117475" indent="-230188" algn="just">
              <a:buChar char="•"/>
              <a:tabLst>
                <a:tab pos="230188" algn="l"/>
              </a:tabLst>
            </a:pPr>
            <a:r>
              <a:rPr lang="en-US" sz="1800" spc="-5" dirty="0" smtClean="0">
                <a:latin typeface="+mj-lt"/>
                <a:cs typeface="Arial"/>
              </a:rPr>
              <a:t>Progress since the 2022 March plenary</a:t>
            </a: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19 May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March plenary session as </a:t>
            </a:r>
            <a:r>
              <a:rPr lang="en-US" sz="1800" spc="-5" dirty="0">
                <a:latin typeface="+mj-lt"/>
                <a:cs typeface="Arial"/>
              </a:rPr>
              <a:t>shown in the document </a:t>
            </a:r>
            <a:r>
              <a:rPr lang="en-US" sz="1800" spc="-5" dirty="0" smtClean="0">
                <a:latin typeface="+mj-lt"/>
                <a:cs typeface="Arial"/>
                <a:hlinkClick r:id="rId3"/>
              </a:rPr>
              <a:t>18-22/0028r1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Stephen Palm</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Jim Lansford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March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 opening report to the Wireless Chairs Standing Committee:  </a:t>
            </a:r>
            <a:r>
              <a:rPr lang="en-US" sz="1800" spc="-5" dirty="0" smtClean="0">
                <a:solidFill>
                  <a:srgbClr val="FF0000"/>
                </a:solidFill>
                <a:latin typeface="+mj-lt"/>
                <a:cs typeface="Arial"/>
                <a:hlinkClick r:id="rId3"/>
              </a:rPr>
              <a:t>18-22/0045</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18-22/0035r12</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submission deadline:</a:t>
            </a: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deadline on 26 May 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FCC </a:t>
            </a:r>
            <a:r>
              <a:rPr lang="en-US" sz="1400" spc="-5" dirty="0">
                <a:solidFill>
                  <a:schemeClr val="tx1"/>
                </a:solidFill>
                <a:cs typeface="Arial"/>
              </a:rPr>
              <a:t>OET </a:t>
            </a:r>
            <a:r>
              <a:rPr lang="en-US" sz="1400" spc="-5" dirty="0" smtClean="0">
                <a:solidFill>
                  <a:schemeClr val="tx1"/>
                </a:solidFill>
                <a:cs typeface="Arial"/>
              </a:rPr>
              <a:t>seeks comment following </a:t>
            </a:r>
            <a:r>
              <a:rPr lang="en-US" sz="1400" spc="-5" dirty="0">
                <a:solidFill>
                  <a:schemeClr val="tx1"/>
                </a:solidFill>
                <a:cs typeface="Arial"/>
              </a:rPr>
              <a:t>Court </a:t>
            </a:r>
            <a:r>
              <a:rPr lang="en-US" sz="1400" spc="-5" dirty="0" smtClean="0">
                <a:solidFill>
                  <a:schemeClr val="tx1"/>
                </a:solidFill>
                <a:cs typeface="Arial"/>
              </a:rPr>
              <a:t>remand </a:t>
            </a:r>
            <a:r>
              <a:rPr lang="en-US" sz="1400" spc="-5" dirty="0">
                <a:solidFill>
                  <a:schemeClr val="tx1"/>
                </a:solidFill>
                <a:cs typeface="Arial"/>
              </a:rPr>
              <a:t>of 6 GHz </a:t>
            </a:r>
            <a:r>
              <a:rPr lang="en-US" sz="1400" spc="-5" dirty="0" smtClean="0">
                <a:solidFill>
                  <a:schemeClr val="tx1"/>
                </a:solidFill>
                <a:cs typeface="Arial"/>
              </a:rPr>
              <a:t>band order (Reply comment due)</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16 June </a:t>
            </a:r>
            <a:r>
              <a:rPr lang="en-US" sz="1600" spc="-5" dirty="0">
                <a:solidFill>
                  <a:schemeClr val="tx1"/>
                </a:solidFill>
                <a:cs typeface="Arial"/>
              </a:rPr>
              <a:t>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UK </a:t>
            </a:r>
            <a:r>
              <a:rPr lang="en-US" sz="1400" spc="-5" dirty="0" err="1" smtClean="0">
                <a:solidFill>
                  <a:schemeClr val="tx1"/>
                </a:solidFill>
                <a:cs typeface="Arial"/>
              </a:rPr>
              <a:t>Ofcom</a:t>
            </a:r>
            <a:r>
              <a:rPr lang="en-US" sz="1400" spc="-5" dirty="0" smtClean="0">
                <a:solidFill>
                  <a:schemeClr val="tx1"/>
                </a:solidFill>
                <a:cs typeface="Arial"/>
              </a:rPr>
              <a:t> consultation on </a:t>
            </a:r>
            <a:r>
              <a:rPr lang="en-GB" sz="1400" dirty="0" smtClean="0"/>
              <a:t>proposals </a:t>
            </a:r>
            <a:r>
              <a:rPr lang="en-GB" sz="1400" dirty="0"/>
              <a:t>to amend the authorisation conditions for the use of certain Short-Range </a:t>
            </a:r>
            <a:r>
              <a:rPr lang="en-GB" sz="1400" dirty="0" smtClean="0"/>
              <a:t>Devices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30 June 2022:</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consultation on ISED Radio Standards Specifications, RSS-248, issue 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consultation on ISED Database Specifications, DSB-06, issue 1</a:t>
            </a:r>
          </a:p>
          <a:p>
            <a:pPr marL="1030288" marR="117475" lvl="2" indent="-230188" algn="just">
              <a:spcBef>
                <a:spcPts val="600"/>
              </a:spcBef>
              <a:buFont typeface="Times New Roman" pitchFamily="16" charset="0"/>
              <a:buChar char="•"/>
              <a:tabLst>
                <a:tab pos="230188" algn="l"/>
              </a:tabLst>
            </a:pPr>
            <a:r>
              <a:rPr lang="en-US" sz="1400" dirty="0" smtClean="0"/>
              <a:t>Canada RABC consultation on ISED </a:t>
            </a:r>
            <a:r>
              <a:rPr lang="en-US" sz="1400" dirty="0"/>
              <a:t>Application Procedures, CPC-4-1-01, issue </a:t>
            </a:r>
            <a:r>
              <a:rPr lang="en-US" sz="1400" dirty="0" smtClean="0"/>
              <a:t>2</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deadline TBD:</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FCC Notice of Inquiry: </a:t>
            </a:r>
            <a:r>
              <a:rPr lang="en-GB" sz="1400" dirty="0" smtClean="0">
                <a:solidFill>
                  <a:schemeClr val="tx1"/>
                </a:solidFill>
              </a:rPr>
              <a:t>Promoting </a:t>
            </a:r>
            <a:r>
              <a:rPr lang="en-GB" sz="1400" dirty="0">
                <a:solidFill>
                  <a:schemeClr val="tx1"/>
                </a:solidFill>
              </a:rPr>
              <a:t>Efficient Use of Spectrum through Improved Receiver Interference Immunity Performance</a:t>
            </a:r>
            <a:endParaRPr lang="en-US" sz="14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01135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1030288" marR="117475" lvl="2" indent="-230188" algn="just">
              <a:buClrTx/>
              <a:buFont typeface="Times New Roman" pitchFamily="16" charset="0"/>
              <a:buChar char="•"/>
              <a:tabLst>
                <a:tab pos="230188" algn="l"/>
              </a:tabLst>
            </a:pPr>
            <a:r>
              <a:rPr lang="en-US" sz="1600" spc="-5" dirty="0" smtClean="0">
                <a:cs typeface="Arial"/>
                <a:hlinkClick r:id="rId3"/>
              </a:rPr>
              <a:t>ETSI Seminar</a:t>
            </a:r>
            <a:r>
              <a:rPr lang="en-US" sz="1600" spc="-5" dirty="0" smtClean="0">
                <a:cs typeface="Arial"/>
              </a:rPr>
              <a:t> is held in person at the ETSI HQs on 19 May 2022</a:t>
            </a:r>
          </a:p>
          <a:p>
            <a:pPr marL="1487488" marR="117475" lvl="3" indent="-230188" algn="just">
              <a:buClrTx/>
              <a:buFont typeface="Times New Roman" pitchFamily="16" charset="0"/>
              <a:buChar char="•"/>
              <a:tabLst>
                <a:tab pos="230188" algn="l"/>
              </a:tabLst>
            </a:pPr>
            <a:r>
              <a:rPr lang="en-US" sz="1400" dirty="0"/>
              <a:t>The ETSI Seminar is run once a year, to provide an intensive course on ETSI, its organization, structure, ways of working and related subjects. It is targeted at those who are new to ETSI or those who need to develop a deeper understanding of how to work effectively in ETSI. </a:t>
            </a:r>
            <a:endParaRPr lang="en-US" sz="1400" dirty="0" smtClean="0"/>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16632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The next Open meeting is </a:t>
            </a:r>
            <a:r>
              <a:rPr lang="en-US" sz="1600" spc="-5" dirty="0" smtClean="0">
                <a:solidFill>
                  <a:schemeClr val="tx1"/>
                </a:solidFill>
                <a:cs typeface="Arial"/>
                <a:hlinkClick r:id="rId3"/>
              </a:rPr>
              <a:t>scheduled</a:t>
            </a:r>
            <a:r>
              <a:rPr lang="en-US" sz="1600" spc="-5" dirty="0" smtClean="0">
                <a:solidFill>
                  <a:schemeClr val="tx1"/>
                </a:solidFill>
                <a:cs typeface="Arial"/>
              </a:rPr>
              <a:t> at 10:30am ET on 19 May 2022.</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The next </a:t>
            </a:r>
            <a:r>
              <a:rPr lang="en-US" sz="1600" dirty="0"/>
              <a:t>Technological Advisory </a:t>
            </a:r>
            <a:r>
              <a:rPr lang="en-US" sz="1600" dirty="0" smtClean="0"/>
              <a:t>Council meeting is </a:t>
            </a:r>
            <a:r>
              <a:rPr lang="en-US" sz="1600" dirty="0" smtClean="0">
                <a:hlinkClick r:id="rId4"/>
              </a:rPr>
              <a:t>scheduled</a:t>
            </a:r>
            <a:r>
              <a:rPr lang="en-US" sz="1600" dirty="0" smtClean="0"/>
              <a:t> at 10:00am ET on 9 June 2022.</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829150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Future meetings of interest:</a:t>
            </a:r>
          </a:p>
          <a:p>
            <a:pPr marL="1487488" marR="117475" lvl="3" indent="-230188" algn="just">
              <a:buClrTx/>
              <a:buFont typeface="Times New Roman" pitchFamily="16" charset="0"/>
              <a:buChar char="•"/>
              <a:tabLst>
                <a:tab pos="230188" algn="l"/>
              </a:tabLst>
            </a:pPr>
            <a:r>
              <a:rPr lang="en-US" sz="1400" dirty="0" smtClean="0"/>
              <a:t>The </a:t>
            </a:r>
            <a:r>
              <a:rPr lang="en-US" sz="1400" dirty="0"/>
              <a:t>4th Meeting of the APT Conference Preparatory Group for WRC-23 (APG23-4) </a:t>
            </a:r>
            <a:r>
              <a:rPr lang="en-US" sz="1400" dirty="0" smtClean="0"/>
              <a:t>is </a:t>
            </a:r>
            <a:r>
              <a:rPr lang="en-US" sz="1400" dirty="0" smtClean="0">
                <a:hlinkClick r:id="rId3"/>
              </a:rPr>
              <a:t>scheduled</a:t>
            </a:r>
            <a:r>
              <a:rPr lang="en-US" sz="1400" dirty="0" smtClean="0"/>
              <a:t> as a hybrid event from 15 to 20 August 2022.</a:t>
            </a:r>
          </a:p>
          <a:p>
            <a:pPr marL="1487488" marR="117475" lvl="3" indent="-230188" algn="just">
              <a:buClrTx/>
              <a:buFont typeface="Times New Roman" pitchFamily="16" charset="0"/>
              <a:buChar char="•"/>
              <a:tabLst>
                <a:tab pos="230188" algn="l"/>
              </a:tabLst>
            </a:pPr>
            <a:r>
              <a:rPr lang="en-US" sz="1400" dirty="0"/>
              <a:t>The 30th Meeting of APT Wireless Group (AWG-30</a:t>
            </a:r>
            <a:r>
              <a:rPr lang="en-US" sz="1400" dirty="0" smtClean="0"/>
              <a:t>) is </a:t>
            </a:r>
            <a:r>
              <a:rPr lang="en-US" sz="1400" dirty="0" smtClean="0">
                <a:hlinkClick r:id="rId3"/>
              </a:rPr>
              <a:t>scheduled</a:t>
            </a:r>
            <a:r>
              <a:rPr lang="en-US" sz="1400" dirty="0" smtClean="0"/>
              <a:t> as a hybrid event from 5 to 9 September 2022.</a:t>
            </a:r>
          </a:p>
          <a:p>
            <a:pPr marL="1030288" marR="117475" lvl="2" indent="-230188" algn="just">
              <a:buClrTx/>
              <a:buFont typeface="Times New Roman" pitchFamily="16" charset="0"/>
              <a:buChar char="•"/>
              <a:tabLst>
                <a:tab pos="230188" algn="l"/>
              </a:tabLst>
            </a:pPr>
            <a:r>
              <a:rPr lang="en-US" sz="1600" dirty="0" smtClean="0">
                <a:solidFill>
                  <a:schemeClr val="tx1"/>
                </a:solidFill>
              </a:rPr>
              <a:t>Webinars “Expanding Wireless Access Opportunity”</a:t>
            </a:r>
          </a:p>
          <a:p>
            <a:pPr marL="1487488" marR="117475" lvl="3" indent="-230188" algn="just">
              <a:buClrTx/>
              <a:buFont typeface="Times New Roman" pitchFamily="16" charset="0"/>
              <a:buChar char="•"/>
              <a:tabLst>
                <a:tab pos="230188" algn="l"/>
              </a:tabLst>
            </a:pPr>
            <a:r>
              <a:rPr lang="en-US" sz="1400" dirty="0" smtClean="0">
                <a:solidFill>
                  <a:schemeClr val="tx1"/>
                </a:solidFill>
              </a:rPr>
              <a:t>3 webinars on 19 May, 2 June, and 23 June</a:t>
            </a:r>
          </a:p>
          <a:p>
            <a:pPr marL="1487488" marR="117475" lvl="3" indent="-230188" algn="just">
              <a:buClrTx/>
              <a:buFont typeface="Times New Roman" pitchFamily="16" charset="0"/>
              <a:buChar char="•"/>
              <a:tabLst>
                <a:tab pos="230188" algn="l"/>
              </a:tabLst>
            </a:pPr>
            <a:r>
              <a:rPr lang="en-US" sz="1400" dirty="0" smtClean="0">
                <a:solidFill>
                  <a:schemeClr val="tx1"/>
                </a:solidFill>
              </a:rPr>
              <a:t>Open for both APT and non-APT members:  </a:t>
            </a:r>
            <a:r>
              <a:rPr lang="en-US" sz="1400" dirty="0">
                <a:solidFill>
                  <a:schemeClr val="tx1"/>
                </a:solidFill>
              </a:rPr>
              <a:t>:  </a:t>
            </a:r>
            <a:r>
              <a:rPr lang="en-US" sz="1400" dirty="0">
                <a:solidFill>
                  <a:schemeClr val="tx1"/>
                </a:solidFill>
                <a:hlinkClick r:id="rId4"/>
              </a:rPr>
              <a:t>https://aptwebdialogue.site/ewao</a:t>
            </a:r>
            <a:r>
              <a:rPr lang="en-US" sz="1400" dirty="0">
                <a:solidFill>
                  <a:schemeClr val="tx1"/>
                </a:solidFill>
              </a:rPr>
              <a:t> </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Vietnam MIC</a:t>
            </a:r>
          </a:p>
          <a:p>
            <a:pPr marL="1487488" marR="117475" lvl="3" indent="-230188" algn="just">
              <a:buClrTx/>
              <a:buFont typeface="Times New Roman" pitchFamily="16" charset="0"/>
              <a:buChar char="•"/>
              <a:tabLst>
                <a:tab pos="230188" algn="l"/>
              </a:tabLst>
            </a:pPr>
            <a:r>
              <a:rPr lang="en-US" sz="1400" spc="-5" dirty="0">
                <a:solidFill>
                  <a:schemeClr val="tx1"/>
                </a:solidFill>
                <a:cs typeface="Arial"/>
              </a:rPr>
              <a:t>The latest version of the National Master Plan on Radio </a:t>
            </a:r>
            <a:r>
              <a:rPr lang="en-US" sz="1400" spc="-5" dirty="0" smtClean="0">
                <a:solidFill>
                  <a:schemeClr val="tx1"/>
                </a:solidFill>
                <a:cs typeface="Arial"/>
              </a:rPr>
              <a:t>Frequency Spectrum, which is effective from 15 February 2022, is recently posted at the </a:t>
            </a:r>
            <a:r>
              <a:rPr lang="en-US" sz="1400" spc="-5" dirty="0" smtClean="0">
                <a:solidFill>
                  <a:schemeClr val="tx1"/>
                </a:solidFill>
                <a:cs typeface="Arial"/>
                <a:hlinkClick r:id="rId5"/>
              </a:rPr>
              <a:t>MIC’s website</a:t>
            </a:r>
            <a:r>
              <a:rPr lang="en-US" sz="1400" spc="-5" dirty="0" smtClean="0">
                <a:solidFill>
                  <a:schemeClr val="tx1"/>
                </a:solidFill>
                <a:cs typeface="Arial"/>
              </a:rPr>
              <a:t>.</a:t>
            </a:r>
            <a:endParaRPr lang="en-US" sz="1400" spc="-5" dirty="0">
              <a:solidFill>
                <a:schemeClr val="tx1"/>
              </a:solidFill>
              <a:cs typeface="Arial"/>
            </a:endParaRPr>
          </a:p>
          <a:p>
            <a:pPr marL="1487488" marR="117475" lvl="3" indent="-230188" algn="just">
              <a:buClrTx/>
              <a:buFont typeface="Times New Roman" pitchFamily="16" charset="0"/>
              <a:buChar char="•"/>
              <a:tabLst>
                <a:tab pos="230188" algn="l"/>
              </a:tabLst>
            </a:pPr>
            <a:endParaRPr lang="en-US" sz="1400" dirty="0" smtClean="0"/>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618379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91896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19 May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a:t>
            </a:r>
            <a:r>
              <a:rPr lang="en-US" sz="1600" spc="-5">
                <a:solidFill>
                  <a:srgbClr val="FF0000"/>
                </a:solidFill>
                <a:latin typeface="+mj-lt"/>
                <a:cs typeface="Arial"/>
              </a:rPr>
              <a:t>: </a:t>
            </a:r>
            <a:r>
              <a:rPr lang="en-US" sz="1600" spc="-5" smtClean="0">
                <a:solidFill>
                  <a:srgbClr val="FF0000"/>
                </a:solidFill>
                <a:latin typeface="+mj-lt"/>
                <a:cs typeface="Arial"/>
              </a:rPr>
              <a:t> 29</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Voters:  25</a:t>
            </a:r>
            <a:endParaRPr lang="en-US" sz="16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Next </a:t>
            </a:r>
            <a:r>
              <a:rPr lang="en-US" sz="1800" spc="-5" dirty="0" smtClean="0">
                <a:latin typeface="+mj-lt"/>
                <a:cs typeface="Arial"/>
              </a:rPr>
              <a:t>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15:00 ET to </a:t>
            </a:r>
            <a:r>
              <a:rPr lang="en-US" sz="1600" spc="-5" dirty="0" smtClean="0">
                <a:latin typeface="+mj-lt"/>
                <a:cs typeface="Arial"/>
              </a:rPr>
              <a:t>16:00 </a:t>
            </a:r>
            <a:r>
              <a:rPr lang="en-US" sz="1600" spc="-5" dirty="0">
                <a:latin typeface="+mj-lt"/>
                <a:cs typeface="Arial"/>
              </a:rPr>
              <a:t>ET, </a:t>
            </a:r>
            <a:r>
              <a:rPr lang="en-US" sz="1600" spc="-5" dirty="0" smtClean="0">
                <a:latin typeface="+mj-lt"/>
                <a:cs typeface="Arial"/>
              </a:rPr>
              <a:t>Thursday, 19 May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22-16/0038r21</a:t>
            </a:r>
            <a:r>
              <a:rPr lang="en-US" sz="1600" dirty="0" smtClean="0">
                <a:latin typeface="+mj-lt"/>
                <a:cs typeface="Arial" panose="020B0604020202020204" pitchFamily="34" charset="0"/>
              </a:rPr>
              <a:t>  </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_______ until 19 May 2022</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May IEEE 802 Wireless Interim </a:t>
            </a:r>
            <a:r>
              <a:rPr lang="en-US" altLang="en-US" sz="1800" b="1" dirty="0" smtClean="0">
                <a:solidFill>
                  <a:schemeClr val="tx1"/>
                </a:solidFill>
                <a:latin typeface="+mj-lt"/>
                <a:cs typeface="Arial" panose="020B0604020202020204" pitchFamily="34" charset="0"/>
              </a:rPr>
              <a:t>is held </a:t>
            </a:r>
            <a:r>
              <a:rPr lang="en-US" altLang="en-US" sz="1800" b="1" dirty="0">
                <a:solidFill>
                  <a:schemeClr val="tx1"/>
                </a:solidFill>
                <a:latin typeface="+mj-lt"/>
                <a:cs typeface="Arial" panose="020B0604020202020204" pitchFamily="34" charset="0"/>
              </a:rPr>
              <a:t>electronically only via a paid registration fee, </a:t>
            </a:r>
            <a:r>
              <a:rPr lang="en-US" altLang="en-US" sz="1800" b="1" dirty="0" smtClean="0">
                <a:solidFill>
                  <a:schemeClr val="tx1"/>
                </a:solidFill>
                <a:latin typeface="+mj-lt"/>
                <a:cs typeface="Arial" panose="020B0604020202020204" pitchFamily="34" charset="0"/>
              </a:rPr>
              <a:t>       from 6 May 2022 to 19 May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802 Wireless Interim.</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in order to </a:t>
            </a:r>
            <a:r>
              <a:rPr lang="en-US" altLang="en-US" sz="1800" b="1" dirty="0" smtClean="0">
                <a:solidFill>
                  <a:schemeClr val="tx1"/>
                </a:solidFill>
                <a:latin typeface="+mj-lt"/>
                <a:cs typeface="Arial" panose="020B0604020202020204" pitchFamily="34" charset="0"/>
              </a:rPr>
              <a:t>attend.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touchpoint.eventsair.com/2022-may-ieee-802-wireless-interim-session</a:t>
            </a:r>
            <a:endParaRPr lang="en-US" altLang="en-US" sz="1800" b="1" dirty="0" smtClean="0">
              <a:solidFill>
                <a:schemeClr val="tx1"/>
              </a:solidFill>
              <a:latin typeface="+mj-lt"/>
              <a:cs typeface="Arial" panose="020B0604020202020204" pitchFamily="34" charset="0"/>
            </a:endParaRP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calls, 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19 May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1132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Char char="•"/>
              <a:tabLst>
                <a:tab pos="230188" algn="l"/>
              </a:tabLst>
            </a:pPr>
            <a:r>
              <a:rPr lang="en-US" sz="1800" spc="-5" dirty="0" smtClean="0">
                <a:latin typeface="+mj-lt"/>
                <a:cs typeface="Arial"/>
              </a:rPr>
              <a:t>Future meetings and new </a:t>
            </a:r>
            <a:r>
              <a:rPr lang="en-US" sz="1800" spc="-5" dirty="0" err="1" smtClean="0">
                <a:latin typeface="+mj-lt"/>
                <a:cs typeface="Arial"/>
              </a:rPr>
              <a:t>Webex</a:t>
            </a:r>
            <a:r>
              <a:rPr lang="en-US" sz="1800" spc="-5" dirty="0" smtClean="0">
                <a:latin typeface="+mj-lt"/>
                <a:cs typeface="Arial"/>
              </a:rPr>
              <a:t> meeting invite</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2022 July Plenary</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18674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109280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meetings and new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259313463"/>
              </p:ext>
            </p:extLst>
          </p:nvPr>
        </p:nvGraphicFramePr>
        <p:xfrm>
          <a:off x="1018592" y="1705690"/>
          <a:ext cx="10339434" cy="357124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 teleconference</a:t>
                      </a:r>
                      <a:endParaRPr lang="en-US" sz="1500" dirty="0"/>
                    </a:p>
                  </a:txBody>
                  <a:tcPr/>
                </a:tc>
                <a:tc>
                  <a:txBody>
                    <a:bodyPr/>
                    <a:lstStyle/>
                    <a:p>
                      <a:r>
                        <a:rPr lang="en-US" sz="1500" dirty="0" smtClean="0"/>
                        <a:t>3:00pm ET to 3:55pm ET,</a:t>
                      </a:r>
                    </a:p>
                    <a:p>
                      <a:r>
                        <a:rPr lang="en-US" sz="1500" dirty="0" smtClean="0"/>
                        <a:t>22</a:t>
                      </a:r>
                      <a:r>
                        <a:rPr lang="en-US" sz="1500" baseline="0" dirty="0" smtClean="0"/>
                        <a:t> May 2022 to 7 July 2022</a:t>
                      </a:r>
                      <a:endParaRPr lang="en-US" sz="1500" dirty="0"/>
                    </a:p>
                  </a:txBody>
                  <a:tcPr/>
                </a:tc>
                <a:tc>
                  <a:txBody>
                    <a:bodyPr/>
                    <a:lstStyle/>
                    <a:p>
                      <a:r>
                        <a:rPr lang="en-US" sz="1500" b="0" dirty="0" smtClean="0">
                          <a:hlinkClick r:id="rId4"/>
                        </a:rPr>
                        <a:t>https://ieeesa.webex.com/ieeesa/j.php?MTID=m26c23a4b9ba5ccb1f68348f9562860c8</a:t>
                      </a:r>
                      <a:endParaRPr lang="en-US" sz="1500" dirty="0"/>
                    </a:p>
                  </a:txBody>
                  <a:tcPr/>
                </a:tc>
              </a:tr>
              <a:tr h="370840">
                <a:tc>
                  <a:txBody>
                    <a:bodyPr/>
                    <a:lstStyle/>
                    <a:p>
                      <a:r>
                        <a:rPr lang="en-US" sz="1500" dirty="0" smtClean="0"/>
                        <a:t>2022 July plenary</a:t>
                      </a:r>
                      <a:endParaRPr lang="en-US" sz="1500" dirty="0"/>
                    </a:p>
                  </a:txBody>
                  <a:tcPr/>
                </a:tc>
                <a:tc>
                  <a:txBody>
                    <a:bodyPr/>
                    <a:lstStyle/>
                    <a:p>
                      <a:r>
                        <a:rPr lang="en-US" sz="1500" dirty="0" smtClean="0"/>
                        <a:t>Tuesday AM2 on 12 July 2022, </a:t>
                      </a:r>
                    </a:p>
                    <a:p>
                      <a:r>
                        <a:rPr lang="en-US" sz="1500" dirty="0" smtClean="0"/>
                        <a:t>Thursday AM1 on 14 July</a:t>
                      </a:r>
                      <a:r>
                        <a:rPr lang="en-US" sz="1500" baseline="0" dirty="0" smtClean="0"/>
                        <a:t> 2022</a:t>
                      </a:r>
                      <a:endParaRPr lang="en-US" sz="1500" dirty="0" smtClean="0"/>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a:t>
                      </a:r>
                      <a:r>
                        <a:rPr lang="en-US" sz="1500" baseline="0" dirty="0" smtClean="0"/>
                        <a:t> be provided</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a:t>
                      </a:r>
                    </a:p>
                    <a:p>
                      <a:r>
                        <a:rPr lang="en-US" sz="1500" dirty="0" smtClean="0"/>
                        <a:t>21 July 2022 to 8 September 2022</a:t>
                      </a:r>
                      <a:endParaRPr lang="en-US" sz="1500" dirty="0"/>
                    </a:p>
                  </a:txBody>
                  <a:tcPr/>
                </a:tc>
                <a:tc>
                  <a:txBody>
                    <a:bodyPr/>
                    <a:lstStyle/>
                    <a:p>
                      <a:r>
                        <a:rPr lang="en-US" sz="1500" b="0" dirty="0" smtClean="0">
                          <a:hlinkClick r:id="rId4"/>
                        </a:rPr>
                        <a:t>https://ieeesa.webex.com/ieeesa/j.php?MTID=m26c23a4b9ba5ccb1f68348f9562860c8</a:t>
                      </a:r>
                      <a:endParaRPr lang="en-US" sz="1500" dirty="0"/>
                    </a:p>
                  </a:txBody>
                  <a:tcPr/>
                </a:tc>
              </a:tr>
              <a:tr h="370840">
                <a:tc>
                  <a:txBody>
                    <a:bodyPr/>
                    <a:lstStyle/>
                    <a:p>
                      <a:r>
                        <a:rPr lang="en-US" sz="1500" dirty="0" smtClean="0"/>
                        <a:t>2022 September interim</a:t>
                      </a:r>
                      <a:endParaRPr lang="en-US" sz="1500" dirty="0"/>
                    </a:p>
                  </a:txBody>
                  <a:tcPr/>
                </a:tc>
                <a:tc>
                  <a:txBody>
                    <a:bodyPr/>
                    <a:lstStyle/>
                    <a:p>
                      <a:r>
                        <a:rPr lang="en-US" sz="1500" dirty="0" smtClean="0"/>
                        <a:t>Tuesday AM2 on 13 September 2022, </a:t>
                      </a:r>
                    </a:p>
                    <a:p>
                      <a:r>
                        <a:rPr lang="en-US" sz="1500" dirty="0" smtClean="0"/>
                        <a:t>Thursday AM1 on 15 September</a:t>
                      </a:r>
                      <a:r>
                        <a:rPr lang="en-US" sz="1500" baseline="0" dirty="0" smtClean="0"/>
                        <a:t> 2022</a:t>
                      </a:r>
                      <a:endParaRPr lang="en-US" sz="1500" dirty="0" smtClean="0"/>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r h="370840">
                <a:tc>
                  <a:txBody>
                    <a:bodyPr/>
                    <a:lstStyle/>
                    <a:p>
                      <a:r>
                        <a:rPr lang="en-US" sz="1500" dirty="0" smtClean="0"/>
                        <a:t>Weekly 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a:t>
                      </a:r>
                      <a:r>
                        <a:rPr lang="en-US" sz="1500" smtClean="0"/>
                        <a:t>to 3:55pm </a:t>
                      </a:r>
                      <a:r>
                        <a:rPr lang="en-US" sz="1500" dirty="0" smtClean="0"/>
                        <a:t>ET</a:t>
                      </a:r>
                    </a:p>
                    <a:p>
                      <a:r>
                        <a:rPr lang="en-US" sz="1500" dirty="0" smtClean="0"/>
                        <a:t>22 September 2022 to TBD</a:t>
                      </a:r>
                      <a:endParaRPr lang="en-US" sz="1500" dirty="0"/>
                    </a:p>
                  </a:txBody>
                  <a:tcPr/>
                </a:tc>
                <a:tc>
                  <a:txBody>
                    <a:bodyPr/>
                    <a:lstStyle/>
                    <a:p>
                      <a:r>
                        <a:rPr lang="en-US" sz="1500" dirty="0" smtClean="0"/>
                        <a:t>To be provided</a:t>
                      </a:r>
                      <a:endParaRPr lang="en-US" sz="1500" dirty="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a:solidFill>
                  <a:schemeClr val="tx1"/>
                </a:solidFill>
                <a:cs typeface="Arial" panose="020B0604020202020204" pitchFamily="34" charset="0"/>
                <a:hlinkClick r:id="rId5"/>
              </a:rPr>
              <a:t>18-16/0038r21</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meetings and new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566682113"/>
              </p:ext>
            </p:extLst>
          </p:nvPr>
        </p:nvGraphicFramePr>
        <p:xfrm>
          <a:off x="1018592" y="1705690"/>
          <a:ext cx="10339434" cy="297688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t>
                      </a:r>
                      <a:r>
                        <a:rPr lang="en-US" sz="1500" baseline="0" smtClean="0"/>
                        <a:t>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24 May, </a:t>
                      </a:r>
                    </a:p>
                    <a:p>
                      <a:r>
                        <a:rPr lang="en-US" sz="1500" baseline="0" dirty="0" smtClean="0"/>
                        <a:t>28 June, </a:t>
                      </a:r>
                    </a:p>
                    <a:p>
                      <a:r>
                        <a:rPr lang="en-US" sz="1500" baseline="0" dirty="0" smtClean="0"/>
                        <a:t>26 July, </a:t>
                      </a:r>
                    </a:p>
                    <a:p>
                      <a:r>
                        <a:rPr lang="en-US" sz="1500" baseline="0" dirty="0" smtClean="0"/>
                        <a:t>23 August, </a:t>
                      </a:r>
                    </a:p>
                    <a:p>
                      <a:r>
                        <a:rPr lang="en-US" sz="1500" baseline="0" dirty="0" smtClean="0"/>
                        <a:t>27 September, </a:t>
                      </a:r>
                    </a:p>
                    <a:p>
                      <a:r>
                        <a:rPr lang="en-US" sz="1500" baseline="0" dirty="0" smtClean="0"/>
                        <a:t>25 October, </a:t>
                      </a:r>
                    </a:p>
                    <a:p>
                      <a:r>
                        <a:rPr lang="en-US" sz="1500" baseline="0" dirty="0" smtClean="0"/>
                        <a:t>22 November, </a:t>
                      </a:r>
                    </a:p>
                    <a:p>
                      <a:r>
                        <a:rPr lang="en-US" sz="1500" baseline="0" dirty="0" smtClean="0"/>
                        <a:t>and 27 December) </a:t>
                      </a:r>
                    </a:p>
                  </a:txBody>
                  <a:tcPr/>
                </a:tc>
                <a:tc>
                  <a:txBody>
                    <a:bodyPr/>
                    <a:lstStyle/>
                    <a:p>
                      <a:r>
                        <a:rPr lang="en-US" sz="1500" dirty="0" smtClean="0">
                          <a:hlinkClick r:id="rId4"/>
                        </a:rPr>
                        <a:t>https://ieeesa.webex.com/ieeesa/j.php?MTID=m0e5ca6cea1f0fdf0a4c719c129c4148b</a:t>
                      </a:r>
                      <a:r>
                        <a:rPr lang="en-US" sz="1500" baseline="0" dirty="0" smtClean="0"/>
                        <a:t> </a:t>
                      </a:r>
                      <a:endParaRPr lang="en-US" sz="1500" dirty="0" smtClean="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a:solidFill>
                  <a:schemeClr val="tx1"/>
                </a:solidFill>
                <a:cs typeface="Arial" panose="020B0604020202020204" pitchFamily="34" charset="0"/>
                <a:hlinkClick r:id="rId5"/>
              </a:rPr>
              <a:t>18-16/0038r21</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July Plenary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20 April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cvent.me/Z1zqo0</a:t>
            </a:r>
            <a:r>
              <a:rPr lang="en-GB" sz="1600" dirty="0" smtClean="0">
                <a:solidFill>
                  <a:schemeClr val="tx1"/>
                </a:solidFill>
                <a:latin typeface="Times New Roman" panose="02020603050405020304" pitchFamily="18" charset="0"/>
                <a:ea typeface="Times New Roman" panose="02020603050405020304" pitchFamily="18" charset="0"/>
              </a:rPr>
              <a:t> </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Friday</a:t>
            </a:r>
            <a:r>
              <a:rPr lang="en-US" sz="1400" dirty="0">
                <a:solidFill>
                  <a:srgbClr val="FF0000"/>
                </a:solidFill>
                <a:latin typeface="Times New Roman" panose="02020603050405020304" pitchFamily="18" charset="0"/>
                <a:ea typeface="Times New Roman" panose="02020603050405020304" pitchFamily="18" charset="0"/>
              </a:rPr>
              <a:t>, </a:t>
            </a:r>
            <a:r>
              <a:rPr lang="en-US" sz="1400" dirty="0" smtClean="0">
                <a:solidFill>
                  <a:srgbClr val="FF0000"/>
                </a:solidFill>
                <a:latin typeface="Times New Roman" panose="02020603050405020304" pitchFamily="18" charset="0"/>
                <a:ea typeface="Times New Roman" panose="02020603050405020304" pitchFamily="18" charset="0"/>
              </a:rPr>
              <a:t>20 May </a:t>
            </a:r>
            <a:r>
              <a:rPr lang="en-US" sz="1400" dirty="0">
                <a:solidFill>
                  <a:srgbClr val="FF0000"/>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rgbClr val="FF0000"/>
                </a:solidFill>
                <a:latin typeface="Times New Roman" panose="02020603050405020304" pitchFamily="18" charset="0"/>
                <a:ea typeface="Times New Roman" panose="02020603050405020304" pitchFamily="18" charset="0"/>
              </a:rPr>
              <a:t>US$500.00 </a:t>
            </a:r>
            <a:r>
              <a:rPr lang="en-US" sz="1200" dirty="0">
                <a:solidFill>
                  <a:srgbClr val="FF0000"/>
                </a:solidFill>
                <a:latin typeface="Times New Roman" panose="02020603050405020304" pitchFamily="18" charset="0"/>
                <a:ea typeface="Times New Roman" panose="02020603050405020304" pitchFamily="18" charset="0"/>
              </a:rPr>
              <a:t>(All attendees)</a:t>
            </a:r>
            <a:endParaRPr lang="en-US" sz="160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Friday</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US$700.00 </a:t>
            </a:r>
            <a:r>
              <a:rPr lang="en-US" sz="1200" dirty="0">
                <a:solidFill>
                  <a:schemeClr val="tx1"/>
                </a:solidFill>
                <a:latin typeface="Times New Roman" panose="02020603050405020304" pitchFamily="18" charset="0"/>
                <a:ea typeface="Times New Roman" panose="02020603050405020304" pitchFamily="18" charset="0"/>
              </a:rPr>
              <a:t>(All attendees)</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Friday</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US$900.00 </a:t>
            </a:r>
            <a:r>
              <a:rPr lang="en-US" sz="1200" dirty="0">
                <a:solidFill>
                  <a:schemeClr val="tx1"/>
                </a:solidFill>
                <a:latin typeface="Times New Roman" panose="02020603050405020304" pitchFamily="18" charset="0"/>
                <a:ea typeface="Times New Roman" panose="02020603050405020304" pitchFamily="18" charset="0"/>
              </a:rPr>
              <a:t>(All attendees)</a:t>
            </a: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20 May </a:t>
            </a:r>
            <a:r>
              <a:rPr lang="en-US" sz="1400" dirty="0">
                <a:solidFill>
                  <a:schemeClr val="tx1"/>
                </a:solidFill>
                <a:latin typeface="Times New Roman" panose="02020603050405020304" pitchFamily="18" charset="0"/>
                <a:ea typeface="Times New Roman" panose="02020603050405020304" pitchFamily="18" charset="0"/>
              </a:rPr>
              <a:t>2022,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20 May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588957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July Plenary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28 March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a:solidFill>
                  <a:schemeClr val="tx1"/>
                </a:solidFill>
                <a:latin typeface="Times New Roman" panose="02020603050405020304" pitchFamily="18" charset="0"/>
                <a:ea typeface="Times New Roman" panose="02020603050405020304" pitchFamily="18" charset="0"/>
                <a:hlinkClick r:id="rId3"/>
              </a:rPr>
              <a:t>https://</a:t>
            </a:r>
            <a:r>
              <a:rPr lang="en-GB" sz="1600" dirty="0" smtClean="0">
                <a:solidFill>
                  <a:schemeClr val="tx1"/>
                </a:solidFill>
                <a:latin typeface="Times New Roman" panose="02020603050405020304" pitchFamily="18" charset="0"/>
                <a:ea typeface="Times New Roman" panose="02020603050405020304" pitchFamily="18" charset="0"/>
                <a:hlinkClick r:id="rId3"/>
              </a:rPr>
              <a:t>www.marriott.com/event-reservations/reservation-link.mi?id=1634749149346&amp;key=GRP&amp;app=resvlink</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Hotel rates:</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Bird Rate: $250.00 Canadian per night until 5:00 PM Eastern Time Friday </a:t>
            </a:r>
            <a:r>
              <a:rPr lang="en-US" sz="1400" strike="sngStrike" dirty="0" smtClean="0">
                <a:solidFill>
                  <a:schemeClr val="tx1"/>
                </a:solidFill>
                <a:latin typeface="Times New Roman" panose="02020603050405020304" pitchFamily="18" charset="0"/>
                <a:ea typeface="Times New Roman" panose="02020603050405020304" pitchFamily="18" charset="0"/>
              </a:rPr>
              <a:t>29 April 2022</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Standard </a:t>
            </a:r>
            <a:r>
              <a:rPr lang="en-US" sz="1400" dirty="0">
                <a:solidFill>
                  <a:srgbClr val="FF0000"/>
                </a:solidFill>
                <a:latin typeface="Times New Roman" panose="02020603050405020304" pitchFamily="18" charset="0"/>
                <a:ea typeface="Times New Roman" panose="02020603050405020304" pitchFamily="18" charset="0"/>
              </a:rPr>
              <a:t>Rate: $275.00 Canadian per night until 5:00 PM Eastern Time Friday </a:t>
            </a:r>
            <a:r>
              <a:rPr lang="en-US" sz="1400" dirty="0" smtClean="0">
                <a:solidFill>
                  <a:srgbClr val="FF0000"/>
                </a:solidFill>
                <a:latin typeface="Times New Roman" panose="02020603050405020304" pitchFamily="18" charset="0"/>
                <a:ea typeface="Times New Roman" panose="02020603050405020304" pitchFamily="18" charset="0"/>
              </a:rPr>
              <a:t>10 June 2022</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Group Rate covers all guest sleeping room costs, including internet access and service fees, but is exclusive of applicable sales/room tax, currently 3.5% (lodging tax), 5% (GST) and 9.975% (PST).</a:t>
            </a: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474971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 </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Voters:  </a:t>
            </a:r>
            <a:endParaRPr lang="en-US" sz="16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interim/plenary</a:t>
            </a:r>
          </a:p>
          <a:p>
            <a:pPr marL="630238" marR="117475" lvl="1" indent="-230188" algn="just">
              <a:buFont typeface="Times New Roman" pitchFamily="16" charset="0"/>
              <a:buChar char="•"/>
              <a:tabLst>
                <a:tab pos="230188" algn="l"/>
              </a:tabLst>
            </a:pPr>
            <a:r>
              <a:rPr lang="en-US" sz="1600" spc="-5" dirty="0" smtClean="0">
                <a:cs typeface="Arial"/>
              </a:rPr>
              <a:t>2022 July Plenary from 10 July 2022 to 15 July 2022</a:t>
            </a:r>
          </a:p>
          <a:p>
            <a:pPr marL="1030288" marR="117475" lvl="2" indent="-230188" algn="just">
              <a:buFont typeface="Times New Roman" pitchFamily="16" charset="0"/>
              <a:buChar char="•"/>
              <a:tabLst>
                <a:tab pos="230188" algn="l"/>
              </a:tabLst>
            </a:pPr>
            <a:r>
              <a:rPr lang="en-US" sz="1400" spc="-5" dirty="0" smtClean="0">
                <a:cs typeface="Arial"/>
              </a:rPr>
              <a:t>Tentative meeting slots (subject to 802 EC confirmation):  Tuesday AM2 </a:t>
            </a:r>
            <a:r>
              <a:rPr lang="en-US" sz="1400" spc="-5" smtClean="0">
                <a:cs typeface="Arial"/>
              </a:rPr>
              <a:t>and Thursday AM1</a:t>
            </a:r>
            <a:endParaRPr lang="en-US" sz="1400" spc="-5" dirty="0">
              <a:cs typeface="Arial"/>
            </a:endParaRPr>
          </a:p>
          <a:p>
            <a:pPr marL="230188" marR="117475" indent="-230188" algn="just">
              <a:spcBef>
                <a:spcPts val="1200"/>
              </a:spcBef>
              <a:buFont typeface="Times New Roman" pitchFamily="16" charset="0"/>
              <a:buChar char="•"/>
              <a:tabLst>
                <a:tab pos="230188" algn="l"/>
              </a:tabLst>
            </a:pPr>
            <a:r>
              <a:rPr lang="en-US" sz="1800" spc="-5" dirty="0" smtClean="0">
                <a:cs typeface="Arial"/>
              </a:rPr>
              <a:t>Next weekly teleconference</a:t>
            </a:r>
            <a:r>
              <a:rPr lang="en-US" sz="1800" spc="-5" dirty="0">
                <a:cs typeface="Arial"/>
              </a:rPr>
              <a:t>:</a:t>
            </a:r>
          </a:p>
          <a:p>
            <a:pPr marL="630238" marR="117475" lvl="1" indent="-230188" algn="just">
              <a:buFont typeface="Times New Roman" pitchFamily="16" charset="0"/>
              <a:buChar char="•"/>
              <a:tabLst>
                <a:tab pos="230188" algn="l"/>
              </a:tabLst>
            </a:pPr>
            <a:r>
              <a:rPr lang="en-US" sz="1600" spc="-5" dirty="0">
                <a:cs typeface="Arial"/>
              </a:rPr>
              <a:t>15:00 ET to 15:55 ET, Thursday, 26 May 2022</a:t>
            </a:r>
          </a:p>
          <a:p>
            <a:pPr marL="630238" marR="117475" lvl="1" indent="-230188" algn="just">
              <a:buFont typeface="Times New Roman" pitchFamily="16" charset="0"/>
              <a:buChar char="•"/>
              <a:tabLst>
                <a:tab pos="230188" algn="l"/>
              </a:tabLst>
            </a:pPr>
            <a:r>
              <a:rPr lang="en-US" sz="1600" spc="-5" dirty="0">
                <a:cs typeface="Arial" panose="020B0604020202020204" pitchFamily="34" charset="0"/>
              </a:rPr>
              <a:t>Weekly teleconference calls till 22 September 2022, were approved and announced at the end of the November 2021 plenary. </a:t>
            </a:r>
            <a:endParaRPr lang="en-US" sz="1600" spc="-5" dirty="0" smtClean="0">
              <a:cs typeface="Arial" panose="020B0604020202020204" pitchFamily="34" charset="0"/>
            </a:endParaRPr>
          </a:p>
          <a:p>
            <a:pPr marL="630238" marR="117475" lvl="1" indent="-230188" algn="just">
              <a:buFont typeface="Times New Roman" pitchFamily="16" charset="0"/>
              <a:buChar char="•"/>
              <a:tabLst>
                <a:tab pos="230188" algn="l"/>
              </a:tabLst>
            </a:pPr>
            <a:r>
              <a:rPr lang="en-US" sz="1600" dirty="0" smtClean="0">
                <a:solidFill>
                  <a:srgbClr val="FF0000"/>
                </a:solidFill>
                <a:cs typeface="Arial" panose="020B0604020202020204" pitchFamily="34" charset="0"/>
              </a:rPr>
              <a:t>Call </a:t>
            </a:r>
            <a:r>
              <a:rPr lang="en-US" sz="1600" dirty="0">
                <a:solidFill>
                  <a:srgbClr val="FF0000"/>
                </a:solidFill>
                <a:cs typeface="Arial" panose="020B0604020202020204" pitchFamily="34" charset="0"/>
              </a:rPr>
              <a:t>in info is available at </a:t>
            </a:r>
            <a:r>
              <a:rPr lang="en-US" sz="1600" dirty="0" smtClean="0">
                <a:solidFill>
                  <a:srgbClr val="FF0000"/>
                </a:solidFill>
                <a:cs typeface="Arial" panose="020B0604020202020204" pitchFamily="34" charset="0"/>
                <a:hlinkClick r:id="rId3"/>
              </a:rPr>
              <a:t>18-16/0038r21</a:t>
            </a:r>
            <a:r>
              <a:rPr lang="en-US" sz="1600" dirty="0" smtClean="0">
                <a:solidFill>
                  <a:srgbClr val="FF0000"/>
                </a:solidFill>
                <a:cs typeface="Arial" panose="020B0604020202020204" pitchFamily="34" charset="0"/>
              </a:rPr>
              <a:t> (UPDATED!).</a:t>
            </a:r>
            <a:endParaRPr lang="en-US" sz="1400" b="1"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Adjourn: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adjourn?</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Adjourn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UK Group)</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Haasz</a:t>
            </a:r>
            <a:r>
              <a:rPr lang="en-US" altLang="en-US" sz="1600" dirty="0" smtClean="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46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3</a:t>
            </a: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hlinkClick r:id="rId3"/>
              </a:rPr>
              <a:t>802.18 Voters list</a:t>
            </a:r>
            <a:endParaRPr lang="en-US" altLang="en-US" sz="1800" b="1" dirty="0" smtClean="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66773</TotalTime>
  <Words>2442</Words>
  <Application>Microsoft Office PowerPoint</Application>
  <PresentationFormat>Widescreen</PresentationFormat>
  <Paragraphs>467</Paragraphs>
  <Slides>29</Slides>
  <Notes>26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 Unicode MS</vt:lpstr>
      <vt:lpstr>Monotype Sorts</vt:lpstr>
      <vt:lpstr>MS Gothic</vt:lpstr>
      <vt:lpstr>MS PGothic</vt:lpstr>
      <vt:lpstr>Arial</vt:lpstr>
      <vt:lpstr>Calibri</vt:lpstr>
      <vt:lpstr>Times New Roman</vt:lpstr>
      <vt:lpstr>Office Theme</vt:lpstr>
      <vt:lpstr>Document</vt:lpstr>
      <vt:lpstr>IEEE 802.18 RR-TAG 2022 May Wireless Interim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12 May 2022 Agenda</vt:lpstr>
      <vt:lpstr>Administrative motions</vt:lpstr>
      <vt:lpstr>Progress since the 2022 March plenary</vt:lpstr>
      <vt:lpstr>Status of ongoing consultations</vt:lpstr>
      <vt:lpstr>General discussion items (1)</vt:lpstr>
      <vt:lpstr>General discussion items (2)</vt:lpstr>
      <vt:lpstr>General discussion items (3)</vt:lpstr>
      <vt:lpstr>General discussion items (4)</vt:lpstr>
      <vt:lpstr>Any other business</vt:lpstr>
      <vt:lpstr>Recess until 19 May 2022</vt:lpstr>
      <vt:lpstr>19 May 2022 Agenda</vt:lpstr>
      <vt:lpstr>Administrative motions</vt:lpstr>
      <vt:lpstr>Status of ongoing consultations</vt:lpstr>
      <vt:lpstr>General discussion items</vt:lpstr>
      <vt:lpstr>Future meetings and new Webex meeting invite (1)</vt:lpstr>
      <vt:lpstr>Future meetings and new Webex meeting invite (2)</vt:lpstr>
      <vt:lpstr>Meeting and hotel reservation for the 2022 July Plenary (1)</vt:lpstr>
      <vt:lpstr>Meeting and hotel reservation for the 2022 July Plenary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22/0044r2</dc:title>
  <dc:creator/>
  <cp:keywords>2022 May Wireless Interim</cp:keywords>
  <cp:lastModifiedBy>Edward Au</cp:lastModifiedBy>
  <cp:revision>4479</cp:revision>
  <cp:lastPrinted>1601-01-01T00:00:00Z</cp:lastPrinted>
  <dcterms:created xsi:type="dcterms:W3CDTF">2016-03-03T14:54:45Z</dcterms:created>
  <dcterms:modified xsi:type="dcterms:W3CDTF">2022-05-13T13:58:41Z</dcterms:modified>
  <cp:category>IEEE 802.18 RR-TAG agenda</cp:category>
</cp:coreProperties>
</file>