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256" r:id="rId2"/>
    <p:sldId id="892" r:id="rId3"/>
    <p:sldId id="863" r:id="rId4"/>
    <p:sldId id="857" r:id="rId5"/>
    <p:sldId id="329" r:id="rId6"/>
    <p:sldId id="604" r:id="rId7"/>
    <p:sldId id="624" r:id="rId8"/>
    <p:sldId id="605" r:id="rId9"/>
    <p:sldId id="843" r:id="rId10"/>
    <p:sldId id="866" r:id="rId11"/>
    <p:sldId id="845" r:id="rId12"/>
    <p:sldId id="878" r:id="rId13"/>
    <p:sldId id="893" r:id="rId14"/>
    <p:sldId id="894" r:id="rId15"/>
    <p:sldId id="895" r:id="rId16"/>
    <p:sldId id="896" r:id="rId17"/>
    <p:sldId id="899" r:id="rId18"/>
    <p:sldId id="856" r:id="rId19"/>
    <p:sldId id="864" r:id="rId20"/>
    <p:sldId id="879" r:id="rId21"/>
    <p:sldId id="880" r:id="rId22"/>
    <p:sldId id="881" r:id="rId23"/>
    <p:sldId id="883" r:id="rId24"/>
    <p:sldId id="900" r:id="rId25"/>
    <p:sldId id="901" r:id="rId26"/>
    <p:sldId id="890" r:id="rId27"/>
    <p:sldId id="891" r:id="rId28"/>
    <p:sldId id="887" r:id="rId29"/>
    <p:sldId id="888"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515"/>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915665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251631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06180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97075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527015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1563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5659034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7055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31105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9993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28-01-0000-minutes-10-17mar22-rrtag-pleanry-mco.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45&amp;is_year=2022"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35-12-0000-status-of-ongoing-consultations-and-tag-documents-for-approval.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etsi.org/events/1965-2022-05-the-etsi-seminar#pane-1/"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A-22-456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c.gov.vn/Pages/VanBan/14773/5_VBHN-BTTTT.html" TargetMode="External"/><Relationship Id="rId4" Type="http://schemas.openxmlformats.org/officeDocument/2006/relationships/hyperlink" Target="https://aptwebdialogue.site/ewao"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May 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6–19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65"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12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March plenary</a:t>
            </a:r>
          </a:p>
          <a:p>
            <a:pPr marL="230188" marR="117475" indent="-230188" algn="just">
              <a:buChar char="•"/>
              <a:tabLst>
                <a:tab pos="230188" algn="l"/>
              </a:tabLst>
            </a:pPr>
            <a:r>
              <a:rPr lang="en-US" sz="1800" spc="-5" dirty="0" smtClean="0">
                <a:latin typeface="+mj-lt"/>
                <a:cs typeface="Arial"/>
              </a:rPr>
              <a:t>Progress since the 2022 March plenary</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19 May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March plenary session as </a:t>
            </a:r>
            <a:r>
              <a:rPr lang="en-US" sz="1800" spc="-5" dirty="0">
                <a:latin typeface="+mj-lt"/>
                <a:cs typeface="Arial"/>
              </a:rPr>
              <a:t>shown in the document </a:t>
            </a:r>
            <a:r>
              <a:rPr lang="en-US" sz="1800" spc="-5" dirty="0" smtClean="0">
                <a:latin typeface="+mj-lt"/>
                <a:cs typeface="Arial"/>
                <a:hlinkClick r:id="rId3"/>
              </a:rPr>
              <a:t>18-22/0028r1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 opening </a:t>
            </a:r>
            <a:r>
              <a:rPr lang="en-US" sz="1800" spc="-5" dirty="0" smtClean="0">
                <a:latin typeface="+mj-lt"/>
                <a:cs typeface="Arial"/>
              </a:rPr>
              <a:t>report to the Wireless Chairs Standing Committee:  </a:t>
            </a:r>
            <a:r>
              <a:rPr lang="en-US" sz="1800" spc="-5" dirty="0" smtClean="0">
                <a:solidFill>
                  <a:srgbClr val="FF0000"/>
                </a:solidFill>
                <a:latin typeface="+mj-lt"/>
                <a:cs typeface="Arial"/>
                <a:hlinkClick r:id="rId3"/>
              </a:rPr>
              <a:t>18-22/0045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18-22/0035r12</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on 26 May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a:solidFill>
                  <a:schemeClr val="tx1"/>
                </a:solidFill>
                <a:cs typeface="Arial"/>
              </a:rPr>
              <a:t>OET </a:t>
            </a:r>
            <a:r>
              <a:rPr lang="en-US" sz="1400" spc="-5" dirty="0" smtClean="0">
                <a:solidFill>
                  <a:schemeClr val="tx1"/>
                </a:solidFill>
                <a:cs typeface="Arial"/>
              </a:rPr>
              <a:t>seeks comment following </a:t>
            </a:r>
            <a:r>
              <a:rPr lang="en-US" sz="1400" spc="-5" dirty="0">
                <a:solidFill>
                  <a:schemeClr val="tx1"/>
                </a:solidFill>
                <a:cs typeface="Arial"/>
              </a:rPr>
              <a:t>Court </a:t>
            </a:r>
            <a:r>
              <a:rPr lang="en-US" sz="1400" spc="-5" dirty="0" smtClean="0">
                <a:solidFill>
                  <a:schemeClr val="tx1"/>
                </a:solidFill>
                <a:cs typeface="Arial"/>
              </a:rPr>
              <a:t>remand </a:t>
            </a:r>
            <a:r>
              <a:rPr lang="en-US" sz="1400" spc="-5" dirty="0">
                <a:solidFill>
                  <a:schemeClr val="tx1"/>
                </a:solidFill>
                <a:cs typeface="Arial"/>
              </a:rPr>
              <a:t>of 6 GHz </a:t>
            </a:r>
            <a:r>
              <a:rPr lang="en-US" sz="1400" spc="-5" dirty="0" smtClean="0">
                <a:solidFill>
                  <a:schemeClr val="tx1"/>
                </a:solidFill>
                <a:cs typeface="Arial"/>
              </a:rPr>
              <a:t>band order (Reply comment due)</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16 June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consultation on </a:t>
            </a:r>
            <a:r>
              <a:rPr lang="en-GB" sz="1400" dirty="0" smtClean="0"/>
              <a:t>proposals </a:t>
            </a:r>
            <a:r>
              <a:rPr lang="en-GB" sz="1400" dirty="0"/>
              <a:t>to amend the authorisation conditions for the use of certain Short-Range </a:t>
            </a:r>
            <a:r>
              <a:rPr lang="en-GB" sz="1400" dirty="0" smtClean="0"/>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30 June 2022:</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Radio Standards Specifications, RSS-248, issue 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Database Specifications, DSB-06, issue 1</a:t>
            </a:r>
          </a:p>
          <a:p>
            <a:pPr marL="1030288" marR="117475" lvl="2" indent="-230188" algn="just">
              <a:spcBef>
                <a:spcPts val="600"/>
              </a:spcBef>
              <a:buFont typeface="Times New Roman" pitchFamily="16" charset="0"/>
              <a:buChar char="•"/>
              <a:tabLst>
                <a:tab pos="230188" algn="l"/>
              </a:tabLst>
            </a:pPr>
            <a:r>
              <a:rPr lang="en-US" sz="1400" dirty="0" smtClean="0"/>
              <a:t>Canada RABC consultation on ISED </a:t>
            </a:r>
            <a:r>
              <a:rPr lang="en-US" sz="1400" dirty="0"/>
              <a:t>Application Procedures, CPC-4-1-01, issue </a:t>
            </a:r>
            <a:r>
              <a:rPr lang="en-US" sz="1400" dirty="0" smtClean="0"/>
              <a:t>2</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TBD:</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Notice of Inquiry: </a:t>
            </a:r>
            <a:r>
              <a:rPr lang="en-GB" sz="1400" dirty="0" smtClean="0">
                <a:solidFill>
                  <a:schemeClr val="tx1"/>
                </a:solidFill>
              </a:rPr>
              <a:t>Promoting </a:t>
            </a:r>
            <a:r>
              <a:rPr lang="en-GB" sz="1400" dirty="0">
                <a:solidFill>
                  <a:schemeClr val="tx1"/>
                </a:solidFill>
              </a:rPr>
              <a:t>Efficient Use of Spectrum through Improved Receiver Interference Immunity Performance</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01135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6632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82915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3"/>
              </a:rPr>
              <a:t>scheduled</a:t>
            </a:r>
            <a:r>
              <a:rPr lang="en-US" sz="1400" dirty="0" smtClean="0"/>
              <a:t> as a hybrid event from 5 to 9 September 2022.</a:t>
            </a:r>
          </a:p>
          <a:p>
            <a:pPr marL="1030288" marR="117475" lvl="2" indent="-230188" algn="just">
              <a:buClrTx/>
              <a:buFont typeface="Times New Roman" pitchFamily="16" charset="0"/>
              <a:buChar char="•"/>
              <a:tabLst>
                <a:tab pos="230188" algn="l"/>
              </a:tabLst>
            </a:pPr>
            <a:r>
              <a:rPr lang="en-US" sz="1600" dirty="0" smtClean="0">
                <a:solidFill>
                  <a:schemeClr val="tx1"/>
                </a:solidFill>
              </a:rPr>
              <a:t>Webinars “Expanding Wireless Access Opportunity”</a:t>
            </a:r>
          </a:p>
          <a:p>
            <a:pPr marL="1487488" marR="117475" lvl="3" indent="-230188" algn="just">
              <a:buClrTx/>
              <a:buFont typeface="Times New Roman" pitchFamily="16" charset="0"/>
              <a:buChar char="•"/>
              <a:tabLst>
                <a:tab pos="230188" algn="l"/>
              </a:tabLst>
            </a:pPr>
            <a:r>
              <a:rPr lang="en-US" sz="1400" dirty="0" smtClean="0">
                <a:solidFill>
                  <a:schemeClr val="tx1"/>
                </a:solidFill>
              </a:rPr>
              <a:t>3 webinars on 19 May, 2 June, and 23 June</a:t>
            </a:r>
          </a:p>
          <a:p>
            <a:pPr marL="1487488" marR="117475" lvl="3" indent="-230188" algn="just">
              <a:buClrTx/>
              <a:buFont typeface="Times New Roman" pitchFamily="16" charset="0"/>
              <a:buChar char="•"/>
              <a:tabLst>
                <a:tab pos="230188" algn="l"/>
              </a:tabLst>
            </a:pPr>
            <a:r>
              <a:rPr lang="en-US" sz="1400" dirty="0" smtClean="0">
                <a:solidFill>
                  <a:schemeClr val="tx1"/>
                </a:solidFill>
              </a:rPr>
              <a:t>Open for both APT and non-APT members:  </a:t>
            </a:r>
            <a:r>
              <a:rPr lang="en-US" sz="1400" dirty="0">
                <a:solidFill>
                  <a:schemeClr val="tx1"/>
                </a:solidFill>
              </a:rPr>
              <a:t>:  </a:t>
            </a:r>
            <a:r>
              <a:rPr lang="en-US" sz="1400" dirty="0">
                <a:solidFill>
                  <a:schemeClr val="tx1"/>
                </a:solidFill>
                <a:hlinkClick r:id="rId4"/>
              </a:rPr>
              <a:t>https://aptwebdialogue.site/ewao</a:t>
            </a:r>
            <a:r>
              <a:rPr lang="en-US" sz="1400" dirty="0">
                <a:solidFill>
                  <a:schemeClr val="tx1"/>
                </a:solidFill>
              </a:rPr>
              <a:t> </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Vietnam MIC</a:t>
            </a:r>
          </a:p>
          <a:p>
            <a:pPr marL="1487488" marR="117475" lvl="3" indent="-230188" algn="just">
              <a:buClrTx/>
              <a:buFont typeface="Times New Roman" pitchFamily="16" charset="0"/>
              <a:buChar char="•"/>
              <a:tabLst>
                <a:tab pos="230188" algn="l"/>
              </a:tabLst>
            </a:pPr>
            <a:r>
              <a:rPr lang="en-US" sz="1400" spc="-5" dirty="0">
                <a:solidFill>
                  <a:schemeClr val="tx1"/>
                </a:solidFill>
                <a:cs typeface="Arial"/>
              </a:rPr>
              <a:t>The latest version of the National Master Plan on Radio </a:t>
            </a:r>
            <a:r>
              <a:rPr lang="en-US" sz="1400" spc="-5" dirty="0" smtClean="0">
                <a:solidFill>
                  <a:schemeClr val="tx1"/>
                </a:solidFill>
                <a:cs typeface="Arial"/>
              </a:rPr>
              <a:t>Frequency Spectrum, which is effective from 15 February 2022, is recently posted at the </a:t>
            </a:r>
            <a:r>
              <a:rPr lang="en-US" sz="1400" spc="-5" dirty="0" smtClean="0">
                <a:solidFill>
                  <a:schemeClr val="tx1"/>
                </a:solidFill>
                <a:cs typeface="Arial"/>
                <a:hlinkClick r:id="rId5"/>
              </a:rPr>
              <a:t>MIC’s website</a:t>
            </a:r>
            <a:r>
              <a:rPr lang="en-US" sz="1400" spc="-5" dirty="0" smtClean="0">
                <a:solidFill>
                  <a:schemeClr val="tx1"/>
                </a:solidFill>
                <a:cs typeface="Arial"/>
              </a:rPr>
              <a:t>.</a:t>
            </a:r>
            <a:endParaRPr lang="en-US" sz="1400" spc="-5" dirty="0">
              <a:solidFill>
                <a:schemeClr val="tx1"/>
              </a:solidFill>
              <a:cs typeface="Arial"/>
            </a:endParaRPr>
          </a:p>
          <a:p>
            <a:pPr marL="1487488" marR="117475" lvl="3" indent="-230188" algn="just">
              <a:buClrTx/>
              <a:buFont typeface="Times New Roman" pitchFamily="16" charset="0"/>
              <a:buChar char="•"/>
              <a:tabLst>
                <a:tab pos="230188" algn="l"/>
              </a:tabLst>
            </a:pPr>
            <a:endParaRPr lang="en-US" sz="1400" dirty="0" smtClean="0"/>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18379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91896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19 May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Thursday, 19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22-16/0038r21</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_______ until 19 May 2022</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May IEEE 802 Wireless Interim </a:t>
            </a:r>
            <a:r>
              <a:rPr lang="en-US" altLang="en-US" sz="1800" b="1" dirty="0" smtClean="0">
                <a:solidFill>
                  <a:schemeClr val="tx1"/>
                </a:solidFill>
                <a:latin typeface="+mj-lt"/>
                <a:cs typeface="Arial" panose="020B0604020202020204" pitchFamily="34" charset="0"/>
              </a:rPr>
              <a:t>is held </a:t>
            </a:r>
            <a:r>
              <a:rPr lang="en-US" altLang="en-US" sz="1800" b="1" dirty="0">
                <a:solidFill>
                  <a:schemeClr val="tx1"/>
                </a:solidFill>
                <a:latin typeface="+mj-lt"/>
                <a:cs typeface="Arial" panose="020B0604020202020204" pitchFamily="34" charset="0"/>
              </a:rPr>
              <a:t>electronically only via a paid registration fee, </a:t>
            </a:r>
            <a:r>
              <a:rPr lang="en-US" altLang="en-US" sz="1800" b="1" dirty="0" smtClean="0">
                <a:solidFill>
                  <a:schemeClr val="tx1"/>
                </a:solidFill>
                <a:latin typeface="+mj-lt"/>
                <a:cs typeface="Arial" panose="020B0604020202020204" pitchFamily="34" charset="0"/>
              </a:rPr>
              <a:t>       from 6 May 2022 to 19 May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in order to </a:t>
            </a:r>
            <a:r>
              <a:rPr lang="en-US" altLang="en-US" sz="1800" b="1" dirty="0" smtClean="0">
                <a:solidFill>
                  <a:schemeClr val="tx1"/>
                </a:solidFill>
                <a:latin typeface="+mj-lt"/>
                <a:cs typeface="Arial" panose="020B0604020202020204" pitchFamily="34" charset="0"/>
              </a:rPr>
              <a:t>attend.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touchpoint.eventsair.com/2022-may-ieee-802-wireless-interim-session</a:t>
            </a:r>
            <a:endParaRPr lang="en-US" altLang="en-US" sz="1800" b="1" dirty="0" smtClean="0">
              <a:solidFill>
                <a:schemeClr val="tx1"/>
              </a:solidFill>
              <a:latin typeface="+mj-lt"/>
              <a:cs typeface="Arial" panose="020B0604020202020204" pitchFamily="34" charset="0"/>
            </a:endParaRP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calls,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19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Future meetings and new </a:t>
            </a:r>
            <a:r>
              <a:rPr lang="en-US" sz="1800" spc="-5" dirty="0" err="1" smtClean="0">
                <a:latin typeface="+mj-lt"/>
                <a:cs typeface="Arial"/>
              </a:rPr>
              <a:t>Webex</a:t>
            </a:r>
            <a:r>
              <a:rPr lang="en-US" sz="1800" spc="-5" dirty="0" smtClean="0">
                <a:latin typeface="+mj-lt"/>
                <a:cs typeface="Arial"/>
              </a:rPr>
              <a:t> meeting invite</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2022 July Plenary</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18674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10928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new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9313463"/>
              </p:ext>
            </p:extLst>
          </p:nvPr>
        </p:nvGraphicFramePr>
        <p:xfrm>
          <a:off x="1018592" y="1705690"/>
          <a:ext cx="10339434" cy="357124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 teleconference</a:t>
                      </a:r>
                      <a:endParaRPr lang="en-US" sz="1500" dirty="0"/>
                    </a:p>
                  </a:txBody>
                  <a:tcPr/>
                </a:tc>
                <a:tc>
                  <a:txBody>
                    <a:bodyPr/>
                    <a:lstStyle/>
                    <a:p>
                      <a:r>
                        <a:rPr lang="en-US" sz="1500" dirty="0" smtClean="0"/>
                        <a:t>3:00pm ET to 3:55pm ET,</a:t>
                      </a:r>
                    </a:p>
                    <a:p>
                      <a:r>
                        <a:rPr lang="en-US" sz="1500" dirty="0" smtClean="0"/>
                        <a:t>22</a:t>
                      </a:r>
                      <a:r>
                        <a:rPr lang="en-US" sz="1500" baseline="0" dirty="0" smtClean="0"/>
                        <a:t> May 2022 to 7 July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July plenary</a:t>
                      </a:r>
                      <a:endParaRPr lang="en-US" sz="1500" dirty="0"/>
                    </a:p>
                  </a:txBody>
                  <a:tcPr/>
                </a:tc>
                <a:tc>
                  <a:txBody>
                    <a:bodyPr/>
                    <a:lstStyle/>
                    <a:p>
                      <a:r>
                        <a:rPr lang="en-US" sz="1500" dirty="0" smtClean="0"/>
                        <a:t>Tuesday AM2 on 12 July 2022, </a:t>
                      </a:r>
                    </a:p>
                    <a:p>
                      <a:r>
                        <a:rPr lang="en-US" sz="1500" dirty="0" smtClean="0"/>
                        <a:t>Thursday AM1 on 14 July</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a:t>
                      </a:r>
                      <a:r>
                        <a:rPr lang="en-US" sz="1500" baseline="0" dirty="0" smtClean="0"/>
                        <a:t> be provided</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new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566682113"/>
              </p:ext>
            </p:extLst>
          </p:nvPr>
        </p:nvGraphicFramePr>
        <p:xfrm>
          <a:off x="1018592" y="1705690"/>
          <a:ext cx="10339434" cy="29768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24 May, </a:t>
                      </a:r>
                    </a:p>
                    <a:p>
                      <a:r>
                        <a:rPr lang="en-US" sz="1500" baseline="0" dirty="0" smtClean="0"/>
                        <a:t>28 June, </a:t>
                      </a:r>
                    </a:p>
                    <a:p>
                      <a:r>
                        <a:rPr lang="en-US" sz="1500" baseline="0" dirty="0" smtClean="0"/>
                        <a:t>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8895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474971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July Plenary from 10 July 2022 to 15 July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t>
            </a:r>
            <a:r>
              <a:rPr lang="en-US" sz="1400" spc="-5" smtClean="0">
                <a:cs typeface="Arial"/>
              </a:rPr>
              <a:t>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26 May 2022</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Weekly teleconference calls till 22 September 2022, were approved and announced at the end of the November 2021 plenary. </a:t>
            </a:r>
            <a:endParaRPr lang="en-US" sz="1600" spc="-5" dirty="0" smtClean="0">
              <a:cs typeface="Arial" panose="020B0604020202020204" pitchFamily="34" charset="0"/>
            </a:endParaRPr>
          </a:p>
          <a:p>
            <a:pPr marL="630238" marR="117475" lvl="1" indent="-230188" algn="just">
              <a:buFont typeface="Times New Roman" pitchFamily="16" charset="0"/>
              <a:buChar char="•"/>
              <a:tabLst>
                <a:tab pos="230188" algn="l"/>
              </a:tabLst>
            </a:pPr>
            <a:r>
              <a:rPr lang="en-US" sz="1600" dirty="0" smtClean="0">
                <a:solidFill>
                  <a:srgbClr val="FF0000"/>
                </a:solidFill>
                <a:cs typeface="Arial" panose="020B0604020202020204" pitchFamily="34" charset="0"/>
              </a:rPr>
              <a:t>Call </a:t>
            </a:r>
            <a:r>
              <a:rPr lang="en-US" sz="1600" dirty="0">
                <a:solidFill>
                  <a:srgbClr val="FF0000"/>
                </a:solidFill>
                <a:cs typeface="Arial" panose="020B0604020202020204" pitchFamily="34" charset="0"/>
              </a:rPr>
              <a:t>in info is available at </a:t>
            </a:r>
            <a:r>
              <a:rPr lang="en-US" sz="1600" dirty="0" smtClean="0">
                <a:solidFill>
                  <a:srgbClr val="FF0000"/>
                </a:solidFill>
                <a:cs typeface="Arial" panose="020B0604020202020204" pitchFamily="34" charset="0"/>
                <a:hlinkClick r:id="rId3"/>
              </a:rPr>
              <a:t>18-16/0038r21</a:t>
            </a:r>
            <a:r>
              <a:rPr lang="en-US" sz="1600" dirty="0" smtClean="0">
                <a:solidFill>
                  <a:srgbClr val="FF0000"/>
                </a:solidFill>
                <a:cs typeface="Arial" panose="020B0604020202020204" pitchFamily="34" charset="0"/>
              </a:rPr>
              <a:t> (UPDATED!).</a:t>
            </a:r>
            <a:endParaRPr lang="en-US" sz="1400" b="1"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66699</TotalTime>
  <Words>2422</Words>
  <Application>Microsoft Office PowerPoint</Application>
  <PresentationFormat>Widescreen</PresentationFormat>
  <Paragraphs>467</Paragraphs>
  <Slides>29</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 Unicode MS</vt:lpstr>
      <vt:lpstr>Monotype Sorts</vt:lpstr>
      <vt:lpstr>MS Gothic</vt:lpstr>
      <vt:lpstr>MS PGothic</vt:lpstr>
      <vt:lpstr>Arial</vt:lpstr>
      <vt:lpstr>Calibri</vt:lpstr>
      <vt:lpstr>Times New Roman</vt:lpstr>
      <vt:lpstr>Office Theme</vt:lpstr>
      <vt:lpstr>Document</vt:lpstr>
      <vt:lpstr>IEEE 802.18 RR-TAG 2022 May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12 May 2022 Agenda</vt:lpstr>
      <vt:lpstr>Administrative motions</vt:lpstr>
      <vt:lpstr>Progress since the 2022 March plenary</vt:lpstr>
      <vt:lpstr>Status of ongoing consultations</vt:lpstr>
      <vt:lpstr>General discussion items (1)</vt:lpstr>
      <vt:lpstr>General discussion items (2)</vt:lpstr>
      <vt:lpstr>General discussion items (3)</vt:lpstr>
      <vt:lpstr>General discussion items (4)</vt:lpstr>
      <vt:lpstr>Any other business</vt:lpstr>
      <vt:lpstr>Recess until 19 May 2022</vt:lpstr>
      <vt:lpstr>19 May 2022 Agenda</vt:lpstr>
      <vt:lpstr>Administrative motions</vt:lpstr>
      <vt:lpstr>Status of ongoing consultations</vt:lpstr>
      <vt:lpstr>General discussion items</vt:lpstr>
      <vt:lpstr>Future meetings and new Webex meeting invite (1)</vt:lpstr>
      <vt:lpstr>Future meetings and new Webex meeting invite (2)</vt:lpstr>
      <vt:lpstr>Meeting and hotel reservation for the 2022 July Plenary (1)</vt:lpstr>
      <vt:lpstr>Meeting and hotel reservation for the 2022 July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22/0044r1</dc:title>
  <dc:creator/>
  <cp:keywords>2022 May Wireless Interim</cp:keywords>
  <cp:lastModifiedBy>Edward Au</cp:lastModifiedBy>
  <cp:revision>4474</cp:revision>
  <cp:lastPrinted>1601-01-01T00:00:00Z</cp:lastPrinted>
  <dcterms:created xsi:type="dcterms:W3CDTF">2016-03-03T14:54:45Z</dcterms:created>
  <dcterms:modified xsi:type="dcterms:W3CDTF">2022-05-11T18:30:05Z</dcterms:modified>
  <cp:category>IEEE 802.18 RR-TAG agenda</cp:category>
</cp:coreProperties>
</file>