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6"/>
  </p:notesMasterIdLst>
  <p:handoutMasterIdLst>
    <p:handoutMasterId r:id="rId27"/>
  </p:handoutMasterIdLst>
  <p:sldIdLst>
    <p:sldId id="256" r:id="rId2"/>
    <p:sldId id="892" r:id="rId3"/>
    <p:sldId id="863" r:id="rId4"/>
    <p:sldId id="857" r:id="rId5"/>
    <p:sldId id="329" r:id="rId6"/>
    <p:sldId id="604" r:id="rId7"/>
    <p:sldId id="624" r:id="rId8"/>
    <p:sldId id="605" r:id="rId9"/>
    <p:sldId id="843" r:id="rId10"/>
    <p:sldId id="866" r:id="rId11"/>
    <p:sldId id="845" r:id="rId12"/>
    <p:sldId id="871" r:id="rId13"/>
    <p:sldId id="878" r:id="rId14"/>
    <p:sldId id="889" r:id="rId15"/>
    <p:sldId id="856" r:id="rId16"/>
    <p:sldId id="864" r:id="rId17"/>
    <p:sldId id="879" r:id="rId18"/>
    <p:sldId id="880" r:id="rId19"/>
    <p:sldId id="881" r:id="rId20"/>
    <p:sldId id="883" r:id="rId21"/>
    <p:sldId id="890" r:id="rId22"/>
    <p:sldId id="891" r:id="rId23"/>
    <p:sldId id="887" r:id="rId24"/>
    <p:sldId id="888"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16" autoAdjust="0"/>
    <p:restoredTop sz="95405" autoAdjust="0"/>
  </p:normalViewPr>
  <p:slideViewPr>
    <p:cSldViewPr>
      <p:cViewPr varScale="1">
        <p:scale>
          <a:sx n="82" d="100"/>
          <a:sy n="82" d="100"/>
        </p:scale>
        <p:origin x="955"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447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5/5/2022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6999345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117875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7164627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5953442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156373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5659034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970552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031105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71268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April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802.18-22/0044r0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28-01-0000-minutes-10-17mar22-rrtag-pleanry-mco.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ocuments?is_dcn=35&amp;is_year=2022"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ocuments?is_dcn=45&amp;is_year=2022"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35&amp;is_year=2022"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touchpoint.eventsair.com/2022-may-ieee-802-wireless-interim-sess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cvent.me/Z1zqo0"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hyperlink" Target="https://www.marriott.com/event-reservations/reservation-link.mi?id=1634749149346&amp;key=GRP&amp;app=resvlink"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cn/21/ec-21-0207-23-0PNP-ieee-802-lmsc-working-group-policies-and-procedures.pdf"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May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2022 May Wireless Interim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6–19 May 2022</a:t>
            </a:r>
            <a:endParaRPr lang="en-GB" sz="2000" b="0" dirty="0"/>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645"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12 May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1132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meeting minutes of the 2022 March plenary</a:t>
            </a:r>
          </a:p>
          <a:p>
            <a:pPr marL="230188" marR="117475" indent="-230188" algn="just">
              <a:buChar char="•"/>
              <a:tabLst>
                <a:tab pos="230188" algn="l"/>
              </a:tabLst>
            </a:pPr>
            <a:r>
              <a:rPr lang="en-US" sz="1800" spc="-5" dirty="0" smtClean="0">
                <a:latin typeface="+mj-lt"/>
                <a:cs typeface="Arial"/>
              </a:rPr>
              <a:t>Progress since the 2022 March plenary</a:t>
            </a: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Recess until 19 May 2022</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a:t>
            </a:r>
            <a:r>
              <a:rPr lang="en-US" sz="1800" spc="-5" dirty="0" smtClean="0">
                <a:latin typeface="+mj-lt"/>
                <a:cs typeface="Arial"/>
              </a:rPr>
              <a:t>weekly meeting </a:t>
            </a:r>
            <a:r>
              <a:rPr lang="en-US" sz="1800" spc="-5" dirty="0">
                <a:latin typeface="+mj-lt"/>
                <a:cs typeface="Arial"/>
              </a:rPr>
              <a:t>minutes of the </a:t>
            </a:r>
            <a:r>
              <a:rPr lang="en-US" sz="1800" spc="-5" dirty="0" smtClean="0">
                <a:latin typeface="+mj-lt"/>
                <a:cs typeface="Arial"/>
              </a:rPr>
              <a:t>RR-TAG 2022 March plenary session as </a:t>
            </a:r>
            <a:r>
              <a:rPr lang="en-US" sz="1800" spc="-5" dirty="0">
                <a:latin typeface="+mj-lt"/>
                <a:cs typeface="Arial"/>
              </a:rPr>
              <a:t>shown in the document </a:t>
            </a:r>
            <a:r>
              <a:rPr lang="en-US" sz="1800" spc="-5" dirty="0" smtClean="0">
                <a:latin typeface="+mj-lt"/>
                <a:cs typeface="Arial"/>
                <a:hlinkClick r:id="rId3"/>
              </a:rPr>
              <a:t>18-22/0028r1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424379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2022 March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 opening report:  </a:t>
            </a:r>
            <a:r>
              <a:rPr lang="en-US" sz="1800" spc="-5" dirty="0" smtClean="0">
                <a:solidFill>
                  <a:srgbClr val="FF0000"/>
                </a:solidFill>
                <a:latin typeface="+mj-lt"/>
                <a:cs typeface="Arial"/>
                <a:hlinkClick r:id="rId3"/>
              </a:rPr>
              <a:t>18-22/0045</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97495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439339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19 May 2022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r>
              <a:rPr lang="en-US" sz="1600" spc="-5" dirty="0" smtClean="0">
                <a:solidFill>
                  <a:srgbClr val="FF0000"/>
                </a:solidFill>
                <a:latin typeface="+mj-lt"/>
                <a:cs typeface="Arial"/>
              </a:rPr>
              <a:t> </a:t>
            </a:r>
            <a:endParaRPr lang="en-US" sz="1600" spc="-5" dirty="0">
              <a:solidFill>
                <a:srgbClr val="FF0000"/>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a:rPr>
              <a:t>Voters:  </a:t>
            </a:r>
            <a:endParaRPr lang="en-US" sz="16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Next </a:t>
            </a:r>
            <a:r>
              <a:rPr lang="en-US" sz="1800" spc="-5" dirty="0" smtClean="0">
                <a:latin typeface="+mj-lt"/>
                <a:cs typeface="Arial"/>
              </a:rPr>
              <a:t>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15:00 ET to </a:t>
            </a:r>
            <a:r>
              <a:rPr lang="en-US" sz="1600" spc="-5" dirty="0" smtClean="0">
                <a:latin typeface="+mj-lt"/>
                <a:cs typeface="Arial"/>
              </a:rPr>
              <a:t>16:00 </a:t>
            </a:r>
            <a:r>
              <a:rPr lang="en-US" sz="1600" spc="-5" dirty="0">
                <a:latin typeface="+mj-lt"/>
                <a:cs typeface="Arial"/>
              </a:rPr>
              <a:t>ET, </a:t>
            </a:r>
            <a:r>
              <a:rPr lang="en-US" sz="1600" spc="-5" dirty="0" smtClean="0">
                <a:latin typeface="+mj-lt"/>
                <a:cs typeface="Arial"/>
              </a:rPr>
              <a:t>Thursday, 19 May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22-16/0038r21</a:t>
            </a:r>
            <a:r>
              <a:rPr lang="en-US" sz="1600" dirty="0" smtClean="0">
                <a:latin typeface="+mj-lt"/>
                <a:cs typeface="Arial" panose="020B0604020202020204" pitchFamily="34" charset="0"/>
              </a:rPr>
              <a:t>  </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_______ until 19 May 2022</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19 May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1132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Font typeface="Times New Roman" pitchFamily="16" charset="0"/>
              <a:buChar char="•"/>
              <a:tabLst>
                <a:tab pos="230188" algn="l"/>
              </a:tabLst>
            </a:pPr>
            <a:r>
              <a:rPr lang="en-US" sz="1800" spc="-5" dirty="0">
                <a:cs typeface="Arial"/>
              </a:rPr>
              <a:t>Reminder:  Meeting and hotel reservation for the </a:t>
            </a:r>
            <a:r>
              <a:rPr lang="en-US" sz="1800" spc="-5" dirty="0" smtClean="0">
                <a:cs typeface="Arial"/>
              </a:rPr>
              <a:t>2022 July Plenary</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877907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164359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1867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May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a:solidFill>
                  <a:schemeClr val="tx1"/>
                </a:solidFill>
                <a:latin typeface="+mj-lt"/>
                <a:cs typeface="Arial" panose="020B0604020202020204" pitchFamily="34" charset="0"/>
              </a:rPr>
              <a:t>2022 May IEEE 802 Wireless Interim </a:t>
            </a:r>
            <a:r>
              <a:rPr lang="en-US" altLang="en-US" sz="1800" b="1" dirty="0" smtClean="0">
                <a:solidFill>
                  <a:schemeClr val="tx1"/>
                </a:solidFill>
                <a:latin typeface="+mj-lt"/>
                <a:cs typeface="Arial" panose="020B0604020202020204" pitchFamily="34" charset="0"/>
              </a:rPr>
              <a:t>is held </a:t>
            </a:r>
            <a:r>
              <a:rPr lang="en-US" altLang="en-US" sz="1800" b="1" dirty="0">
                <a:solidFill>
                  <a:schemeClr val="tx1"/>
                </a:solidFill>
                <a:latin typeface="+mj-lt"/>
                <a:cs typeface="Arial" panose="020B0604020202020204" pitchFamily="34" charset="0"/>
              </a:rPr>
              <a:t>electronically only via a paid registration fee, </a:t>
            </a:r>
            <a:r>
              <a:rPr lang="en-US" altLang="en-US" sz="1800" b="1" dirty="0" smtClean="0">
                <a:solidFill>
                  <a:schemeClr val="tx1"/>
                </a:solidFill>
                <a:latin typeface="+mj-lt"/>
                <a:cs typeface="Arial" panose="020B0604020202020204" pitchFamily="34" charset="0"/>
              </a:rPr>
              <a:t>       from 6 May 2022 to 19 May </a:t>
            </a:r>
            <a:r>
              <a:rPr lang="en-US" altLang="en-US" sz="1800" b="1" dirty="0">
                <a:solidFill>
                  <a:schemeClr val="tx1"/>
                </a:solidFill>
                <a:latin typeface="+mj-lt"/>
                <a:cs typeface="Arial" panose="020B0604020202020204" pitchFamily="34" charset="0"/>
              </a:rPr>
              <a:t>2022.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802 Wireless Interim.</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in order to </a:t>
            </a:r>
            <a:r>
              <a:rPr lang="en-US" altLang="en-US" sz="1800" b="1" dirty="0" smtClean="0">
                <a:solidFill>
                  <a:schemeClr val="tx1"/>
                </a:solidFill>
                <a:latin typeface="+mj-lt"/>
                <a:cs typeface="Arial" panose="020B0604020202020204" pitchFamily="34" charset="0"/>
              </a:rPr>
              <a:t>attend.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touchpoint.eventsair.com/2022-may-ieee-802-wireless-interim-session</a:t>
            </a:r>
            <a:endParaRPr lang="en-US" altLang="en-US" sz="1800" b="1" dirty="0" smtClean="0">
              <a:solidFill>
                <a:schemeClr val="tx1"/>
              </a:solidFill>
              <a:latin typeface="+mj-lt"/>
              <a:cs typeface="Arial" panose="020B0604020202020204" pitchFamily="34" charset="0"/>
            </a:endParaRP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calls,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dead 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109280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July Plenary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20 April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cvent.me/Z1zqo0</a:t>
            </a:r>
            <a:r>
              <a:rPr lang="en-GB" sz="1600" dirty="0" smtClean="0">
                <a:solidFill>
                  <a:schemeClr val="tx1"/>
                </a:solidFill>
                <a:latin typeface="Times New Roman" panose="02020603050405020304" pitchFamily="18" charset="0"/>
                <a:ea typeface="Times New Roman" panose="02020603050405020304" pitchFamily="18" charset="0"/>
              </a:rPr>
              <a:t> </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a:t>
            </a:r>
            <a:r>
              <a:rPr lang="en-US" sz="1400" dirty="0" smtClean="0">
                <a:solidFill>
                  <a:srgbClr val="FF0000"/>
                </a:solidFill>
                <a:latin typeface="Times New Roman" panose="02020603050405020304" pitchFamily="18" charset="0"/>
                <a:ea typeface="Times New Roman" panose="02020603050405020304" pitchFamily="18" charset="0"/>
              </a:rPr>
              <a:t>Registration until Friday</a:t>
            </a:r>
            <a:r>
              <a:rPr lang="en-US" sz="1400" dirty="0">
                <a:solidFill>
                  <a:srgbClr val="FF0000"/>
                </a:solidFill>
                <a:latin typeface="Times New Roman" panose="02020603050405020304" pitchFamily="18" charset="0"/>
                <a:ea typeface="Times New Roman" panose="02020603050405020304" pitchFamily="18" charset="0"/>
              </a:rPr>
              <a:t>, </a:t>
            </a:r>
            <a:r>
              <a:rPr lang="en-US" sz="1400" dirty="0" smtClean="0">
                <a:solidFill>
                  <a:srgbClr val="FF0000"/>
                </a:solidFill>
                <a:latin typeface="Times New Roman" panose="02020603050405020304" pitchFamily="18" charset="0"/>
                <a:ea typeface="Times New Roman" panose="02020603050405020304" pitchFamily="18" charset="0"/>
              </a:rPr>
              <a:t>20 May </a:t>
            </a:r>
            <a:r>
              <a:rPr lang="en-US" sz="1400" dirty="0">
                <a:solidFill>
                  <a:srgbClr val="FF0000"/>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rgbClr val="FF0000"/>
                </a:solidFill>
                <a:latin typeface="Times New Roman" panose="02020603050405020304" pitchFamily="18" charset="0"/>
                <a:ea typeface="Times New Roman" panose="02020603050405020304" pitchFamily="18" charset="0"/>
              </a:rPr>
              <a:t>US$500.00 </a:t>
            </a:r>
            <a:r>
              <a:rPr lang="en-US" sz="1200" dirty="0">
                <a:solidFill>
                  <a:srgbClr val="FF0000"/>
                </a:solidFill>
                <a:latin typeface="Times New Roman" panose="02020603050405020304" pitchFamily="18" charset="0"/>
                <a:ea typeface="Times New Roman" panose="02020603050405020304" pitchFamily="18" charset="0"/>
              </a:rPr>
              <a:t>(All attendees)</a:t>
            </a:r>
            <a:endParaRPr lang="en-US" sz="160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Friday</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US$700.00 </a:t>
            </a:r>
            <a:r>
              <a:rPr lang="en-US" sz="1200" dirty="0">
                <a:solidFill>
                  <a:schemeClr val="tx1"/>
                </a:solidFill>
                <a:latin typeface="Times New Roman" panose="02020603050405020304" pitchFamily="18" charset="0"/>
                <a:ea typeface="Times New Roman" panose="02020603050405020304" pitchFamily="18" charset="0"/>
              </a:rPr>
              <a:t>(All attendees)</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Friday</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US$900.00 </a:t>
            </a:r>
            <a:r>
              <a:rPr lang="en-US" sz="1200" dirty="0">
                <a:solidFill>
                  <a:schemeClr val="tx1"/>
                </a:solidFill>
                <a:latin typeface="Times New Roman" panose="02020603050405020304" pitchFamily="18" charset="0"/>
                <a:ea typeface="Times New Roman" panose="02020603050405020304" pitchFamily="18" charset="0"/>
              </a:rPr>
              <a:t>(All attendees)</a:t>
            </a: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20 May </a:t>
            </a:r>
            <a:r>
              <a:rPr lang="en-US" sz="1400" dirty="0">
                <a:solidFill>
                  <a:schemeClr val="tx1"/>
                </a:solidFill>
                <a:latin typeface="Times New Roman" panose="02020603050405020304" pitchFamily="18" charset="0"/>
                <a:ea typeface="Times New Roman" panose="02020603050405020304" pitchFamily="18" charset="0"/>
              </a:rPr>
              <a:t>2022,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20 May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588957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July Plenary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28 March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a:solidFill>
                  <a:schemeClr val="tx1"/>
                </a:solidFill>
                <a:latin typeface="Times New Roman" panose="02020603050405020304" pitchFamily="18" charset="0"/>
                <a:ea typeface="Times New Roman" panose="02020603050405020304" pitchFamily="18" charset="0"/>
                <a:hlinkClick r:id="rId3"/>
              </a:rPr>
              <a:t>https://</a:t>
            </a:r>
            <a:r>
              <a:rPr lang="en-GB" sz="1600" dirty="0" smtClean="0">
                <a:solidFill>
                  <a:schemeClr val="tx1"/>
                </a:solidFill>
                <a:latin typeface="Times New Roman" panose="02020603050405020304" pitchFamily="18" charset="0"/>
                <a:ea typeface="Times New Roman" panose="02020603050405020304" pitchFamily="18" charset="0"/>
                <a:hlinkClick r:id="rId3"/>
              </a:rPr>
              <a:t>www.marriott.com/event-reservations/reservation-link.mi?id=1634749149346&amp;key=GRP&amp;app=resvlink</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Hotel rates:</a:t>
            </a:r>
          </a:p>
          <a:p>
            <a:pPr marL="1030288" marR="117475" lvl="2"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Bird Rate: $250.00 Canadian per night until 5:00 PM Eastern Time Friday </a:t>
            </a:r>
            <a:r>
              <a:rPr lang="en-US" sz="1400" strike="sngStrike" dirty="0" smtClean="0">
                <a:solidFill>
                  <a:schemeClr val="tx1"/>
                </a:solidFill>
                <a:latin typeface="Times New Roman" panose="02020603050405020304" pitchFamily="18" charset="0"/>
                <a:ea typeface="Times New Roman" panose="02020603050405020304" pitchFamily="18" charset="0"/>
              </a:rPr>
              <a:t>29 April 2022</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Standard </a:t>
            </a:r>
            <a:r>
              <a:rPr lang="en-US" sz="1400" dirty="0">
                <a:solidFill>
                  <a:srgbClr val="FF0000"/>
                </a:solidFill>
                <a:latin typeface="Times New Roman" panose="02020603050405020304" pitchFamily="18" charset="0"/>
                <a:ea typeface="Times New Roman" panose="02020603050405020304" pitchFamily="18" charset="0"/>
              </a:rPr>
              <a:t>Rate: $275.00 Canadian per night until 5:00 PM Eastern Time Friday </a:t>
            </a:r>
            <a:r>
              <a:rPr lang="en-US" sz="1400" dirty="0" smtClean="0">
                <a:solidFill>
                  <a:srgbClr val="FF0000"/>
                </a:solidFill>
                <a:latin typeface="Times New Roman" panose="02020603050405020304" pitchFamily="18" charset="0"/>
                <a:ea typeface="Times New Roman" panose="02020603050405020304" pitchFamily="18" charset="0"/>
              </a:rPr>
              <a:t>10 June 2022</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Group Rate covers all guest sleeping room costs, including internet access and service fees, but is exclusive of applicable sales/room tax, currently 3.5% (lodging tax), 5% (GST) and 9.975% (PST).</a:t>
            </a:r>
            <a:endParaRPr lang="en-GB"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474971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r>
              <a:rPr lang="en-US" sz="1600" spc="-5" dirty="0" smtClean="0">
                <a:solidFill>
                  <a:srgbClr val="FF0000"/>
                </a:solidFill>
                <a:latin typeface="+mj-lt"/>
                <a:cs typeface="Arial"/>
              </a:rPr>
              <a:t> </a:t>
            </a:r>
            <a:endParaRPr lang="en-US" sz="1600" spc="-5" dirty="0">
              <a:solidFill>
                <a:srgbClr val="FF0000"/>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a:rPr>
              <a:t>Voters:  </a:t>
            </a:r>
            <a:endParaRPr lang="en-US" sz="16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interim/plenary</a:t>
            </a:r>
          </a:p>
          <a:p>
            <a:pPr marL="630238" marR="117475" lvl="1" indent="-230188" algn="just">
              <a:buFont typeface="Times New Roman" pitchFamily="16" charset="0"/>
              <a:buChar char="•"/>
              <a:tabLst>
                <a:tab pos="230188" algn="l"/>
              </a:tabLst>
            </a:pPr>
            <a:r>
              <a:rPr lang="en-US" sz="1600" spc="-5" dirty="0" smtClean="0">
                <a:cs typeface="Arial"/>
              </a:rPr>
              <a:t>2022 July Plenary from 10 July 2022 to 15 July 2022</a:t>
            </a:r>
          </a:p>
          <a:p>
            <a:pPr marL="1030288" marR="117475" lvl="2" indent="-230188" algn="just">
              <a:buFont typeface="Times New Roman" pitchFamily="16" charset="0"/>
              <a:buChar char="•"/>
              <a:tabLst>
                <a:tab pos="230188" algn="l"/>
              </a:tabLst>
            </a:pPr>
            <a:r>
              <a:rPr lang="en-US" sz="1400" spc="-5" dirty="0" smtClean="0">
                <a:cs typeface="Arial"/>
              </a:rPr>
              <a:t>Tentative meeting slots (subject to 802 EC confirmation):  Tuesday AM2 </a:t>
            </a:r>
            <a:r>
              <a:rPr lang="en-US" sz="1400" spc="-5" smtClean="0">
                <a:cs typeface="Arial"/>
              </a:rPr>
              <a:t>and Thursday AM1</a:t>
            </a:r>
            <a:endParaRPr lang="en-US" sz="1400" spc="-5" dirty="0">
              <a:cs typeface="Arial"/>
            </a:endParaRPr>
          </a:p>
          <a:p>
            <a:pPr marL="230188" marR="117475" indent="-230188" algn="just">
              <a:spcBef>
                <a:spcPts val="1200"/>
              </a:spcBef>
              <a:buFont typeface="Times New Roman" pitchFamily="16" charset="0"/>
              <a:buChar char="•"/>
              <a:tabLst>
                <a:tab pos="230188" algn="l"/>
              </a:tabLst>
            </a:pPr>
            <a:r>
              <a:rPr lang="en-US" sz="1800" spc="-5" dirty="0" smtClean="0">
                <a:cs typeface="Arial"/>
              </a:rPr>
              <a:t>Next weekly teleconference</a:t>
            </a:r>
            <a:r>
              <a:rPr lang="en-US" sz="1800" spc="-5" dirty="0">
                <a:cs typeface="Arial"/>
              </a:rPr>
              <a:t>:</a:t>
            </a:r>
          </a:p>
          <a:p>
            <a:pPr marL="630238" marR="117475" lvl="1" indent="-230188" algn="just">
              <a:buFont typeface="Times New Roman" pitchFamily="16" charset="0"/>
              <a:buChar char="•"/>
              <a:tabLst>
                <a:tab pos="230188" algn="l"/>
              </a:tabLst>
            </a:pPr>
            <a:r>
              <a:rPr lang="en-US" sz="1600" spc="-5" dirty="0">
                <a:cs typeface="Arial"/>
              </a:rPr>
              <a:t>15:00 ET to 15:55 ET, Thursday, 26 May 2022</a:t>
            </a:r>
          </a:p>
          <a:p>
            <a:pPr marL="630238" marR="117475" lvl="1" indent="-230188" algn="just">
              <a:buFont typeface="Times New Roman" pitchFamily="16" charset="0"/>
              <a:buChar char="•"/>
              <a:tabLst>
                <a:tab pos="230188" algn="l"/>
              </a:tabLst>
            </a:pPr>
            <a:r>
              <a:rPr lang="en-US" sz="1600" spc="-5" dirty="0">
                <a:cs typeface="Arial" panose="020B0604020202020204" pitchFamily="34" charset="0"/>
              </a:rPr>
              <a:t>Weekly teleconference calls till 22 September 2022, were approved and announced at the end of the November 2021 plenary. </a:t>
            </a:r>
            <a:endParaRPr lang="en-US" sz="1600" spc="-5" dirty="0" smtClean="0">
              <a:cs typeface="Arial" panose="020B0604020202020204" pitchFamily="34" charset="0"/>
            </a:endParaRPr>
          </a:p>
          <a:p>
            <a:pPr marL="630238" marR="117475" lvl="1" indent="-230188" algn="just">
              <a:buFont typeface="Times New Roman" pitchFamily="16" charset="0"/>
              <a:buChar char="•"/>
              <a:tabLst>
                <a:tab pos="230188" algn="l"/>
              </a:tabLst>
            </a:pPr>
            <a:r>
              <a:rPr lang="en-US" sz="1600" dirty="0" smtClean="0">
                <a:solidFill>
                  <a:srgbClr val="FF0000"/>
                </a:solidFill>
                <a:cs typeface="Arial" panose="020B0604020202020204" pitchFamily="34" charset="0"/>
              </a:rPr>
              <a:t>Call </a:t>
            </a:r>
            <a:r>
              <a:rPr lang="en-US" sz="1600" dirty="0">
                <a:solidFill>
                  <a:srgbClr val="FF0000"/>
                </a:solidFill>
                <a:cs typeface="Arial" panose="020B0604020202020204" pitchFamily="34" charset="0"/>
              </a:rPr>
              <a:t>in info is available at </a:t>
            </a:r>
            <a:r>
              <a:rPr lang="en-US" sz="1600" dirty="0" smtClean="0">
                <a:solidFill>
                  <a:srgbClr val="FF0000"/>
                </a:solidFill>
                <a:cs typeface="Arial" panose="020B0604020202020204" pitchFamily="34" charset="0"/>
                <a:hlinkClick r:id="rId3"/>
              </a:rPr>
              <a:t>18-16/0038r21</a:t>
            </a:r>
            <a:r>
              <a:rPr lang="en-US" sz="1600" dirty="0" smtClean="0">
                <a:solidFill>
                  <a:srgbClr val="FF0000"/>
                </a:solidFill>
                <a:cs typeface="Arial" panose="020B0604020202020204" pitchFamily="34" charset="0"/>
              </a:rPr>
              <a:t> (UPDATED!).</a:t>
            </a:r>
            <a:endParaRPr lang="en-US" sz="1400" b="1"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Adjourn:</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adjourn?</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Adjourn 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UK Group)</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IEEE SA Program Manager:  Jodi </a:t>
            </a:r>
            <a:r>
              <a:rPr lang="en-US" altLang="en-US" sz="1600" dirty="0" err="1" smtClean="0">
                <a:solidFill>
                  <a:schemeClr val="tx1"/>
                </a:solidFill>
                <a:latin typeface="+mj-lt"/>
                <a:cs typeface="Arial" panose="020B0604020202020204" pitchFamily="34" charset="0"/>
              </a:rPr>
              <a:t>Haasz</a:t>
            </a:r>
            <a:r>
              <a:rPr lang="en-US" altLang="en-US" sz="1600" dirty="0" smtClean="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46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2</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3</a:t>
            </a: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hlinkClick r:id="rId3"/>
              </a:rPr>
              <a:t>802.18 Voters </a:t>
            </a:r>
            <a:r>
              <a:rPr lang="en-US" altLang="en-US" sz="1800" b="1" dirty="0" smtClean="0">
                <a:solidFill>
                  <a:schemeClr val="tx1"/>
                </a:solidFill>
                <a:cs typeface="Arial" panose="020B0604020202020204" pitchFamily="34" charset="0"/>
                <a:hlinkClick r:id="rId3"/>
              </a:rPr>
              <a:t>list</a:t>
            </a:r>
            <a:endParaRPr lang="en-US" altLang="en-US" sz="1800" b="1" dirty="0" smtClean="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2000" b="1" dirty="0" smtClean="0">
                <a:solidFill>
                  <a:schemeClr val="tx1"/>
                </a:solidFill>
                <a:cs typeface="Arial" panose="020B0604020202020204" pitchFamily="34" charset="0"/>
              </a:rPr>
              <a:t>RR-TAG Policies and Procedures</a:t>
            </a:r>
            <a:endParaRPr lang="en-US" altLang="en-US" sz="20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IMAT is used </a:t>
            </a:r>
            <a:r>
              <a:rPr lang="en-US" sz="1600" spc="-5" dirty="0">
                <a:latin typeface="+mj-lt"/>
                <a:cs typeface="Arial"/>
              </a:rPr>
              <a:t>for this </a:t>
            </a:r>
            <a:r>
              <a:rPr lang="en-US" sz="1600" spc="-5" dirty="0" smtClean="0">
                <a:latin typeface="+mj-lt"/>
                <a:cs typeface="Arial"/>
              </a:rPr>
              <a:t>session</a:t>
            </a:r>
          </a:p>
          <a:p>
            <a:pPr marL="1030288" marR="117475" lvl="2" indent="-230188" algn="just">
              <a:spcBef>
                <a:spcPts val="0"/>
              </a:spcBef>
              <a:buChar char="•"/>
              <a:tabLst>
                <a:tab pos="230188" algn="l"/>
              </a:tabLst>
            </a:pPr>
            <a:r>
              <a:rPr lang="en-US" sz="1600" spc="-5" dirty="0">
                <a:latin typeface="+mj-lt"/>
                <a:cs typeface="Arial"/>
                <a:hlinkClick r:id="rId3"/>
              </a:rPr>
              <a:t>https://imat.ieee.org/my-site/home</a:t>
            </a:r>
            <a:endParaRPr lang="en-US" sz="1600" spc="-5" dirty="0">
              <a:latin typeface="+mj-lt"/>
              <a:cs typeface="Arial"/>
            </a:endParaRPr>
          </a:p>
          <a:p>
            <a:pPr marL="630238" marR="117475" lvl="1" indent="-230188" algn="just">
              <a:spcBef>
                <a:spcPts val="600"/>
              </a:spcBef>
              <a:buChar char="•"/>
              <a:tabLst>
                <a:tab pos="230188" algn="l"/>
              </a:tabLst>
            </a:pPr>
            <a:r>
              <a:rPr lang="en-US" sz="1600" spc="-5" dirty="0">
                <a:latin typeface="+mj-lt"/>
                <a:cs typeface="Arial"/>
              </a:rPr>
              <a:t>YOU MUST PAY the registration fee in order to attend and to receive attendance credit</a:t>
            </a: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66630</TotalTime>
  <Words>1712</Words>
  <Application>Microsoft Office PowerPoint</Application>
  <PresentationFormat>Widescreen</PresentationFormat>
  <Paragraphs>348</Paragraphs>
  <Slides>24</Slides>
  <Notes>21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3" baseType="lpstr">
      <vt:lpstr>Arial Unicode MS</vt:lpstr>
      <vt:lpstr>Monotype Sorts</vt:lpstr>
      <vt:lpstr>MS Gothic</vt:lpstr>
      <vt:lpstr>MS PGothic</vt:lpstr>
      <vt:lpstr>Arial</vt:lpstr>
      <vt:lpstr>Calibri</vt:lpstr>
      <vt:lpstr>Times New Roman</vt:lpstr>
      <vt:lpstr>Office Theme</vt:lpstr>
      <vt:lpstr>Document</vt:lpstr>
      <vt:lpstr>IEEE 802.18 RR-TAG 2022 May Wireless Interim agenda</vt:lpstr>
      <vt:lpstr>Registration is required to attend this meeting </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12 May 2022 Agenda</vt:lpstr>
      <vt:lpstr>Administrative motions</vt:lpstr>
      <vt:lpstr>Status of ongoing consultations</vt:lpstr>
      <vt:lpstr>Progress since the 2022 March plenary</vt:lpstr>
      <vt:lpstr>General discussion items</vt:lpstr>
      <vt:lpstr>Any other business</vt:lpstr>
      <vt:lpstr>Recess until 19 May 2022</vt:lpstr>
      <vt:lpstr>19 May 2022 Agenda</vt:lpstr>
      <vt:lpstr>Administrative motions</vt:lpstr>
      <vt:lpstr>Status of ongoing consultations</vt:lpstr>
      <vt:lpstr>General discussion items</vt:lpstr>
      <vt:lpstr>Meeting and hotel reservation for the 2022 July Plenary (1)</vt:lpstr>
      <vt:lpstr>Meeting and hotel reservation for the 2022 July Plenary (2)</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22/0044r0</dc:title>
  <dc:creator>Holcomb, Jay</dc:creator>
  <cp:keywords>2022 May Wireless Interim</cp:keywords>
  <cp:lastModifiedBy>Edward Au</cp:lastModifiedBy>
  <cp:revision>4452</cp:revision>
  <cp:lastPrinted>1601-01-01T00:00:00Z</cp:lastPrinted>
  <dcterms:created xsi:type="dcterms:W3CDTF">2016-03-03T14:54:45Z</dcterms:created>
  <dcterms:modified xsi:type="dcterms:W3CDTF">2022-05-05T20:22:09Z</dcterms:modified>
  <cp:category>IEEE 802.18 RR-TAG agenda</cp:category>
</cp:coreProperties>
</file>