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63" r:id="rId3"/>
    <p:sldId id="857" r:id="rId4"/>
    <p:sldId id="329" r:id="rId5"/>
    <p:sldId id="604" r:id="rId6"/>
    <p:sldId id="624" r:id="rId7"/>
    <p:sldId id="605" r:id="rId8"/>
    <p:sldId id="843" r:id="rId9"/>
    <p:sldId id="866" r:id="rId10"/>
    <p:sldId id="845" r:id="rId11"/>
    <p:sldId id="851" r:id="rId12"/>
    <p:sldId id="855" r:id="rId13"/>
    <p:sldId id="869" r:id="rId14"/>
    <p:sldId id="870" r:id="rId15"/>
    <p:sldId id="868" r:id="rId16"/>
    <p:sldId id="860" r:id="rId17"/>
    <p:sldId id="871" r:id="rId18"/>
    <p:sldId id="853" r:id="rId19"/>
    <p:sldId id="861"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0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52830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031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42-00-0000-minutes-teleconference-7-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05-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www.etsi.org/events/1965-2022-05-the-etsi-seminar#pane-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docs.fcc.gov/public/attachments/DOC-382043A1.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cc.gov/news-events/events/2022/04/april-2022-open-commission-meeting" TargetMode="External"/><Relationship Id="rId4" Type="http://schemas.openxmlformats.org/officeDocument/2006/relationships/hyperlink" Target="https://docs.fcc.gov/public/attachments/DOC-382157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trai.gov.in/sites/default/files/Annual_Report_06042022.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April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April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635"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7 April 2022 RR-TAG </a:t>
            </a:r>
            <a:r>
              <a:rPr lang="en-US" sz="1800" spc="-5" dirty="0">
                <a:latin typeface="+mj-lt"/>
                <a:cs typeface="Arial"/>
              </a:rPr>
              <a:t>call as shown in the document </a:t>
            </a:r>
            <a:r>
              <a:rPr lang="en-US" sz="1800" spc="-5" dirty="0" smtClean="0">
                <a:latin typeface="+mj-lt"/>
                <a:cs typeface="Arial"/>
                <a:hlinkClick r:id="rId3"/>
              </a:rPr>
              <a:t>22/0042r0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22/0035r5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Clr>
                <a:srgbClr val="FF0000"/>
              </a:buClr>
              <a:buFont typeface="Times New Roman" pitchFamily="16" charset="0"/>
              <a:buChar char="•"/>
              <a:tabLst>
                <a:tab pos="230188" algn="l"/>
              </a:tabLst>
            </a:pPr>
            <a:r>
              <a:rPr lang="en-US" sz="1600" spc="-5" dirty="0">
                <a:solidFill>
                  <a:srgbClr val="FF0000"/>
                </a:solidFill>
                <a:cs typeface="Arial"/>
              </a:rPr>
              <a:t>ISED consultation on the Technical and Policy Framework for the Frequency Bands Above 95 GHz</a:t>
            </a:r>
          </a:p>
          <a:p>
            <a:pPr marL="630238" marR="117475" lvl="1" indent="-230188" algn="just">
              <a:spcBef>
                <a:spcPts val="600"/>
              </a:spcBef>
              <a:buClr>
                <a:srgbClr val="FF0000"/>
              </a:buClr>
              <a:buFont typeface="Times New Roman" pitchFamily="16" charset="0"/>
              <a:buChar char="•"/>
              <a:tabLst>
                <a:tab pos="230188" algn="l"/>
              </a:tabLst>
            </a:pPr>
            <a:r>
              <a:rPr lang="en-US" sz="1600" spc="-5" dirty="0">
                <a:solidFill>
                  <a:srgbClr val="FF0000"/>
                </a:solidFill>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Clr>
                <a:srgbClr val="FF0000"/>
              </a:buClr>
              <a:buFont typeface="Times New Roman" pitchFamily="16" charset="0"/>
              <a:buChar char="•"/>
              <a:tabLst>
                <a:tab pos="230188" algn="l"/>
              </a:tabLst>
            </a:pPr>
            <a:r>
              <a:rPr lang="en-US" sz="1600" spc="-5" dirty="0">
                <a:solidFill>
                  <a:srgbClr val="FF0000"/>
                </a:solidFill>
                <a:cs typeface="Arial"/>
              </a:rPr>
              <a:t>ACMA consultation on 5-year spectrum outlook </a:t>
            </a:r>
            <a:r>
              <a:rPr lang="en-US" sz="1600" spc="-5" dirty="0" smtClean="0">
                <a:solidFill>
                  <a:srgbClr val="FF0000"/>
                </a:solidFill>
                <a:cs typeface="Arial"/>
              </a:rPr>
              <a:t>2022~2027</a:t>
            </a:r>
          </a:p>
          <a:p>
            <a:pPr marL="630238" marR="117475" lvl="1" indent="-230188" algn="just">
              <a:spcBef>
                <a:spcPts val="600"/>
              </a:spcBef>
              <a:buFont typeface="Times New Roman" pitchFamily="16" charset="0"/>
              <a:buChar char="•"/>
              <a:tabLst>
                <a:tab pos="230188" algn="l"/>
              </a:tabLst>
            </a:pPr>
            <a:r>
              <a:rPr lang="en-US" sz="1600" spc="-5" dirty="0" smtClean="0">
                <a:cs typeface="Arial"/>
              </a:rPr>
              <a:t>UK </a:t>
            </a:r>
            <a:r>
              <a:rPr lang="en-US" sz="1600" spc="-5" dirty="0" err="1" smtClean="0">
                <a:cs typeface="Arial"/>
              </a:rPr>
              <a:t>Ofcom</a:t>
            </a:r>
            <a:r>
              <a:rPr lang="en-US" sz="1600" spc="-5" dirty="0" smtClean="0">
                <a:cs typeface="Arial"/>
              </a:rPr>
              <a:t> consultation on spectrum roadmap</a:t>
            </a:r>
          </a:p>
          <a:p>
            <a:pPr marL="630238" marR="117475" lvl="1" indent="-230188" algn="just">
              <a:spcBef>
                <a:spcPts val="600"/>
              </a:spcBef>
              <a:buFont typeface="Times New Roman" pitchFamily="16" charset="0"/>
              <a:buChar char="•"/>
              <a:tabLst>
                <a:tab pos="230188" algn="l"/>
              </a:tabLst>
            </a:pPr>
            <a:r>
              <a:rPr lang="en-US" sz="1600" spc="-5" dirty="0" smtClean="0">
                <a:cs typeface="Arial"/>
              </a:rPr>
              <a:t>FCC </a:t>
            </a:r>
            <a:r>
              <a:rPr lang="en-US" sz="1600" spc="-5" dirty="0">
                <a:cs typeface="Arial"/>
              </a:rPr>
              <a:t>OET Seeks Comment Following Court Remand of 6 GHz Band </a:t>
            </a:r>
            <a:r>
              <a:rPr lang="en-US" sz="1600" spc="-5" dirty="0" smtClean="0">
                <a:cs typeface="Arial"/>
              </a:rPr>
              <a:t>Order</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FCC Notice of Inquiry: </a:t>
            </a:r>
            <a:r>
              <a:rPr lang="en-GB" sz="1600" dirty="0" smtClean="0">
                <a:solidFill>
                  <a:schemeClr val="tx1"/>
                </a:solidFill>
              </a:rPr>
              <a:t>Promoting </a:t>
            </a:r>
            <a:r>
              <a:rPr lang="en-GB" sz="1600" dirty="0">
                <a:solidFill>
                  <a:schemeClr val="tx1"/>
                </a:solidFill>
              </a:rPr>
              <a:t>Efficient Use of Spectrum through Improved Receiver Interference Immunity Performance</a:t>
            </a: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3"/>
              </a:rPr>
              <a:t>ETSI Seminar</a:t>
            </a:r>
            <a:r>
              <a:rPr lang="en-US" sz="1600" spc="-5" dirty="0" smtClean="0">
                <a:cs typeface="Arial"/>
              </a:rPr>
              <a:t> is held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latin typeface="+mj-lt"/>
                <a:cs typeface="Arial"/>
              </a:rPr>
              <a:t>UK </a:t>
            </a:r>
            <a:r>
              <a:rPr lang="en-US" sz="1800" spc="-5" dirty="0" err="1" smtClean="0">
                <a:latin typeface="+mj-lt"/>
                <a:cs typeface="Arial"/>
              </a:rPr>
              <a:t>Ofcom</a:t>
            </a:r>
            <a:endParaRPr lang="en-US" sz="18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Chairwoman </a:t>
            </a:r>
            <a:r>
              <a:rPr lang="en-US" sz="1600" spc="-5" dirty="0" err="1" smtClean="0">
                <a:solidFill>
                  <a:schemeClr val="tx1"/>
                </a:solidFill>
                <a:cs typeface="Arial"/>
              </a:rPr>
              <a:t>Rosenworcel</a:t>
            </a:r>
            <a:r>
              <a:rPr lang="en-US" sz="1600" spc="-5" dirty="0" smtClean="0">
                <a:solidFill>
                  <a:schemeClr val="tx1"/>
                </a:solidFill>
                <a:cs typeface="Arial"/>
              </a:rPr>
              <a:t> announces </a:t>
            </a:r>
            <a:r>
              <a:rPr lang="en-US" sz="1600" spc="-5" dirty="0" smtClean="0">
                <a:solidFill>
                  <a:schemeClr val="tx1"/>
                </a:solidFill>
                <a:cs typeface="Arial"/>
                <a:hlinkClick r:id="rId3"/>
              </a:rPr>
              <a:t>staff changes</a:t>
            </a:r>
            <a:r>
              <a:rPr lang="en-US" sz="1600" spc="-5" dirty="0" smtClean="0">
                <a:solidFill>
                  <a:schemeClr val="tx1"/>
                </a:solidFill>
                <a:cs typeface="Arial"/>
              </a:rPr>
              <a:t> on 4 April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Commissioner Starks announces </a:t>
            </a:r>
            <a:r>
              <a:rPr lang="en-US" sz="1600" spc="-5" dirty="0" smtClean="0">
                <a:solidFill>
                  <a:schemeClr val="tx1"/>
                </a:solidFill>
                <a:cs typeface="Arial"/>
                <a:hlinkClick r:id="rId4"/>
              </a:rPr>
              <a:t>staff changes</a:t>
            </a:r>
            <a:r>
              <a:rPr lang="en-US" sz="1600" spc="-5" dirty="0" smtClean="0">
                <a:solidFill>
                  <a:schemeClr val="tx1"/>
                </a:solidFill>
                <a:cs typeface="Arial"/>
              </a:rPr>
              <a:t> on 7 April 2022.</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Next </a:t>
            </a:r>
            <a:r>
              <a:rPr lang="en-US" sz="1600" spc="-5" dirty="0">
                <a:solidFill>
                  <a:schemeClr val="tx1"/>
                </a:solidFill>
                <a:cs typeface="Arial"/>
                <a:hlinkClick r:id="rId5"/>
              </a:rPr>
              <a:t>Open Commission meeting</a:t>
            </a:r>
            <a:r>
              <a:rPr lang="en-US" sz="1600" spc="-5" dirty="0">
                <a:solidFill>
                  <a:schemeClr val="tx1"/>
                </a:solidFill>
                <a:cs typeface="Arial"/>
              </a:rPr>
              <a:t> is scheduled at 10:30am ET on 21 April 2022</a:t>
            </a:r>
            <a:r>
              <a:rPr lang="en-US" sz="1600" spc="-5" dirty="0" smtClean="0">
                <a:solidFill>
                  <a:schemeClr val="tx1"/>
                </a:solidFill>
                <a:cs typeface="Aria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The </a:t>
            </a:r>
            <a:r>
              <a:rPr lang="en-US" sz="1600" dirty="0"/>
              <a:t>4th Meeting of the APT Conference Preparatory Group for WRC-23 (APG23-4) </a:t>
            </a:r>
            <a:r>
              <a:rPr lang="en-US" sz="1600" dirty="0" smtClean="0"/>
              <a:t>is scheduled as a hybrid event from 15 to 20 August 2022. </a:t>
            </a:r>
            <a:r>
              <a:rPr lang="en-US" sz="1600" dirty="0"/>
              <a:t>The venue is Thailand</a:t>
            </a:r>
            <a:r>
              <a:rPr lang="en-US" sz="1600" dirty="0" smtClean="0"/>
              <a:t>.</a:t>
            </a:r>
          </a:p>
          <a:p>
            <a:pPr marL="1030288" marR="117475" lvl="2" indent="-230188" algn="just">
              <a:buClrTx/>
              <a:buFont typeface="Times New Roman" pitchFamily="16" charset="0"/>
              <a:buChar char="•"/>
              <a:tabLst>
                <a:tab pos="230188" algn="l"/>
              </a:tabLst>
            </a:pPr>
            <a:r>
              <a:rPr lang="en-US" sz="1600" dirty="0"/>
              <a:t>The 30th Meeting of APT Wireless Group (AWG-30) </a:t>
            </a:r>
            <a:r>
              <a:rPr lang="en-US" sz="1600" dirty="0" smtClean="0"/>
              <a:t> is scheduled as a hybrid event from 5 to 9 September 2022.  The venue is Thailand.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India TRAI published the </a:t>
            </a:r>
            <a:r>
              <a:rPr lang="en-US" sz="1600" spc="-5" dirty="0" smtClean="0">
                <a:solidFill>
                  <a:schemeClr val="tx1"/>
                </a:solidFill>
                <a:latin typeface="+mj-lt"/>
                <a:cs typeface="Arial"/>
                <a:hlinkClick r:id="rId3"/>
              </a:rPr>
              <a:t>annual report</a:t>
            </a:r>
            <a:r>
              <a:rPr lang="en-US" sz="1600" spc="-5" dirty="0" smtClean="0">
                <a:solidFill>
                  <a:schemeClr val="tx1"/>
                </a:solidFill>
                <a:latin typeface="+mj-lt"/>
                <a:cs typeface="Arial"/>
              </a:rPr>
              <a:t> for the year 2020~2021 on 5 April 2022.</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ITU-R</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23:59 PM Eastern Time, </a:t>
            </a:r>
            <a:r>
              <a:rPr lang="en-US" sz="1400" strike="sngStrike" dirty="0" smtClean="0">
                <a:solidFill>
                  <a:schemeClr val="tx1"/>
                </a:solidFill>
                <a:latin typeface="Times New Roman" panose="02020603050405020304" pitchFamily="18" charset="0"/>
                <a:ea typeface="Times New Roman" panose="02020603050405020304" pitchFamily="18" charset="0"/>
              </a:rPr>
              <a:t>Friday, 8 April </a:t>
            </a:r>
            <a:r>
              <a:rPr lang="en-US" sz="140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strike="sngStrike" dirty="0">
                <a:solidFill>
                  <a:schemeClr val="tx1"/>
                </a:solidFill>
                <a:latin typeface="Times New Roman" panose="02020603050405020304" pitchFamily="18" charset="0"/>
                <a:ea typeface="Times New Roman" panose="02020603050405020304" pitchFamily="18" charset="0"/>
              </a:rPr>
              <a:t>US$400.00 (All attendees</a:t>
            </a:r>
            <a:r>
              <a:rPr lang="en-US" sz="1200" strike="sngStrike" dirty="0" smtClean="0">
                <a:solidFill>
                  <a:schemeClr val="tx1"/>
                </a:solidFill>
                <a:latin typeface="Times New Roman" panose="02020603050405020304" pitchFamily="18" charset="0"/>
                <a:ea typeface="Times New Roman" panose="02020603050405020304" pitchFamily="18" charset="0"/>
              </a:rPr>
              <a:t>)</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US$600.00 (All </a:t>
            </a:r>
            <a:r>
              <a:rPr lang="en-US" sz="1200" b="0" dirty="0" smtClean="0">
                <a:solidFill>
                  <a:schemeClr val="tx1"/>
                </a:solidFill>
                <a:latin typeface="Times New Roman" panose="02020603050405020304" pitchFamily="18" charset="0"/>
                <a:ea typeface="Times New Roman" panose="02020603050405020304" pitchFamily="18" charset="0"/>
              </a:rPr>
              <a:t>attendees)</a:t>
            </a:r>
            <a:endParaRPr lang="en-US" sz="1600" b="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Late Registration: After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US$800.00 (All attendees</a:t>
            </a:r>
            <a:r>
              <a:rPr lang="en-US" sz="1200" b="0" dirty="0" smtClean="0">
                <a:solidFill>
                  <a:schemeClr val="tx1"/>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Until 8 April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From 9 April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29 April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Hotel reservation for the July 2022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b="1" dirty="0" smtClean="0">
                <a:solidFill>
                  <a:srgbClr val="FF0000"/>
                </a:solidFill>
                <a:latin typeface="Times New Roman" panose="02020603050405020304" pitchFamily="18" charset="0"/>
                <a:ea typeface="Times New Roman" panose="02020603050405020304" pitchFamily="18" charset="0"/>
              </a:rPr>
              <a:t>Early </a:t>
            </a:r>
            <a:r>
              <a:rPr lang="en-US" sz="1400" b="1" dirty="0">
                <a:solidFill>
                  <a:srgbClr val="FF0000"/>
                </a:solidFill>
                <a:latin typeface="Times New Roman" panose="02020603050405020304" pitchFamily="18" charset="0"/>
                <a:ea typeface="Times New Roman" panose="02020603050405020304" pitchFamily="18" charset="0"/>
              </a:rPr>
              <a:t>Bird Rate: $250.00 Canadian per night until 5:00 PM Eastern Time Friday </a:t>
            </a:r>
            <a:r>
              <a:rPr lang="en-US" sz="1400" b="1" dirty="0" smtClean="0">
                <a:solidFill>
                  <a:srgbClr val="FF0000"/>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Standard </a:t>
            </a:r>
            <a:r>
              <a:rPr lang="en-US" sz="1400" dirty="0">
                <a:solidFill>
                  <a:schemeClr val="tx1"/>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chemeClr val="tx1"/>
                </a:solidFill>
                <a:latin typeface="Times New Roman" panose="02020603050405020304" pitchFamily="18" charset="0"/>
                <a:ea typeface="Times New Roman" panose="02020603050405020304" pitchFamily="18" charset="0"/>
              </a:rPr>
              <a:t>10 June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78563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a:t>
            </a:r>
            <a:r>
              <a:rPr lang="en-US" sz="1600" spc="-5" dirty="0" smtClean="0">
                <a:latin typeface="+mj-lt"/>
                <a:cs typeface="Arial" panose="020B0604020202020204" pitchFamily="34" charset="0"/>
              </a:rPr>
              <a:t>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b="1" spc="-5" dirty="0" smtClean="0">
                <a:solidFill>
                  <a:srgbClr val="FF0000"/>
                </a:solidFill>
                <a:latin typeface="+mj-lt"/>
                <a:cs typeface="Arial"/>
              </a:rPr>
              <a:t>Please </a:t>
            </a:r>
            <a:r>
              <a:rPr lang="en-US" sz="1600" b="1" spc="-5" dirty="0">
                <a:solidFill>
                  <a:srgbClr val="FF0000"/>
                </a:solidFill>
                <a:latin typeface="+mj-lt"/>
                <a:cs typeface="Arial"/>
              </a:rPr>
              <a:t>use the custom comment spreadsheet for submitting </a:t>
            </a:r>
            <a:r>
              <a:rPr lang="en-US" sz="1600" b="1" spc="-5" dirty="0" smtClean="0">
                <a:solidFill>
                  <a:srgbClr val="FF0000"/>
                </a:solidFill>
                <a:latin typeface="+mj-lt"/>
                <a:cs typeface="Arial"/>
              </a:rPr>
              <a:t>comments</a:t>
            </a:r>
            <a:r>
              <a:rPr lang="en-US" sz="1600" spc="-5" dirty="0" smtClean="0">
                <a:latin typeface="+mj-lt"/>
                <a:cs typeface="Arial"/>
              </a:rPr>
              <a:t>:</a:t>
            </a:r>
          </a:p>
          <a:p>
            <a:pPr marL="1030288" marR="117475" lvl="2" indent="-230188" algn="just">
              <a:buFont typeface="Times New Roman" pitchFamily="16" charset="0"/>
              <a:buChar char="•"/>
              <a:tabLst>
                <a:tab pos="230188" algn="l"/>
              </a:tabLst>
            </a:pPr>
            <a:r>
              <a:rPr lang="en-US" sz="1400" spc="-5" dirty="0" smtClean="0">
                <a:latin typeface="+mj-lt"/>
                <a:cs typeface="Arial"/>
                <a:hlinkClick r:id="rId4"/>
              </a:rPr>
              <a:t>https</a:t>
            </a:r>
            <a:r>
              <a:rPr lang="en-US" sz="1400" spc="-5" dirty="0">
                <a:latin typeface="+mj-lt"/>
                <a:cs typeface="Arial"/>
                <a:hlinkClick r:id="rId4"/>
              </a:rPr>
              <a:t>://mentor.ieee.org/802.18/dcn/22/18-22-0030-00-0000-comment-collecion-of-ieee-802-wireless-standards-table-of-frequency-ranges.xlsx</a:t>
            </a:r>
            <a:r>
              <a:rPr lang="en-US" sz="14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Please send your comments by </a:t>
            </a:r>
            <a:r>
              <a:rPr lang="en-US" sz="1600" b="1" u="sng" spc="-5" dirty="0" smtClean="0">
                <a:latin typeface="+mj-lt"/>
                <a:cs typeface="Arial"/>
              </a:rPr>
              <a:t>30 APRIL </a:t>
            </a:r>
            <a:r>
              <a:rPr lang="en-US" sz="1600" b="1" u="sng" spc="-5" dirty="0">
                <a:latin typeface="+mj-lt"/>
                <a:cs typeface="Arial"/>
              </a:rPr>
              <a:t>2022</a:t>
            </a:r>
            <a:r>
              <a:rPr lang="en-US" sz="1600" spc="-5" dirty="0">
                <a:latin typeface="+mj-lt"/>
                <a:cs typeface="Arial"/>
              </a:rPr>
              <a:t> directly to Edward Au (</a:t>
            </a:r>
            <a:r>
              <a:rPr lang="en-US" sz="1600" spc="-5" dirty="0">
                <a:latin typeface="+mj-lt"/>
                <a:cs typeface="Arial"/>
                <a:hlinkClick r:id="rId5"/>
              </a:rPr>
              <a:t>edward.ks.au@gmail.com</a:t>
            </a:r>
            <a:r>
              <a:rPr lang="en-US" sz="1600" spc="-5" dirty="0">
                <a:latin typeface="+mj-lt"/>
                <a:cs typeface="Arial"/>
              </a:rPr>
              <a:t>), Jay Holcomb (</a:t>
            </a:r>
            <a:r>
              <a:rPr lang="en-US" sz="1600" spc="-5" dirty="0">
                <a:latin typeface="+mj-lt"/>
                <a:cs typeface="Arial"/>
                <a:hlinkClick r:id="rId6"/>
              </a:rPr>
              <a:t>jholcomb@ieee.org</a:t>
            </a:r>
            <a:r>
              <a:rPr lang="en-US" sz="1600" spc="-5" dirty="0">
                <a:latin typeface="+mj-lt"/>
                <a:cs typeface="Arial"/>
              </a:rPr>
              <a:t>), and Steve Shellhammer (</a:t>
            </a:r>
            <a:r>
              <a:rPr lang="en-US" sz="1600" spc="-5" dirty="0" smtClean="0">
                <a:latin typeface="+mj-lt"/>
                <a:cs typeface="Arial"/>
                <a:hlinkClick r:id="rId7"/>
              </a:rPr>
              <a:t>shellhammer@ieee.org</a:t>
            </a:r>
            <a:r>
              <a:rPr lang="en-US" sz="1600" spc="-5" dirty="0">
                <a:latin typeface="+mj-lt"/>
                <a:cs typeface="Arial"/>
              </a:rPr>
              <a:t>).</a:t>
            </a:r>
          </a:p>
          <a:p>
            <a:pPr marL="230188" marR="117475" indent="-230188" algn="just">
              <a:buFont typeface="Times New Roman" pitchFamily="16" charset="0"/>
              <a:buChar char="•"/>
              <a:tabLst>
                <a:tab pos="230188" algn="l"/>
              </a:tabLst>
            </a:pPr>
            <a:r>
              <a:rPr lang="en-US" sz="1800" spc="-5" dirty="0" smtClean="0">
                <a:latin typeface="+mj-lt"/>
                <a:cs typeface="Arial"/>
              </a:rPr>
              <a:t>Remarks:</a:t>
            </a:r>
          </a:p>
          <a:p>
            <a:pPr marL="630238" marR="117475" lvl="1" indent="-230188" algn="just">
              <a:buFont typeface="Times New Roman" pitchFamily="16" charset="0"/>
              <a:buChar char="•"/>
              <a:tabLst>
                <a:tab pos="230188" algn="l"/>
              </a:tabLst>
            </a:pPr>
            <a:r>
              <a:rPr lang="en-US" sz="1600" spc="-5" dirty="0" smtClean="0">
                <a:latin typeface="+mj-lt"/>
                <a:cs typeface="Arial"/>
              </a:rPr>
              <a:t>This </a:t>
            </a:r>
            <a:r>
              <a:rPr lang="en-US" sz="1600" spc="-5" dirty="0">
                <a:latin typeface="+mj-lt"/>
                <a:cs typeface="Arial"/>
              </a:rPr>
              <a:t>is not a required 802.18 ballot or comment collection; response/non-response has no impact on 802.18 voting rights.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panose="020B0604020202020204" pitchFamily="34" charset="0"/>
              </a:rPr>
              <a:t>15:00 </a:t>
            </a:r>
            <a:r>
              <a:rPr lang="en-US" sz="1600" spc="-5" dirty="0">
                <a:solidFill>
                  <a:srgbClr val="FF0000"/>
                </a:solidFill>
                <a:latin typeface="+mj-lt"/>
                <a:cs typeface="Arial" panose="020B0604020202020204" pitchFamily="34" charset="0"/>
              </a:rPr>
              <a:t>ET to </a:t>
            </a:r>
            <a:r>
              <a:rPr lang="en-US" sz="1600" spc="-5" dirty="0" smtClean="0">
                <a:solidFill>
                  <a:srgbClr val="FF0000"/>
                </a:solidFill>
                <a:latin typeface="+mj-lt"/>
                <a:cs typeface="Arial" panose="020B0604020202020204" pitchFamily="34" charset="0"/>
              </a:rPr>
              <a:t>16:00 </a:t>
            </a:r>
            <a:r>
              <a:rPr lang="en-US" sz="1600" spc="-5" dirty="0">
                <a:solidFill>
                  <a:srgbClr val="FF0000"/>
                </a:solidFill>
                <a:latin typeface="+mj-lt"/>
                <a:cs typeface="Arial" panose="020B0604020202020204" pitchFamily="34" charset="0"/>
              </a:rPr>
              <a:t>ET, </a:t>
            </a:r>
            <a:r>
              <a:rPr lang="en-US" sz="1600" spc="-5" dirty="0" smtClean="0">
                <a:solidFill>
                  <a:srgbClr val="FF0000"/>
                </a:solidFill>
                <a:latin typeface="+mj-lt"/>
                <a:cs typeface="Arial" panose="020B0604020202020204" pitchFamily="34" charset="0"/>
              </a:rPr>
              <a:t>Tuesday, 26 April 2022</a:t>
            </a:r>
            <a:endParaRPr lang="en-US" sz="1600" spc="-5" dirty="0">
              <a:solidFill>
                <a:srgbClr val="FF0000"/>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a:t>
            </a:r>
            <a:r>
              <a:rPr lang="en-US" sz="1600" spc="-5" dirty="0" smtClean="0">
                <a:latin typeface="+mj-lt"/>
                <a:cs typeface="Arial"/>
              </a:rPr>
              <a:t>Thursday, 21 April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a:t>
            </a:r>
            <a:r>
              <a:rPr lang="en-US" sz="1600" spc="-5" dirty="0" smtClean="0">
                <a:latin typeface="+mj-lt"/>
                <a:cs typeface="Arial" panose="020B0604020202020204" pitchFamily="34" charset="0"/>
              </a:rPr>
              <a:t>22 September 2022</a:t>
            </a:r>
            <a:r>
              <a:rPr lang="en-US" sz="1600" spc="-5" dirty="0">
                <a:latin typeface="+mj-lt"/>
                <a:cs typeface="Arial" panose="020B0604020202020204" pitchFamily="34" charset="0"/>
              </a:rPr>
              <a:t>, were approved and announced at the end of the November 2021 plenary. </a:t>
            </a:r>
            <a:endParaRPr lang="en-US" sz="16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smtClean="0">
                <a:effectLst/>
                <a:ea typeface="Times New Roman" panose="02020603050405020304" pitchFamily="18" charset="0"/>
              </a:rPr>
              <a:t>802.18 </a:t>
            </a:r>
            <a:r>
              <a:rPr lang="en-GB" sz="1600" dirty="0">
                <a:effectLst/>
                <a:ea typeface="Times New Roman" panose="02020603050405020304" pitchFamily="18" charset="0"/>
              </a:rPr>
              <a:t>meetings/calls for the </a:t>
            </a:r>
            <a:r>
              <a:rPr lang="en-GB" sz="1600" dirty="0" smtClean="0">
                <a:effectLst/>
                <a:ea typeface="Times New Roman" panose="02020603050405020304" pitchFamily="18" charset="0"/>
              </a:rPr>
              <a:t>May 2022 </a:t>
            </a:r>
            <a:r>
              <a:rPr lang="en-GB" sz="1600" dirty="0">
                <a:effectLst/>
                <a:ea typeface="Times New Roman" panose="02020603050405020304" pitchFamily="18" charset="0"/>
              </a:rPr>
              <a:t>Wireless Interim Session will take place on our normal </a:t>
            </a:r>
            <a:r>
              <a:rPr lang="en-GB" sz="1600" b="1" dirty="0">
                <a:effectLst/>
                <a:ea typeface="Times New Roman" panose="02020603050405020304" pitchFamily="18" charset="0"/>
              </a:rPr>
              <a:t>Thursday’s at 15:00 ET on </a:t>
            </a:r>
            <a:r>
              <a:rPr lang="en-GB" sz="1600" b="1" dirty="0" smtClean="0">
                <a:effectLst/>
                <a:ea typeface="Times New Roman" panose="02020603050405020304" pitchFamily="18" charset="0"/>
              </a:rPr>
              <a:t>12 May 2022 and 19 May 2022</a:t>
            </a:r>
            <a:r>
              <a:rPr lang="en-GB" sz="1600" dirty="0" smtClean="0">
                <a:effectLst/>
                <a:ea typeface="Times New Roman" panose="02020603050405020304" pitchFamily="18" charset="0"/>
              </a:rPr>
              <a:t>. </a:t>
            </a:r>
            <a:r>
              <a:rPr lang="en-GB" sz="1600" dirty="0">
                <a:effectLst/>
                <a:ea typeface="Times New Roman" panose="02020603050405020304" pitchFamily="18" charset="0"/>
              </a:rPr>
              <a:t>Both of these calls will require the paid meeting fee and are an credited Interim Session (i.e</a:t>
            </a:r>
            <a:r>
              <a:rPr lang="en-GB" sz="1600" dirty="0" smtClean="0">
                <a:effectLst/>
                <a:ea typeface="Times New Roman" panose="02020603050405020304" pitchFamily="18" charset="0"/>
              </a:rPr>
              <a:t>., </a:t>
            </a:r>
            <a:r>
              <a:rPr lang="en-GB" sz="1600" dirty="0">
                <a:effectLst/>
                <a:ea typeface="Times New Roman" panose="02020603050405020304" pitchFamily="18" charset="0"/>
              </a:rPr>
              <a:t>an Interim Session with attendance credit).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a:t>
            </a:r>
            <a:r>
              <a:rPr lang="en-US" sz="1800" spc="-5" dirty="0" smtClean="0">
                <a:cs typeface="Arial"/>
              </a:rPr>
              <a:t>Interim</a:t>
            </a:r>
          </a:p>
          <a:p>
            <a:pPr marL="230188" marR="117475" indent="-230188" algn="just">
              <a:buChar char="•"/>
              <a:tabLst>
                <a:tab pos="230188" algn="l"/>
              </a:tabLst>
            </a:pPr>
            <a:r>
              <a:rPr lang="en-US" sz="1800" spc="-5" dirty="0" smtClean="0">
                <a:cs typeface="Arial"/>
              </a:rPr>
              <a:t>Reminder:  Hotel reservation for the July 2022 Plenary</a:t>
            </a:r>
            <a:endParaRPr lang="en-US" sz="1800" spc="-5" dirty="0">
              <a:cs typeface="Arial"/>
            </a:endParaRPr>
          </a:p>
          <a:p>
            <a:pPr marL="230188" marR="117475" indent="-230188">
              <a:buChar char="•"/>
              <a:tabLst>
                <a:tab pos="230188" algn="l"/>
              </a:tabLst>
            </a:pPr>
            <a:r>
              <a:rPr lang="en-US" sz="1800" spc="-5" dirty="0">
                <a:cs typeface="Arial"/>
              </a:rPr>
              <a:t>Reminder:  Comment </a:t>
            </a:r>
            <a:r>
              <a:rPr lang="en-US" sz="1800" spc="-5" dirty="0" smtClean="0">
                <a:cs typeface="Arial"/>
              </a:rPr>
              <a:t>collection: </a:t>
            </a:r>
            <a:r>
              <a:rPr lang="en-US" sz="1800" spc="-5" dirty="0">
                <a:cs typeface="Arial"/>
              </a:rPr>
              <a:t>IEEE 802 Wireless Standards Table of Frequency Ranges spreadsheet</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66511</TotalTime>
  <Words>2020</Words>
  <Application>Microsoft Office PowerPoint</Application>
  <PresentationFormat>Widescreen</PresentationFormat>
  <Paragraphs>324</Paragraphs>
  <Slides>21</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General discussion items (3)</vt:lpstr>
      <vt:lpstr>General discussion items (4)</vt:lpstr>
      <vt:lpstr>Registration for the May 2022 Wireless Interim</vt:lpstr>
      <vt:lpstr>Hotel reservation for the July 2022 Plenary</vt:lpstr>
      <vt:lpstr>Reminder:  Comment Collection (1)</vt:lpstr>
      <vt:lpstr>Reminder:  Comment Collection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22/0043r0</dc:title>
  <dc:creator>Holcomb, Jay</dc:creator>
  <cp:keywords>14 April 2022</cp:keywords>
  <cp:lastModifiedBy>Edward Au</cp:lastModifiedBy>
  <cp:revision>4439</cp:revision>
  <cp:lastPrinted>1601-01-01T00:00:00Z</cp:lastPrinted>
  <dcterms:created xsi:type="dcterms:W3CDTF">2016-03-03T14:54:45Z</dcterms:created>
  <dcterms:modified xsi:type="dcterms:W3CDTF">2022-04-13T19:20:43Z</dcterms:modified>
  <cp:category>IEEE 802.18 RR-TAG agenda</cp:category>
</cp:coreProperties>
</file>