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3"/>
  </p:notesMasterIdLst>
  <p:handoutMasterIdLst>
    <p:handoutMasterId r:id="rId24"/>
  </p:handoutMasterIdLst>
  <p:sldIdLst>
    <p:sldId id="256" r:id="rId2"/>
    <p:sldId id="863" r:id="rId3"/>
    <p:sldId id="857" r:id="rId4"/>
    <p:sldId id="329" r:id="rId5"/>
    <p:sldId id="604" r:id="rId6"/>
    <p:sldId id="624" r:id="rId7"/>
    <p:sldId id="605" r:id="rId8"/>
    <p:sldId id="843" r:id="rId9"/>
    <p:sldId id="866" r:id="rId10"/>
    <p:sldId id="845" r:id="rId11"/>
    <p:sldId id="851" r:id="rId12"/>
    <p:sldId id="855" r:id="rId13"/>
    <p:sldId id="869" r:id="rId14"/>
    <p:sldId id="870" r:id="rId15"/>
    <p:sldId id="868" r:id="rId16"/>
    <p:sldId id="860" r:id="rId17"/>
    <p:sldId id="871" r:id="rId18"/>
    <p:sldId id="853" r:id="rId19"/>
    <p:sldId id="861" r:id="rId20"/>
    <p:sldId id="856" r:id="rId21"/>
    <p:sldId id="864"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5405" autoAdjust="0"/>
  </p:normalViewPr>
  <p:slideViewPr>
    <p:cSldViewPr>
      <p:cViewPr varScale="1">
        <p:scale>
          <a:sx n="86" d="100"/>
          <a:sy n="86" d="100"/>
        </p:scale>
        <p:origin x="797" y="5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3086"/>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4/13/2022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226460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88352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1089316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285168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52830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6004783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902353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232657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470315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April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802.18-22/0043r0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2/18-22-0042-00-0000-minutes-teleconference-7-april-2022.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35-05-0000-status-of-ongoing-consultations-and-tag-documents-for-approval.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www.etsi.org/events/1965-2022-05-the-etsi-seminar#pane-1/"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hyperlink" Target="https://docs.fcc.gov/public/attachments/DOC-382043A1.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fcc.gov/news-events/events/2022/04/april-2022-open-commission-meeting" TargetMode="External"/><Relationship Id="rId4" Type="http://schemas.openxmlformats.org/officeDocument/2006/relationships/hyperlink" Target="https://docs.fcc.gov/public/attachments/DOC-382157A1.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trai.gov.in/sites/default/files/Annual_Report_06042022.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ouchpoint.eventsair.com/2022-may-ieee-802-wireless-interim-session"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hyperlink" Target="https://www.marriott.com/event-reservations/reservation-link.mi?id=1634749149346&amp;key=GRP&amp;app=resvlink"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cn/22/18-22-0009-00-0000-ieee-802-wireless-standards-table-of-frequency-ranges.xlsx" TargetMode="External"/><Relationship Id="rId7" Type="http://schemas.openxmlformats.org/officeDocument/2006/relationships/hyperlink" Target="mailto:shellhamer@ieee.org"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mailto:jholcomb@ieee.org" TargetMode="External"/><Relationship Id="rId5" Type="http://schemas.openxmlformats.org/officeDocument/2006/relationships/hyperlink" Target="mailto:edward.ks.au@gmail.com" TargetMode="External"/><Relationship Id="rId4" Type="http://schemas.openxmlformats.org/officeDocument/2006/relationships/hyperlink" Target="https://mentor.ieee.org/802.18/dcn/22/18-22-0030-00-0000-comment-collecion-of-ieee-802-wireless-standards-table-of-frequency-ranges.xls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ieeesa.webex.com/ieeesa/j.php?MTID=m0e5ca6cea1f0fdf0a4c719c129c4148b"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6/18-16-0038-20-0000-teleconference-call-in-info.ppt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April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14 April 2022</a:t>
            </a:r>
            <a:endParaRPr lang="en-GB" sz="2000" b="0" dirty="0"/>
          </a:p>
        </p:txBody>
      </p:sp>
      <p:sp>
        <p:nvSpPr>
          <p:cNvPr id="3076" name="Rectangle 4"/>
          <p:cNvSpPr>
            <a:spLocks noChangeArrowheads="1"/>
          </p:cNvSpPr>
          <p:nvPr/>
        </p:nvSpPr>
        <p:spPr bwMode="auto">
          <a:xfrm>
            <a:off x="3124200" y="434101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9" name="Object 11"/>
          <p:cNvGraphicFramePr>
            <a:graphicFrameLocks noChangeAspect="1"/>
          </p:cNvGraphicFramePr>
          <p:nvPr>
            <p:extLst>
              <p:ext uri="{D42A27DB-BD31-4B8C-83A1-F6EECF244321}">
                <p14:modId xmlns:p14="http://schemas.microsoft.com/office/powerpoint/2010/main" val="354407336"/>
              </p:ext>
            </p:extLst>
          </p:nvPr>
        </p:nvGraphicFramePr>
        <p:xfrm>
          <a:off x="3105150" y="4724400"/>
          <a:ext cx="8772525" cy="2962275"/>
        </p:xfrm>
        <a:graphic>
          <a:graphicData uri="http://schemas.openxmlformats.org/presentationml/2006/ole">
            <mc:AlternateContent xmlns:mc="http://schemas.openxmlformats.org/markup-compatibility/2006">
              <mc:Choice xmlns:v="urn:schemas-microsoft-com:vml" Requires="v">
                <p:oleObj spid="_x0000_s2635" name="Document" r:id="rId4" imgW="8255656" imgH="2794721" progId="Word.Document.8">
                  <p:embed/>
                </p:oleObj>
              </mc:Choice>
              <mc:Fallback>
                <p:oleObj name="Document" r:id="rId4" imgW="8255656" imgH="2794721" progId="Word.Document.8">
                  <p:embed/>
                  <p:pic>
                    <p:nvPicPr>
                      <p:cNvPr id="0" name=""/>
                      <p:cNvPicPr>
                        <a:picLocks noChangeAspect="1" noChangeArrowheads="1"/>
                      </p:cNvPicPr>
                      <p:nvPr/>
                    </p:nvPicPr>
                    <p:blipFill>
                      <a:blip r:embed="rId5"/>
                      <a:srcRect/>
                      <a:stretch>
                        <a:fillRect/>
                      </a:stretch>
                    </p:blipFill>
                    <p:spPr bwMode="auto">
                      <a:xfrm>
                        <a:off x="3105150" y="4724400"/>
                        <a:ext cx="8772525" cy="2962275"/>
                      </a:xfrm>
                      <a:prstGeom prst="rect">
                        <a:avLst/>
                      </a:prstGeom>
                      <a:noFill/>
                      <a:ln>
                        <a:noFill/>
                      </a:ln>
                      <a:effectLst/>
                    </p:spPr>
                  </p:pic>
                </p:oleObj>
              </mc:Fallback>
            </mc:AlternateContent>
          </a:graphicData>
        </a:graphic>
      </p:graphicFrame>
      <p:pic>
        <p:nvPicPr>
          <p:cNvPr id="10" name="Picture 9"/>
          <p:cNvPicPr>
            <a:picLocks noChangeAspect="1"/>
          </p:cNvPicPr>
          <p:nvPr/>
        </p:nvPicPr>
        <p:blipFill>
          <a:blip r:embed="rId6"/>
          <a:stretch>
            <a:fillRect/>
          </a:stretch>
        </p:blipFill>
        <p:spPr>
          <a:xfrm>
            <a:off x="7162800" y="6452587"/>
            <a:ext cx="4334632" cy="329213"/>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To approve the </a:t>
            </a:r>
            <a:r>
              <a:rPr lang="en-US" sz="1800" spc="-5" dirty="0" smtClean="0">
                <a:latin typeface="+mj-lt"/>
                <a:cs typeface="Arial"/>
              </a:rPr>
              <a:t>weekly meeting </a:t>
            </a:r>
            <a:r>
              <a:rPr lang="en-US" sz="1800" spc="-5" dirty="0">
                <a:latin typeface="+mj-lt"/>
                <a:cs typeface="Arial"/>
              </a:rPr>
              <a:t>minutes of the </a:t>
            </a:r>
            <a:r>
              <a:rPr lang="en-US" sz="1800" spc="-5" dirty="0" smtClean="0">
                <a:latin typeface="+mj-lt"/>
                <a:cs typeface="Arial"/>
              </a:rPr>
              <a:t>7 April 2022 RR-TAG </a:t>
            </a:r>
            <a:r>
              <a:rPr lang="en-US" sz="1800" spc="-5" dirty="0">
                <a:latin typeface="+mj-lt"/>
                <a:cs typeface="Arial"/>
              </a:rPr>
              <a:t>call as shown in the document </a:t>
            </a:r>
            <a:r>
              <a:rPr lang="en-US" sz="1800" spc="-5" dirty="0" smtClean="0">
                <a:latin typeface="+mj-lt"/>
                <a:cs typeface="Arial"/>
                <a:hlinkClick r:id="rId3"/>
              </a:rPr>
              <a:t>22/0042r0</a:t>
            </a:r>
            <a:r>
              <a:rPr lang="en-US" sz="1800" spc="-5" dirty="0">
                <a:latin typeface="+mj-lt"/>
                <a:cs typeface="Arial"/>
              </a:rPr>
              <a:t>, 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22/0035r5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submission deadline:</a:t>
            </a:r>
          </a:p>
          <a:p>
            <a:pPr marL="630238" marR="117475" lvl="1" indent="-230188" algn="just">
              <a:spcBef>
                <a:spcPts val="600"/>
              </a:spcBef>
              <a:buClr>
                <a:srgbClr val="FF0000"/>
              </a:buClr>
              <a:buFont typeface="Times New Roman" pitchFamily="16" charset="0"/>
              <a:buChar char="•"/>
              <a:tabLst>
                <a:tab pos="230188" algn="l"/>
              </a:tabLst>
            </a:pPr>
            <a:r>
              <a:rPr lang="en-US" sz="1600" spc="-5" dirty="0">
                <a:solidFill>
                  <a:srgbClr val="FF0000"/>
                </a:solidFill>
                <a:cs typeface="Arial"/>
              </a:rPr>
              <a:t>ISED consultation on the Technical and Policy Framework for the Frequency Bands Above 95 GHz</a:t>
            </a:r>
          </a:p>
          <a:p>
            <a:pPr marL="630238" marR="117475" lvl="1" indent="-230188" algn="just">
              <a:spcBef>
                <a:spcPts val="600"/>
              </a:spcBef>
              <a:buClr>
                <a:srgbClr val="FF0000"/>
              </a:buClr>
              <a:buFont typeface="Times New Roman" pitchFamily="16" charset="0"/>
              <a:buChar char="•"/>
              <a:tabLst>
                <a:tab pos="230188" algn="l"/>
              </a:tabLst>
            </a:pPr>
            <a:r>
              <a:rPr lang="en-US" sz="1600" spc="-5" dirty="0">
                <a:solidFill>
                  <a:srgbClr val="FF0000"/>
                </a:solidFill>
                <a:cs typeface="Arial"/>
              </a:rPr>
              <a:t>ISED consultation on the Technical and Policy Framework for Radio Local Area Network Devices in the 5850-5895 MHz Frequency Band and for Intelligent Transportation Systems in the 5895-5925 MHz Frequency Band</a:t>
            </a:r>
          </a:p>
          <a:p>
            <a:pPr marL="630238" marR="117475" lvl="1" indent="-230188" algn="just">
              <a:spcBef>
                <a:spcPts val="600"/>
              </a:spcBef>
              <a:buClr>
                <a:srgbClr val="FF0000"/>
              </a:buClr>
              <a:buFont typeface="Times New Roman" pitchFamily="16" charset="0"/>
              <a:buChar char="•"/>
              <a:tabLst>
                <a:tab pos="230188" algn="l"/>
              </a:tabLst>
            </a:pPr>
            <a:r>
              <a:rPr lang="en-US" sz="1600" spc="-5" dirty="0">
                <a:solidFill>
                  <a:srgbClr val="FF0000"/>
                </a:solidFill>
                <a:cs typeface="Arial"/>
              </a:rPr>
              <a:t>ACMA consultation on 5-year spectrum outlook </a:t>
            </a:r>
            <a:r>
              <a:rPr lang="en-US" sz="1600" spc="-5" dirty="0" smtClean="0">
                <a:solidFill>
                  <a:srgbClr val="FF0000"/>
                </a:solidFill>
                <a:cs typeface="Arial"/>
              </a:rPr>
              <a:t>2022~2027</a:t>
            </a:r>
          </a:p>
          <a:p>
            <a:pPr marL="630238" marR="117475" lvl="1" indent="-230188" algn="just">
              <a:spcBef>
                <a:spcPts val="600"/>
              </a:spcBef>
              <a:buFont typeface="Times New Roman" pitchFamily="16" charset="0"/>
              <a:buChar char="•"/>
              <a:tabLst>
                <a:tab pos="230188" algn="l"/>
              </a:tabLst>
            </a:pPr>
            <a:r>
              <a:rPr lang="en-US" sz="1600" spc="-5" dirty="0" smtClean="0">
                <a:cs typeface="Arial"/>
              </a:rPr>
              <a:t>UK </a:t>
            </a:r>
            <a:r>
              <a:rPr lang="en-US" sz="1600" spc="-5" dirty="0" err="1" smtClean="0">
                <a:cs typeface="Arial"/>
              </a:rPr>
              <a:t>Ofcom</a:t>
            </a:r>
            <a:r>
              <a:rPr lang="en-US" sz="1600" spc="-5" dirty="0" smtClean="0">
                <a:cs typeface="Arial"/>
              </a:rPr>
              <a:t> consultation on spectrum roadmap</a:t>
            </a:r>
          </a:p>
          <a:p>
            <a:pPr marL="630238" marR="117475" lvl="1" indent="-230188" algn="just">
              <a:spcBef>
                <a:spcPts val="600"/>
              </a:spcBef>
              <a:buFont typeface="Times New Roman" pitchFamily="16" charset="0"/>
              <a:buChar char="•"/>
              <a:tabLst>
                <a:tab pos="230188" algn="l"/>
              </a:tabLst>
            </a:pPr>
            <a:r>
              <a:rPr lang="en-US" sz="1600" spc="-5" dirty="0" smtClean="0">
                <a:cs typeface="Arial"/>
              </a:rPr>
              <a:t>FCC </a:t>
            </a:r>
            <a:r>
              <a:rPr lang="en-US" sz="1600" spc="-5" dirty="0">
                <a:cs typeface="Arial"/>
              </a:rPr>
              <a:t>OET Seeks Comment Following Court Remand of 6 GHz Band </a:t>
            </a:r>
            <a:r>
              <a:rPr lang="en-US" sz="1600" spc="-5" dirty="0" smtClean="0">
                <a:cs typeface="Arial"/>
              </a:rPr>
              <a:t>Order</a:t>
            </a: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FCC Notice of Inquiry: </a:t>
            </a:r>
            <a:r>
              <a:rPr lang="en-GB" sz="1600" dirty="0" smtClean="0">
                <a:solidFill>
                  <a:schemeClr val="tx1"/>
                </a:solidFill>
              </a:rPr>
              <a:t>Promoting </a:t>
            </a:r>
            <a:r>
              <a:rPr lang="en-GB" sz="1600" dirty="0">
                <a:solidFill>
                  <a:schemeClr val="tx1"/>
                </a:solidFill>
              </a:rPr>
              <a:t>Efficient Use of Spectrum through Improved Receiver Interference Immunity Performance</a:t>
            </a: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722245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BRAN</a:t>
            </a:r>
          </a:p>
          <a:p>
            <a:pPr marL="1030288" marR="117475" lvl="2" indent="-230188" algn="just">
              <a:buClrTx/>
              <a:buFont typeface="Times New Roman" pitchFamily="16" charset="0"/>
              <a:buChar char="•"/>
              <a:tabLst>
                <a:tab pos="230188" algn="l"/>
              </a:tabLst>
            </a:pPr>
            <a:r>
              <a:rPr lang="en-US" sz="1600" spc="-5" dirty="0" smtClean="0">
                <a:cs typeface="Arial"/>
                <a:hlinkClick r:id="rId3"/>
              </a:rPr>
              <a:t>ETSI Seminar</a:t>
            </a:r>
            <a:r>
              <a:rPr lang="en-US" sz="1600" spc="-5" dirty="0" smtClean="0">
                <a:cs typeface="Arial"/>
              </a:rPr>
              <a:t> is held on 19 May 2022</a:t>
            </a:r>
          </a:p>
          <a:p>
            <a:pPr marL="1487488" marR="117475" lvl="3" indent="-230188" algn="just">
              <a:buClrTx/>
              <a:buFont typeface="Times New Roman" pitchFamily="16" charset="0"/>
              <a:buChar char="•"/>
              <a:tabLst>
                <a:tab pos="230188" algn="l"/>
              </a:tabLst>
            </a:pPr>
            <a:r>
              <a:rPr lang="en-US" sz="1400" dirty="0"/>
              <a:t>The ETSI Seminar is run once a year, to provide an intensive course on ETSI, its organization, structure, ways of working and related subjects. It is targeted at those who are new to ETSI or those who need to develop a deeper understanding of how to work effectively in ETSI. </a:t>
            </a:r>
            <a:endParaRPr lang="en-US" sz="14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latin typeface="+mj-lt"/>
                <a:cs typeface="Arial"/>
              </a:rPr>
              <a:t>UK </a:t>
            </a:r>
            <a:r>
              <a:rPr lang="en-US" sz="1800" spc="-5" dirty="0" err="1" smtClean="0">
                <a:latin typeface="+mj-lt"/>
                <a:cs typeface="Arial"/>
              </a:rPr>
              <a:t>Ofcom</a:t>
            </a:r>
            <a:endParaRPr lang="en-US" sz="1800" spc="-5" dirty="0" smtClean="0">
              <a:latin typeface="+mj-lt"/>
              <a:cs typeface="Arial"/>
            </a:endParaRPr>
          </a:p>
          <a:p>
            <a:pPr marL="630238" marR="117475" lvl="1" indent="-230188" algn="just">
              <a:buClrTx/>
              <a:buFont typeface="Times New Roman" pitchFamily="16" charset="0"/>
              <a:buChar char="•"/>
              <a:tabLst>
                <a:tab pos="230188" algn="l"/>
              </a:tabLst>
            </a:pPr>
            <a:r>
              <a:rPr lang="en-US" sz="1800" spc="-5" dirty="0" smtClean="0">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053027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FCC</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Chairwoman </a:t>
            </a:r>
            <a:r>
              <a:rPr lang="en-US" sz="1600" spc="-5" dirty="0" err="1" smtClean="0">
                <a:solidFill>
                  <a:schemeClr val="tx1"/>
                </a:solidFill>
                <a:cs typeface="Arial"/>
              </a:rPr>
              <a:t>Rosenworcel</a:t>
            </a:r>
            <a:r>
              <a:rPr lang="en-US" sz="1600" spc="-5" dirty="0" smtClean="0">
                <a:solidFill>
                  <a:schemeClr val="tx1"/>
                </a:solidFill>
                <a:cs typeface="Arial"/>
              </a:rPr>
              <a:t> announces </a:t>
            </a:r>
            <a:r>
              <a:rPr lang="en-US" sz="1600" spc="-5" dirty="0" smtClean="0">
                <a:solidFill>
                  <a:schemeClr val="tx1"/>
                </a:solidFill>
                <a:cs typeface="Arial"/>
                <a:hlinkClick r:id="rId3"/>
              </a:rPr>
              <a:t>staff changes</a:t>
            </a:r>
            <a:r>
              <a:rPr lang="en-US" sz="1600" spc="-5" dirty="0" smtClean="0">
                <a:solidFill>
                  <a:schemeClr val="tx1"/>
                </a:solidFill>
                <a:cs typeface="Arial"/>
              </a:rPr>
              <a:t> on 4 April 2022.</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Commissioner Starks announces </a:t>
            </a:r>
            <a:r>
              <a:rPr lang="en-US" sz="1600" spc="-5" dirty="0" smtClean="0">
                <a:solidFill>
                  <a:schemeClr val="tx1"/>
                </a:solidFill>
                <a:cs typeface="Arial"/>
                <a:hlinkClick r:id="rId4"/>
              </a:rPr>
              <a:t>staff changes</a:t>
            </a:r>
            <a:r>
              <a:rPr lang="en-US" sz="1600" spc="-5" dirty="0" smtClean="0">
                <a:solidFill>
                  <a:schemeClr val="tx1"/>
                </a:solidFill>
                <a:cs typeface="Arial"/>
              </a:rPr>
              <a:t> on 7 April 2022.</a:t>
            </a:r>
          </a:p>
          <a:p>
            <a:pPr marL="1030288" marR="117475" lvl="2" indent="-230188" algn="just">
              <a:buClrTx/>
              <a:buFont typeface="Times New Roman" pitchFamily="16" charset="0"/>
              <a:buChar char="•"/>
              <a:tabLst>
                <a:tab pos="230188" algn="l"/>
              </a:tabLst>
            </a:pPr>
            <a:r>
              <a:rPr lang="en-US" sz="1600" spc="-5" dirty="0">
                <a:solidFill>
                  <a:schemeClr val="tx1"/>
                </a:solidFill>
                <a:cs typeface="Arial"/>
              </a:rPr>
              <a:t>Next </a:t>
            </a:r>
            <a:r>
              <a:rPr lang="en-US" sz="1600" spc="-5" dirty="0">
                <a:solidFill>
                  <a:schemeClr val="tx1"/>
                </a:solidFill>
                <a:cs typeface="Arial"/>
                <a:hlinkClick r:id="rId5"/>
              </a:rPr>
              <a:t>Open Commission meeting</a:t>
            </a:r>
            <a:r>
              <a:rPr lang="en-US" sz="1600" spc="-5" dirty="0">
                <a:solidFill>
                  <a:schemeClr val="tx1"/>
                </a:solidFill>
                <a:cs typeface="Arial"/>
              </a:rPr>
              <a:t> is scheduled at 10:30am ET on 21 April 2022</a:t>
            </a:r>
            <a:r>
              <a:rPr lang="en-US" sz="1600" spc="-5" dirty="0" smtClean="0">
                <a:solidFill>
                  <a:schemeClr val="tx1"/>
                </a:solidFill>
                <a:cs typeface="Arial"/>
              </a:rPr>
              <a:t>.</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411237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1030288" marR="117475" lvl="2" indent="-230188" algn="just">
              <a:buClrTx/>
              <a:buFont typeface="Times New Roman" pitchFamily="16" charset="0"/>
              <a:buChar char="•"/>
              <a:tabLst>
                <a:tab pos="230188" algn="l"/>
              </a:tabLst>
            </a:pPr>
            <a:r>
              <a:rPr lang="en-US" sz="1600" dirty="0" smtClean="0"/>
              <a:t>The </a:t>
            </a:r>
            <a:r>
              <a:rPr lang="en-US" sz="1600" dirty="0"/>
              <a:t>4th Meeting of the APT Conference Preparatory Group for WRC-23 (APG23-4) </a:t>
            </a:r>
            <a:r>
              <a:rPr lang="en-US" sz="1600" dirty="0" smtClean="0"/>
              <a:t>is scheduled as a hybrid event from 15 to 20 August 2022. </a:t>
            </a:r>
            <a:r>
              <a:rPr lang="en-US" sz="1600" dirty="0"/>
              <a:t>The venue is Thailand</a:t>
            </a:r>
            <a:r>
              <a:rPr lang="en-US" sz="1600" dirty="0" smtClean="0"/>
              <a:t>.</a:t>
            </a:r>
          </a:p>
          <a:p>
            <a:pPr marL="1030288" marR="117475" lvl="2" indent="-230188" algn="just">
              <a:buClrTx/>
              <a:buFont typeface="Times New Roman" pitchFamily="16" charset="0"/>
              <a:buChar char="•"/>
              <a:tabLst>
                <a:tab pos="230188" algn="l"/>
              </a:tabLst>
            </a:pPr>
            <a:r>
              <a:rPr lang="en-US" sz="1600" dirty="0"/>
              <a:t>The 30th Meeting of APT Wireless Group (AWG-30) </a:t>
            </a:r>
            <a:r>
              <a:rPr lang="en-US" sz="1600" dirty="0" smtClean="0"/>
              <a:t> is scheduled as a hybrid event from 5 to 9 September 2022.  The venue is Thailand.</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spc="-5" dirty="0" smtClean="0">
                <a:solidFill>
                  <a:schemeClr val="tx1"/>
                </a:solidFill>
                <a:latin typeface="+mj-lt"/>
                <a:cs typeface="Arial"/>
              </a:rPr>
              <a:t>India TRAI published the </a:t>
            </a:r>
            <a:r>
              <a:rPr lang="en-US" sz="1600" spc="-5" dirty="0" smtClean="0">
                <a:solidFill>
                  <a:schemeClr val="tx1"/>
                </a:solidFill>
                <a:latin typeface="+mj-lt"/>
                <a:cs typeface="Arial"/>
                <a:hlinkClick r:id="rId3"/>
              </a:rPr>
              <a:t>annual report</a:t>
            </a:r>
            <a:r>
              <a:rPr lang="en-US" sz="1600" spc="-5" dirty="0" smtClean="0">
                <a:solidFill>
                  <a:schemeClr val="tx1"/>
                </a:solidFill>
                <a:latin typeface="+mj-lt"/>
                <a:cs typeface="Arial"/>
              </a:rPr>
              <a:t> for the year 2020~2021 on 5 April 2022.</a:t>
            </a: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662688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ITU-R</a:t>
            </a:r>
            <a:endParaRPr lang="en-US" sz="1800" spc="-5" dirty="0">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673786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for the May </a:t>
            </a:r>
            <a:r>
              <a:rPr lang="en-US" sz="2800" dirty="0">
                <a:solidFill>
                  <a:srgbClr val="0070C0"/>
                </a:solidFill>
              </a:rPr>
              <a:t>2022 Wireless Interim</a:t>
            </a: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Registrations are open since 25 March 2022</a:t>
            </a:r>
            <a:endParaRPr lang="en-US" sz="1800" spc="-5" dirty="0">
              <a:cs typeface="Arial"/>
            </a:endParaRPr>
          </a:p>
          <a:p>
            <a:pPr marL="630238" marR="117475" lvl="1" indent="-230188" algn="just">
              <a:buFont typeface="Times New Roman" pitchFamily="16" charset="0"/>
              <a:buChar char="•"/>
              <a:tabLst>
                <a:tab pos="230188" algn="l"/>
              </a:tabLst>
            </a:pPr>
            <a:r>
              <a:rPr lang="en-GB" sz="1600" dirty="0" smtClean="0">
                <a:solidFill>
                  <a:schemeClr val="tx1"/>
                </a:solidFill>
                <a:latin typeface="Times New Roman" panose="02020603050405020304" pitchFamily="18" charset="0"/>
                <a:ea typeface="Times New Roman" panose="02020603050405020304" pitchFamily="18" charset="0"/>
                <a:hlinkClick r:id="rId3"/>
              </a:rPr>
              <a:t>https</a:t>
            </a:r>
            <a:r>
              <a:rPr lang="en-GB" sz="1600" dirty="0">
                <a:solidFill>
                  <a:schemeClr val="tx1"/>
                </a:solidFill>
                <a:latin typeface="Times New Roman" panose="02020603050405020304" pitchFamily="18" charset="0"/>
                <a:ea typeface="Times New Roman" panose="02020603050405020304" pitchFamily="18" charset="0"/>
                <a:hlinkClick r:id="rId3"/>
              </a:rPr>
              <a:t>://</a:t>
            </a:r>
            <a:r>
              <a:rPr lang="en-GB" sz="1600" dirty="0" smtClean="0">
                <a:solidFill>
                  <a:schemeClr val="tx1"/>
                </a:solidFill>
                <a:latin typeface="Times New Roman" panose="02020603050405020304" pitchFamily="18" charset="0"/>
                <a:ea typeface="Times New Roman" panose="02020603050405020304" pitchFamily="18" charset="0"/>
                <a:hlinkClick r:id="rId3"/>
              </a:rPr>
              <a:t>touchpoint.eventsair.com/2022-may-ieee-802-wireless-interim-session</a:t>
            </a:r>
            <a:r>
              <a:rPr lang="en-GB" sz="1600" dirty="0" smtClean="0">
                <a:solidFill>
                  <a:schemeClr val="tx1"/>
                </a:solidFill>
                <a:latin typeface="Times New Roman" panose="02020603050405020304" pitchFamily="18" charset="0"/>
                <a:ea typeface="Times New Roman" panose="02020603050405020304" pitchFamily="18" charset="0"/>
              </a:rPr>
              <a:t> </a:t>
            </a:r>
          </a:p>
          <a:p>
            <a:pPr marL="630238" marR="117475" lvl="1" indent="-230188" algn="just">
              <a:buFont typeface="Times New Roman" pitchFamily="16" charset="0"/>
              <a:buChar char="•"/>
              <a:tabLst>
                <a:tab pos="230188" algn="l"/>
              </a:tabLst>
            </a:pPr>
            <a:r>
              <a:rPr lang="en-GB" sz="1600" dirty="0">
                <a:solidFill>
                  <a:srgbClr val="FF0000"/>
                </a:solidFill>
                <a:ea typeface="Times New Roman" panose="02020603050405020304" pitchFamily="18" charset="0"/>
              </a:rPr>
              <a:t>802.18 meetings/calls for the </a:t>
            </a:r>
            <a:r>
              <a:rPr lang="en-GB" sz="1600" dirty="0" smtClean="0">
                <a:solidFill>
                  <a:srgbClr val="FF0000"/>
                </a:solidFill>
                <a:ea typeface="Times New Roman" panose="02020603050405020304" pitchFamily="18" charset="0"/>
              </a:rPr>
              <a:t>May 2022 </a:t>
            </a:r>
            <a:r>
              <a:rPr lang="en-GB" sz="1600" dirty="0">
                <a:solidFill>
                  <a:srgbClr val="FF0000"/>
                </a:solidFill>
                <a:ea typeface="Times New Roman" panose="02020603050405020304" pitchFamily="18" charset="0"/>
              </a:rPr>
              <a:t>Wireless Interim Session will take place on our normal </a:t>
            </a:r>
            <a:r>
              <a:rPr lang="en-GB" sz="1600" b="1" dirty="0">
                <a:solidFill>
                  <a:srgbClr val="FF0000"/>
                </a:solidFill>
                <a:ea typeface="Times New Roman" panose="02020603050405020304" pitchFamily="18" charset="0"/>
              </a:rPr>
              <a:t>Thursday’s at 15:00 ET on </a:t>
            </a:r>
            <a:r>
              <a:rPr lang="en-GB" sz="1600" b="1" dirty="0" smtClean="0">
                <a:solidFill>
                  <a:srgbClr val="FF0000"/>
                </a:solidFill>
                <a:ea typeface="Times New Roman" panose="02020603050405020304" pitchFamily="18" charset="0"/>
              </a:rPr>
              <a:t>12 May 2022 and 19 May 2022</a:t>
            </a:r>
            <a:r>
              <a:rPr lang="en-GB" sz="1600" dirty="0" smtClean="0">
                <a:solidFill>
                  <a:srgbClr val="FF0000"/>
                </a:solidFill>
                <a:ea typeface="Times New Roman" panose="02020603050405020304" pitchFamily="18" charset="0"/>
              </a:rPr>
              <a:t>. </a:t>
            </a:r>
            <a:r>
              <a:rPr lang="en-GB" sz="1600" dirty="0">
                <a:solidFill>
                  <a:srgbClr val="FF0000"/>
                </a:solidFill>
                <a:ea typeface="Times New Roman" panose="02020603050405020304" pitchFamily="18" charset="0"/>
              </a:rPr>
              <a:t>Both of these calls will require the paid meeting fee and are an credited Interim Session (i.e</a:t>
            </a:r>
            <a:r>
              <a:rPr lang="en-GB" sz="1600" dirty="0" smtClean="0">
                <a:solidFill>
                  <a:srgbClr val="FF0000"/>
                </a:solidFill>
                <a:ea typeface="Times New Roman" panose="02020603050405020304" pitchFamily="18" charset="0"/>
              </a:rPr>
              <a:t>., </a:t>
            </a:r>
            <a:r>
              <a:rPr lang="en-GB" sz="1600" dirty="0">
                <a:solidFill>
                  <a:srgbClr val="FF0000"/>
                </a:solidFill>
                <a:ea typeface="Times New Roman" panose="02020603050405020304" pitchFamily="18" charset="0"/>
              </a:rPr>
              <a:t>an Interim Session with attendance credit).</a:t>
            </a:r>
            <a:endParaRPr lang="en-GB" sz="1600" dirty="0" smtClean="0">
              <a:solidFill>
                <a:srgbClr val="FF0000"/>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fee</a:t>
            </a:r>
          </a:p>
          <a:p>
            <a:pPr marL="630238" marR="117475" lvl="1"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Registration: Until 23:59 PM Eastern Time, </a:t>
            </a:r>
            <a:r>
              <a:rPr lang="en-US" sz="1400" strike="sngStrike" dirty="0" smtClean="0">
                <a:solidFill>
                  <a:schemeClr val="tx1"/>
                </a:solidFill>
                <a:latin typeface="Times New Roman" panose="02020603050405020304" pitchFamily="18" charset="0"/>
                <a:ea typeface="Times New Roman" panose="02020603050405020304" pitchFamily="18" charset="0"/>
              </a:rPr>
              <a:t>Friday, 8 April </a:t>
            </a:r>
            <a:r>
              <a:rPr lang="en-US" sz="1400" strike="sngStrike"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strike="sngStrike" dirty="0">
                <a:solidFill>
                  <a:schemeClr val="tx1"/>
                </a:solidFill>
                <a:latin typeface="Times New Roman" panose="02020603050405020304" pitchFamily="18" charset="0"/>
                <a:ea typeface="Times New Roman" panose="02020603050405020304" pitchFamily="18" charset="0"/>
              </a:rPr>
              <a:t>US$400.00 (All attendees</a:t>
            </a:r>
            <a:r>
              <a:rPr lang="en-US" sz="1200" strike="sngStrike" dirty="0" smtClean="0">
                <a:solidFill>
                  <a:schemeClr val="tx1"/>
                </a:solidFill>
                <a:latin typeface="Times New Roman" panose="02020603050405020304" pitchFamily="18" charset="0"/>
                <a:ea typeface="Times New Roman" panose="02020603050405020304" pitchFamily="18" charset="0"/>
              </a:rPr>
              <a:t>)</a:t>
            </a:r>
            <a:endParaRPr lang="en-US" sz="1600" strike="sngStrike"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b="0" dirty="0">
                <a:solidFill>
                  <a:schemeClr val="tx1"/>
                </a:solidFill>
                <a:latin typeface="Times New Roman" panose="02020603050405020304" pitchFamily="18" charset="0"/>
                <a:ea typeface="Times New Roman" panose="02020603050405020304" pitchFamily="18" charset="0"/>
              </a:rPr>
              <a:t>Standard Registration: After early, until </a:t>
            </a:r>
            <a:r>
              <a:rPr lang="en-US" sz="1400" b="0" dirty="0" smtClean="0">
                <a:solidFill>
                  <a:schemeClr val="tx1"/>
                </a:solidFill>
                <a:latin typeface="Times New Roman" panose="02020603050405020304" pitchFamily="18" charset="0"/>
                <a:ea typeface="Times New Roman" panose="02020603050405020304" pitchFamily="18" charset="0"/>
              </a:rPr>
              <a:t>23:59 </a:t>
            </a:r>
            <a:r>
              <a:rPr lang="en-US" sz="1400" b="0" dirty="0">
                <a:solidFill>
                  <a:schemeClr val="tx1"/>
                </a:solidFill>
                <a:latin typeface="Times New Roman" panose="02020603050405020304" pitchFamily="18" charset="0"/>
                <a:ea typeface="Times New Roman" panose="02020603050405020304" pitchFamily="18" charset="0"/>
              </a:rPr>
              <a:t>Eastern Time, </a:t>
            </a:r>
            <a:r>
              <a:rPr lang="en-US" sz="1400" b="0" dirty="0" smtClean="0">
                <a:solidFill>
                  <a:schemeClr val="tx1"/>
                </a:solidFill>
                <a:latin typeface="Times New Roman" panose="02020603050405020304" pitchFamily="18" charset="0"/>
                <a:ea typeface="Times New Roman" panose="02020603050405020304" pitchFamily="18" charset="0"/>
              </a:rPr>
              <a:t>Friday, 29 April </a:t>
            </a:r>
            <a:r>
              <a:rPr lang="en-US" sz="1400" b="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b="0" dirty="0">
                <a:solidFill>
                  <a:schemeClr val="tx1"/>
                </a:solidFill>
                <a:latin typeface="Times New Roman" panose="02020603050405020304" pitchFamily="18" charset="0"/>
                <a:ea typeface="Times New Roman" panose="02020603050405020304" pitchFamily="18" charset="0"/>
              </a:rPr>
              <a:t>US$600.00 (All </a:t>
            </a:r>
            <a:r>
              <a:rPr lang="en-US" sz="1200" b="0" dirty="0" smtClean="0">
                <a:solidFill>
                  <a:schemeClr val="tx1"/>
                </a:solidFill>
                <a:latin typeface="Times New Roman" panose="02020603050405020304" pitchFamily="18" charset="0"/>
                <a:ea typeface="Times New Roman" panose="02020603050405020304" pitchFamily="18" charset="0"/>
              </a:rPr>
              <a:t>attendees)</a:t>
            </a:r>
            <a:endParaRPr lang="en-US" sz="1600" b="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b="0" dirty="0">
                <a:solidFill>
                  <a:schemeClr val="tx1"/>
                </a:solidFill>
                <a:latin typeface="Times New Roman" panose="02020603050405020304" pitchFamily="18" charset="0"/>
                <a:ea typeface="Times New Roman" panose="02020603050405020304" pitchFamily="18" charset="0"/>
              </a:rPr>
              <a:t>Late Registration: After </a:t>
            </a:r>
            <a:r>
              <a:rPr lang="en-US" sz="1400" b="0" dirty="0" smtClean="0">
                <a:solidFill>
                  <a:schemeClr val="tx1"/>
                </a:solidFill>
                <a:latin typeface="Times New Roman" panose="02020603050405020304" pitchFamily="18" charset="0"/>
                <a:ea typeface="Times New Roman" panose="02020603050405020304" pitchFamily="18" charset="0"/>
              </a:rPr>
              <a:t>23:59 </a:t>
            </a:r>
            <a:r>
              <a:rPr lang="en-US" sz="1400" b="0" dirty="0">
                <a:solidFill>
                  <a:schemeClr val="tx1"/>
                </a:solidFill>
                <a:latin typeface="Times New Roman" panose="02020603050405020304" pitchFamily="18" charset="0"/>
                <a:ea typeface="Times New Roman" panose="02020603050405020304" pitchFamily="18" charset="0"/>
              </a:rPr>
              <a:t>Eastern Time, </a:t>
            </a:r>
            <a:r>
              <a:rPr lang="en-US" sz="1400" b="0" dirty="0" smtClean="0">
                <a:solidFill>
                  <a:schemeClr val="tx1"/>
                </a:solidFill>
                <a:latin typeface="Times New Roman" panose="02020603050405020304" pitchFamily="18" charset="0"/>
                <a:ea typeface="Times New Roman" panose="02020603050405020304" pitchFamily="18" charset="0"/>
              </a:rPr>
              <a:t>Friday, 29 April </a:t>
            </a:r>
            <a:r>
              <a:rPr lang="en-US" sz="1400" b="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b="0" dirty="0">
                <a:solidFill>
                  <a:schemeClr val="tx1"/>
                </a:solidFill>
                <a:latin typeface="Times New Roman" panose="02020603050405020304" pitchFamily="18" charset="0"/>
                <a:ea typeface="Times New Roman" panose="02020603050405020304" pitchFamily="18" charset="0"/>
              </a:rPr>
              <a:t>US$800.00 (All attendees</a:t>
            </a:r>
            <a:r>
              <a:rPr lang="en-US" sz="1200" b="0" dirty="0" smtClean="0">
                <a:solidFill>
                  <a:schemeClr val="tx1"/>
                </a:solidFill>
                <a:latin typeface="Times New Roman" panose="02020603050405020304" pitchFamily="18" charset="0"/>
                <a:ea typeface="Times New Roman" panose="02020603050405020304" pitchFamily="18" charset="0"/>
              </a:rPr>
              <a:t>)</a:t>
            </a: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Until 8 April 2022</a:t>
            </a:r>
            <a:r>
              <a:rPr lang="en-US" sz="1400" strike="sngStrike"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From 9 April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29 April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29 April 2022</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523572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Hotel reservation for the July 2022 Plenary</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Hotel reservation begins on 28 March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GB" sz="1600" dirty="0">
                <a:solidFill>
                  <a:schemeClr val="tx1"/>
                </a:solidFill>
                <a:latin typeface="Times New Roman" panose="02020603050405020304" pitchFamily="18" charset="0"/>
                <a:ea typeface="Times New Roman" panose="02020603050405020304" pitchFamily="18" charset="0"/>
                <a:hlinkClick r:id="rId3"/>
              </a:rPr>
              <a:t>https://</a:t>
            </a:r>
            <a:r>
              <a:rPr lang="en-GB" sz="1600" dirty="0" smtClean="0">
                <a:solidFill>
                  <a:schemeClr val="tx1"/>
                </a:solidFill>
                <a:latin typeface="Times New Roman" panose="02020603050405020304" pitchFamily="18" charset="0"/>
                <a:ea typeface="Times New Roman" panose="02020603050405020304" pitchFamily="18" charset="0"/>
                <a:hlinkClick r:id="rId3"/>
              </a:rPr>
              <a:t>www.marriott.com/event-reservations/reservation-link.mi?id=1634749149346&amp;key=GRP&amp;app=resvlink</a:t>
            </a:r>
            <a:r>
              <a:rPr lang="en-GB" sz="1600" dirty="0" smtClean="0">
                <a:solidFill>
                  <a:schemeClr val="tx1"/>
                </a:solidFill>
                <a:latin typeface="Times New Roman" panose="02020603050405020304" pitchFamily="18" charset="0"/>
                <a:ea typeface="Times New Roman" panose="02020603050405020304" pitchFamily="18" charset="0"/>
              </a:rPr>
              <a:t> </a:t>
            </a:r>
          </a:p>
          <a:p>
            <a:pPr marL="630238" marR="117475" lvl="1" indent="-230188" algn="just">
              <a:buFont typeface="Times New Roman" pitchFamily="16" charset="0"/>
              <a:buChar char="•"/>
              <a:tabLst>
                <a:tab pos="230188" algn="l"/>
              </a:tabLst>
            </a:pPr>
            <a:r>
              <a:rPr lang="en-US" sz="1600" dirty="0" smtClean="0">
                <a:solidFill>
                  <a:schemeClr val="tx1"/>
                </a:solidFill>
                <a:latin typeface="Times New Roman" panose="02020603050405020304" pitchFamily="18" charset="0"/>
                <a:ea typeface="Times New Roman" panose="02020603050405020304" pitchFamily="18" charset="0"/>
              </a:rPr>
              <a:t>Hotel rates:</a:t>
            </a:r>
          </a:p>
          <a:p>
            <a:pPr marL="1030288" marR="117475" lvl="2" indent="-230188" algn="just">
              <a:buFont typeface="Times New Roman" pitchFamily="16" charset="0"/>
              <a:buChar char="•"/>
              <a:tabLst>
                <a:tab pos="230188" algn="l"/>
              </a:tabLst>
            </a:pPr>
            <a:r>
              <a:rPr lang="en-US" sz="1400" b="1" dirty="0" smtClean="0">
                <a:solidFill>
                  <a:srgbClr val="FF0000"/>
                </a:solidFill>
                <a:latin typeface="Times New Roman" panose="02020603050405020304" pitchFamily="18" charset="0"/>
                <a:ea typeface="Times New Roman" panose="02020603050405020304" pitchFamily="18" charset="0"/>
              </a:rPr>
              <a:t>Early </a:t>
            </a:r>
            <a:r>
              <a:rPr lang="en-US" sz="1400" b="1" dirty="0">
                <a:solidFill>
                  <a:srgbClr val="FF0000"/>
                </a:solidFill>
                <a:latin typeface="Times New Roman" panose="02020603050405020304" pitchFamily="18" charset="0"/>
                <a:ea typeface="Times New Roman" panose="02020603050405020304" pitchFamily="18" charset="0"/>
              </a:rPr>
              <a:t>Bird Rate: $250.00 Canadian per night until 5:00 PM Eastern Time Friday </a:t>
            </a:r>
            <a:r>
              <a:rPr lang="en-US" sz="1400" b="1" dirty="0" smtClean="0">
                <a:solidFill>
                  <a:srgbClr val="FF0000"/>
                </a:solidFill>
                <a:latin typeface="Times New Roman" panose="02020603050405020304" pitchFamily="18" charset="0"/>
                <a:ea typeface="Times New Roman" panose="02020603050405020304" pitchFamily="18" charset="0"/>
              </a:rPr>
              <a:t>29 April 2022</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Standard </a:t>
            </a:r>
            <a:r>
              <a:rPr lang="en-US" sz="1400" dirty="0">
                <a:solidFill>
                  <a:schemeClr val="tx1"/>
                </a:solidFill>
                <a:latin typeface="Times New Roman" panose="02020603050405020304" pitchFamily="18" charset="0"/>
                <a:ea typeface="Times New Roman" panose="02020603050405020304" pitchFamily="18" charset="0"/>
              </a:rPr>
              <a:t>Rate: $275.00 Canadian per night until 5:00 PM Eastern Time Friday </a:t>
            </a:r>
            <a:r>
              <a:rPr lang="en-US" sz="1400" dirty="0" smtClean="0">
                <a:solidFill>
                  <a:schemeClr val="tx1"/>
                </a:solidFill>
                <a:latin typeface="Times New Roman" panose="02020603050405020304" pitchFamily="18" charset="0"/>
                <a:ea typeface="Times New Roman" panose="02020603050405020304" pitchFamily="18" charset="0"/>
              </a:rPr>
              <a:t>10 June 2022</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Group Rate covers all guest sleeping room costs, including internet access and service fees, but is exclusive of applicable sales/room tax, currently 3.5% (lodging tax), 5% (GST) and 9.975% (PST).</a:t>
            </a:r>
            <a:endParaRPr lang="en-GB"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785639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Reminder:  Comment Collection (1)</a:t>
            </a:r>
            <a:endParaRPr lang="en-US" sz="2800" dirty="0">
              <a:solidFill>
                <a:srgbClr val="0070C0"/>
              </a:solidFill>
            </a:endParaRPr>
          </a:p>
        </p:txBody>
      </p:sp>
      <p:sp>
        <p:nvSpPr>
          <p:cNvPr id="10" name="Content Placeholder 2"/>
          <p:cNvSpPr>
            <a:spLocks noGrp="1"/>
          </p:cNvSpPr>
          <p:nvPr>
            <p:ph idx="1"/>
          </p:nvPr>
        </p:nvSpPr>
        <p:spPr>
          <a:xfrm>
            <a:off x="914400" y="1524000"/>
            <a:ext cx="101705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Current status</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Call for comments was sent to the IEEE 802.18 email reflector on </a:t>
            </a:r>
            <a:r>
              <a:rPr lang="en-US" sz="1600" spc="-5" dirty="0" smtClean="0">
                <a:latin typeface="+mj-lt"/>
                <a:cs typeface="Arial" panose="020B0604020202020204" pitchFamily="34" charset="0"/>
              </a:rPr>
              <a:t>21 March 2022 </a:t>
            </a:r>
            <a:r>
              <a:rPr lang="en-US" sz="1600" spc="-5" dirty="0" smtClean="0">
                <a:latin typeface="+mj-lt"/>
                <a:cs typeface="Arial"/>
              </a:rPr>
              <a:t>on </a:t>
            </a:r>
            <a:r>
              <a:rPr lang="en-US" sz="1600" spc="-5" dirty="0">
                <a:latin typeface="+mj-lt"/>
                <a:cs typeface="Arial"/>
              </a:rPr>
              <a:t>the IEEE 802 Wireless Standards Table of Frequency </a:t>
            </a:r>
            <a:r>
              <a:rPr lang="en-US" sz="1600" spc="-5" dirty="0" smtClean="0">
                <a:latin typeface="+mj-lt"/>
                <a:cs typeface="Arial"/>
              </a:rPr>
              <a:t>Ranges: </a:t>
            </a:r>
          </a:p>
          <a:p>
            <a:pPr marL="1030288" marR="117475" lvl="2" indent="-230188" algn="just">
              <a:buFont typeface="Times New Roman" pitchFamily="16" charset="0"/>
              <a:buChar char="•"/>
              <a:tabLst>
                <a:tab pos="230188" algn="l"/>
              </a:tabLst>
            </a:pPr>
            <a:r>
              <a:rPr lang="en-US" sz="1400" spc="-5" dirty="0" smtClean="0">
                <a:latin typeface="+mj-lt"/>
                <a:cs typeface="Arial"/>
                <a:hlinkClick r:id="rId3"/>
              </a:rPr>
              <a:t>https</a:t>
            </a:r>
            <a:r>
              <a:rPr lang="en-US" sz="1400" spc="-5" dirty="0">
                <a:latin typeface="+mj-lt"/>
                <a:cs typeface="Arial"/>
                <a:hlinkClick r:id="rId3"/>
              </a:rPr>
              <a:t>://mentor.ieee.org/802.18/dcn/22/18-22-0009-00-0000-ieee-802-wireless-standards-table-of-frequency-ranges.xlsx</a:t>
            </a:r>
            <a:r>
              <a:rPr lang="en-US" sz="1400" spc="-5" dirty="0">
                <a:latin typeface="+mj-lt"/>
                <a:cs typeface="Arial"/>
              </a:rPr>
              <a:t> . </a:t>
            </a:r>
          </a:p>
          <a:p>
            <a:pPr marL="630238" marR="117475" lvl="1" indent="-230188" algn="just">
              <a:buFont typeface="Times New Roman" pitchFamily="16" charset="0"/>
              <a:buChar char="•"/>
              <a:tabLst>
                <a:tab pos="230188" algn="l"/>
              </a:tabLst>
            </a:pPr>
            <a:r>
              <a:rPr lang="en-US" sz="1600" b="1" spc="-5" dirty="0" smtClean="0">
                <a:solidFill>
                  <a:srgbClr val="FF0000"/>
                </a:solidFill>
                <a:latin typeface="+mj-lt"/>
                <a:cs typeface="Arial"/>
              </a:rPr>
              <a:t>Please </a:t>
            </a:r>
            <a:r>
              <a:rPr lang="en-US" sz="1600" b="1" spc="-5" dirty="0">
                <a:solidFill>
                  <a:srgbClr val="FF0000"/>
                </a:solidFill>
                <a:latin typeface="+mj-lt"/>
                <a:cs typeface="Arial"/>
              </a:rPr>
              <a:t>use the custom comment spreadsheet for submitting </a:t>
            </a:r>
            <a:r>
              <a:rPr lang="en-US" sz="1600" b="1" spc="-5" dirty="0" smtClean="0">
                <a:solidFill>
                  <a:srgbClr val="FF0000"/>
                </a:solidFill>
                <a:latin typeface="+mj-lt"/>
                <a:cs typeface="Arial"/>
              </a:rPr>
              <a:t>comments</a:t>
            </a:r>
            <a:r>
              <a:rPr lang="en-US" sz="1600" spc="-5" dirty="0" smtClean="0">
                <a:latin typeface="+mj-lt"/>
                <a:cs typeface="Arial"/>
              </a:rPr>
              <a:t>:</a:t>
            </a:r>
          </a:p>
          <a:p>
            <a:pPr marL="1030288" marR="117475" lvl="2" indent="-230188" algn="just">
              <a:buFont typeface="Times New Roman" pitchFamily="16" charset="0"/>
              <a:buChar char="•"/>
              <a:tabLst>
                <a:tab pos="230188" algn="l"/>
              </a:tabLst>
            </a:pPr>
            <a:r>
              <a:rPr lang="en-US" sz="1400" spc="-5" dirty="0" smtClean="0">
                <a:latin typeface="+mj-lt"/>
                <a:cs typeface="Arial"/>
                <a:hlinkClick r:id="rId4"/>
              </a:rPr>
              <a:t>https</a:t>
            </a:r>
            <a:r>
              <a:rPr lang="en-US" sz="1400" spc="-5" dirty="0">
                <a:latin typeface="+mj-lt"/>
                <a:cs typeface="Arial"/>
                <a:hlinkClick r:id="rId4"/>
              </a:rPr>
              <a:t>://mentor.ieee.org/802.18/dcn/22/18-22-0030-00-0000-comment-collecion-of-ieee-802-wireless-standards-table-of-frequency-ranges.xlsx</a:t>
            </a:r>
            <a:r>
              <a:rPr lang="en-US" sz="1400" spc="-5" dirty="0">
                <a:latin typeface="+mj-lt"/>
                <a:cs typeface="Arial"/>
              </a:rPr>
              <a:t>.</a:t>
            </a:r>
          </a:p>
          <a:p>
            <a:pPr marL="630238" marR="117475" lvl="1" indent="-230188" algn="just">
              <a:buFont typeface="Times New Roman" pitchFamily="16" charset="0"/>
              <a:buChar char="•"/>
              <a:tabLst>
                <a:tab pos="230188" algn="l"/>
              </a:tabLst>
            </a:pPr>
            <a:r>
              <a:rPr lang="en-US" sz="1600" spc="-5" dirty="0">
                <a:latin typeface="+mj-lt"/>
                <a:cs typeface="Arial"/>
              </a:rPr>
              <a:t>Please send your comments by </a:t>
            </a:r>
            <a:r>
              <a:rPr lang="en-US" sz="1600" b="1" u="sng" spc="-5" dirty="0" smtClean="0">
                <a:latin typeface="+mj-lt"/>
                <a:cs typeface="Arial"/>
              </a:rPr>
              <a:t>30 APRIL </a:t>
            </a:r>
            <a:r>
              <a:rPr lang="en-US" sz="1600" b="1" u="sng" spc="-5" dirty="0">
                <a:latin typeface="+mj-lt"/>
                <a:cs typeface="Arial"/>
              </a:rPr>
              <a:t>2022</a:t>
            </a:r>
            <a:r>
              <a:rPr lang="en-US" sz="1600" spc="-5" dirty="0">
                <a:latin typeface="+mj-lt"/>
                <a:cs typeface="Arial"/>
              </a:rPr>
              <a:t> directly to Edward Au (</a:t>
            </a:r>
            <a:r>
              <a:rPr lang="en-US" sz="1600" spc="-5" dirty="0">
                <a:latin typeface="+mj-lt"/>
                <a:cs typeface="Arial"/>
                <a:hlinkClick r:id="rId5"/>
              </a:rPr>
              <a:t>edward.ks.au@gmail.com</a:t>
            </a:r>
            <a:r>
              <a:rPr lang="en-US" sz="1600" spc="-5" dirty="0">
                <a:latin typeface="+mj-lt"/>
                <a:cs typeface="Arial"/>
              </a:rPr>
              <a:t>), Jay Holcomb (</a:t>
            </a:r>
            <a:r>
              <a:rPr lang="en-US" sz="1600" spc="-5" dirty="0">
                <a:latin typeface="+mj-lt"/>
                <a:cs typeface="Arial"/>
                <a:hlinkClick r:id="rId6"/>
              </a:rPr>
              <a:t>jholcomb@ieee.org</a:t>
            </a:r>
            <a:r>
              <a:rPr lang="en-US" sz="1600" spc="-5" dirty="0">
                <a:latin typeface="+mj-lt"/>
                <a:cs typeface="Arial"/>
              </a:rPr>
              <a:t>), and Steve Shellhammer (</a:t>
            </a:r>
            <a:r>
              <a:rPr lang="en-US" sz="1600" spc="-5" dirty="0" smtClean="0">
                <a:latin typeface="+mj-lt"/>
                <a:cs typeface="Arial"/>
                <a:hlinkClick r:id="rId7"/>
              </a:rPr>
              <a:t>shellhammer@ieee.org</a:t>
            </a:r>
            <a:r>
              <a:rPr lang="en-US" sz="1600" spc="-5" dirty="0">
                <a:latin typeface="+mj-lt"/>
                <a:cs typeface="Arial"/>
              </a:rPr>
              <a:t>).</a:t>
            </a:r>
          </a:p>
          <a:p>
            <a:pPr marL="230188" marR="117475" indent="-230188" algn="just">
              <a:buFont typeface="Times New Roman" pitchFamily="16" charset="0"/>
              <a:buChar char="•"/>
              <a:tabLst>
                <a:tab pos="230188" algn="l"/>
              </a:tabLst>
            </a:pPr>
            <a:r>
              <a:rPr lang="en-US" sz="1800" spc="-5" dirty="0" smtClean="0">
                <a:latin typeface="+mj-lt"/>
                <a:cs typeface="Arial"/>
              </a:rPr>
              <a:t>Remarks:</a:t>
            </a:r>
          </a:p>
          <a:p>
            <a:pPr marL="630238" marR="117475" lvl="1" indent="-230188" algn="just">
              <a:buFont typeface="Times New Roman" pitchFamily="16" charset="0"/>
              <a:buChar char="•"/>
              <a:tabLst>
                <a:tab pos="230188" algn="l"/>
              </a:tabLst>
            </a:pPr>
            <a:r>
              <a:rPr lang="en-US" sz="1600" spc="-5" dirty="0" smtClean="0">
                <a:latin typeface="+mj-lt"/>
                <a:cs typeface="Arial"/>
              </a:rPr>
              <a:t>This </a:t>
            </a:r>
            <a:r>
              <a:rPr lang="en-US" sz="1600" spc="-5" dirty="0">
                <a:latin typeface="+mj-lt"/>
                <a:cs typeface="Arial"/>
              </a:rPr>
              <a:t>is not a required 802.18 ballot or comment collection; response/non-response has no impact on 802.18 voting rights.</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671328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Reminder:  Comment Collection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IEEE 802.18 and IEEE 802.19 frequency ad-hoc </a:t>
            </a:r>
            <a:r>
              <a:rPr lang="en-US" sz="1800" spc="-5" dirty="0">
                <a:latin typeface="+mj-lt"/>
                <a:cs typeface="Arial"/>
              </a:rPr>
              <a:t>call:</a:t>
            </a:r>
          </a:p>
          <a:p>
            <a:pPr marL="630238" marR="117475" lvl="1" indent="-230188" algn="just">
              <a:buFont typeface="Times New Roman" pitchFamily="16" charset="0"/>
              <a:buChar char="•"/>
              <a:tabLst>
                <a:tab pos="230188" algn="l"/>
              </a:tabLst>
            </a:pPr>
            <a:r>
              <a:rPr lang="en-US" sz="1600" spc="-5" dirty="0" smtClean="0">
                <a:solidFill>
                  <a:srgbClr val="FF0000"/>
                </a:solidFill>
                <a:latin typeface="+mj-lt"/>
                <a:cs typeface="Arial" panose="020B0604020202020204" pitchFamily="34" charset="0"/>
              </a:rPr>
              <a:t>15:00 </a:t>
            </a:r>
            <a:r>
              <a:rPr lang="en-US" sz="1600" spc="-5" dirty="0">
                <a:solidFill>
                  <a:srgbClr val="FF0000"/>
                </a:solidFill>
                <a:latin typeface="+mj-lt"/>
                <a:cs typeface="Arial" panose="020B0604020202020204" pitchFamily="34" charset="0"/>
              </a:rPr>
              <a:t>ET to </a:t>
            </a:r>
            <a:r>
              <a:rPr lang="en-US" sz="1600" spc="-5" dirty="0" smtClean="0">
                <a:solidFill>
                  <a:srgbClr val="FF0000"/>
                </a:solidFill>
                <a:latin typeface="+mj-lt"/>
                <a:cs typeface="Arial" panose="020B0604020202020204" pitchFamily="34" charset="0"/>
              </a:rPr>
              <a:t>16:00 </a:t>
            </a:r>
            <a:r>
              <a:rPr lang="en-US" sz="1600" spc="-5" dirty="0">
                <a:solidFill>
                  <a:srgbClr val="FF0000"/>
                </a:solidFill>
                <a:latin typeface="+mj-lt"/>
                <a:cs typeface="Arial" panose="020B0604020202020204" pitchFamily="34" charset="0"/>
              </a:rPr>
              <a:t>ET, </a:t>
            </a:r>
            <a:r>
              <a:rPr lang="en-US" sz="1600" spc="-5" dirty="0" smtClean="0">
                <a:solidFill>
                  <a:srgbClr val="FF0000"/>
                </a:solidFill>
                <a:latin typeface="+mj-lt"/>
                <a:cs typeface="Arial" panose="020B0604020202020204" pitchFamily="34" charset="0"/>
              </a:rPr>
              <a:t>Tuesday, 26 April 2022</a:t>
            </a:r>
            <a:endParaRPr lang="en-US" sz="1600" spc="-5" dirty="0">
              <a:solidFill>
                <a:srgbClr val="FF0000"/>
              </a:solidFill>
              <a:latin typeface="+mj-lt"/>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a:t>
            </a:r>
            <a:r>
              <a:rPr lang="en-US" sz="1400" spc="-5" dirty="0" smtClean="0">
                <a:latin typeface="+mj-lt"/>
                <a:cs typeface="Arial" panose="020B0604020202020204" pitchFamily="34" charset="0"/>
              </a:rPr>
              <a:t>link </a:t>
            </a:r>
            <a:r>
              <a:rPr lang="en-US" sz="1400" b="1" spc="-5" dirty="0" smtClean="0">
                <a:solidFill>
                  <a:srgbClr val="FF0000"/>
                </a:solidFill>
                <a:latin typeface="+mj-lt"/>
                <a:cs typeface="Arial" panose="020B0604020202020204" pitchFamily="34" charset="0"/>
              </a:rPr>
              <a:t>(UPDATED)</a:t>
            </a:r>
            <a:endParaRPr lang="en-US" sz="1400" b="1" spc="-5" dirty="0">
              <a:solidFill>
                <a:srgbClr val="FF0000"/>
              </a:solidFill>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dirty="0" smtClean="0">
                <a:ea typeface="Times New Roman" panose="02020603050405020304" pitchFamily="18" charset="0"/>
                <a:cs typeface="Times New Roman" panose="02020603050405020304" pitchFamily="18" charset="0"/>
                <a:hlinkClick r:id="rId3"/>
              </a:rPr>
              <a:t>https</a:t>
            </a:r>
            <a:r>
              <a:rPr lang="en-US" sz="1400" dirty="0">
                <a:ea typeface="Times New Roman" panose="02020603050405020304" pitchFamily="18" charset="0"/>
                <a:cs typeface="Times New Roman" panose="02020603050405020304" pitchFamily="18" charset="0"/>
                <a:hlinkClick r:id="rId3"/>
              </a:rPr>
              <a:t>://ieeesa.webex.com/ieeesa/j.php?MTID=m0e5ca6cea1f0fdf0a4c719c129c4148b</a:t>
            </a:r>
            <a:r>
              <a:rPr lang="en-US" sz="1400" dirty="0">
                <a:ea typeface="Times New Roman" panose="02020603050405020304" pitchFamily="18" charset="0"/>
                <a:cs typeface="Times New Roman" panose="02020603050405020304" pitchFamily="18" charset="0"/>
              </a:rPr>
              <a:t> </a:t>
            </a:r>
            <a:endParaRPr lang="en-US" sz="1400" spc="-5" dirty="0">
              <a:latin typeface="+mj-lt"/>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number </a:t>
            </a:r>
            <a:r>
              <a:rPr lang="en-US" sz="1400" b="1" spc="-5" dirty="0" smtClean="0">
                <a:solidFill>
                  <a:srgbClr val="FF0000"/>
                </a:solidFill>
                <a:latin typeface="+mj-lt"/>
                <a:cs typeface="Arial" panose="020B0604020202020204" pitchFamily="34" charset="0"/>
              </a:rPr>
              <a:t>(UPDATED)</a:t>
            </a:r>
            <a:endParaRPr lang="en-US" sz="1400" b="1" spc="-5" dirty="0">
              <a:solidFill>
                <a:srgbClr val="FF0000"/>
              </a:solidFill>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number (access code): </a:t>
            </a:r>
            <a:r>
              <a:rPr lang="en-US" sz="1400" dirty="0" smtClean="0">
                <a:ea typeface="Times New Roman" panose="02020603050405020304" pitchFamily="18" charset="0"/>
                <a:cs typeface="Times New Roman" panose="02020603050405020304" pitchFamily="18" charset="0"/>
              </a:rPr>
              <a:t>2337 </a:t>
            </a:r>
            <a:r>
              <a:rPr lang="en-US" sz="1400" dirty="0">
                <a:ea typeface="Times New Roman" panose="02020603050405020304" pitchFamily="18" charset="0"/>
                <a:cs typeface="Times New Roman" panose="02020603050405020304" pitchFamily="18" charset="0"/>
              </a:rPr>
              <a:t>476 </a:t>
            </a:r>
            <a:r>
              <a:rPr lang="en-US" sz="1400" dirty="0" smtClean="0">
                <a:ea typeface="Times New Roman" panose="02020603050405020304" pitchFamily="18" charset="0"/>
                <a:cs typeface="Times New Roman" panose="02020603050405020304" pitchFamily="18" charset="0"/>
              </a:rPr>
              <a:t>0501</a:t>
            </a:r>
            <a:endParaRPr lang="en-US" sz="1400" spc="-5" dirty="0">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password: </a:t>
            </a:r>
            <a:r>
              <a:rPr lang="en-US" sz="1400" dirty="0" smtClean="0">
                <a:ea typeface="Times New Roman" panose="02020603050405020304" pitchFamily="18" charset="0"/>
                <a:cs typeface="Times New Roman" panose="02020603050405020304" pitchFamily="18" charset="0"/>
              </a:rPr>
              <a:t>Joint-</a:t>
            </a:r>
            <a:r>
              <a:rPr lang="en-US" sz="1400" dirty="0" err="1" smtClean="0">
                <a:ea typeface="Times New Roman" panose="02020603050405020304" pitchFamily="18" charset="0"/>
                <a:cs typeface="Times New Roman" panose="02020603050405020304" pitchFamily="18" charset="0"/>
              </a:rPr>
              <a:t>Freq</a:t>
            </a:r>
            <a:r>
              <a:rPr lang="en-US" sz="1400" dirty="0" smtClean="0">
                <a:ea typeface="Times New Roman" panose="02020603050405020304" pitchFamily="18" charset="0"/>
                <a:cs typeface="Times New Roman" panose="02020603050405020304" pitchFamily="18" charset="0"/>
              </a:rPr>
              <a:t>-Table</a:t>
            </a:r>
            <a:endParaRPr lang="en-US" sz="1400" spc="-5" dirty="0">
              <a:latin typeface="+mj-lt"/>
              <a:cs typeface="Arial" panose="020B0604020202020204" pitchFamily="34" charset="0"/>
            </a:endParaRP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Remarks:</a:t>
            </a: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The ad-hoc call occurs the fourth Tuesday of every month </a:t>
            </a:r>
            <a:r>
              <a:rPr lang="en-US" sz="1400" spc="-5" dirty="0" smtClean="0">
                <a:latin typeface="+mj-lt"/>
                <a:cs typeface="Arial" panose="020B0604020202020204" pitchFamily="34" charset="0"/>
              </a:rPr>
              <a:t>until 27 December </a:t>
            </a:r>
            <a:r>
              <a:rPr lang="en-US" sz="1400" spc="-5" dirty="0">
                <a:latin typeface="+mj-lt"/>
                <a:cs typeface="Arial" panose="020B0604020202020204" pitchFamily="34" charset="0"/>
              </a:rPr>
              <a:t>2022, Tuesday using the same meeting link and meeting number as provided above. </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17770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April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Secretary: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(Sky UK Group)	</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Membership</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46 (8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2</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3</a:t>
            </a:r>
          </a:p>
          <a:p>
            <a:pPr marL="285750">
              <a:spcBef>
                <a:spcPts val="300"/>
              </a:spcBef>
              <a:spcAft>
                <a:spcPts val="0"/>
              </a:spcAft>
              <a:buFont typeface="Arial" panose="020B0604020202020204" pitchFamily="34" charset="0"/>
              <a:buChar char="•"/>
              <a:defRPr/>
            </a:pP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 List is at </a:t>
            </a:r>
            <a:r>
              <a:rPr lang="en-US" altLang="en-US" sz="1600" dirty="0">
                <a:solidFill>
                  <a:schemeClr val="tx1"/>
                </a:solidFill>
                <a:latin typeface="+mj-lt"/>
                <a:cs typeface="Arial" panose="020B0604020202020204" pitchFamily="34" charset="0"/>
                <a:hlinkClick r:id="rId3"/>
              </a:rPr>
              <a:t>https://www.ieee802.org/18/RRTAG_Voters.pdf</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 quorum is met since the Thursdays 15:00 ET meetings were announced more than 45 days ago.</a:t>
            </a:r>
          </a:p>
          <a:p>
            <a:pPr marL="285750" indent="-285750">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On-line: </a:t>
            </a:r>
            <a:r>
              <a:rPr lang="en-US" sz="1600" spc="-5" dirty="0" smtClean="0">
                <a:solidFill>
                  <a:srgbClr val="FF0000"/>
                </a:solidFill>
                <a:latin typeface="+mj-lt"/>
                <a:cs typeface="Arial"/>
              </a:rPr>
              <a:t> </a:t>
            </a:r>
            <a:endParaRPr lang="en-US" sz="1600" spc="-5" dirty="0">
              <a:solidFill>
                <a:srgbClr val="FF0000"/>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rgbClr val="FF0000"/>
                </a:solidFill>
                <a:latin typeface="+mj-lt"/>
                <a:cs typeface="Arial"/>
              </a:rPr>
              <a:t>Voters:  </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Next teleconference:</a:t>
            </a:r>
          </a:p>
          <a:p>
            <a:pPr marL="630238" marR="117475" lvl="1" indent="-230188" algn="just">
              <a:buFont typeface="Times New Roman" pitchFamily="16" charset="0"/>
              <a:buChar char="•"/>
              <a:tabLst>
                <a:tab pos="230188" algn="l"/>
              </a:tabLst>
            </a:pPr>
            <a:r>
              <a:rPr lang="en-US" sz="1600" spc="-5" dirty="0">
                <a:latin typeface="+mj-lt"/>
                <a:cs typeface="Arial"/>
              </a:rPr>
              <a:t>15:00 ET to 15:55 ET, </a:t>
            </a:r>
            <a:r>
              <a:rPr lang="en-US" sz="1600" spc="-5" dirty="0" smtClean="0">
                <a:latin typeface="+mj-lt"/>
                <a:cs typeface="Arial"/>
              </a:rPr>
              <a:t>Thursday, 21 April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a:latin typeface="+mj-lt"/>
                <a:cs typeface="Arial" panose="020B0604020202020204" pitchFamily="34" charset="0"/>
                <a:hlinkClick r:id="rId3"/>
              </a:rPr>
              <a:t>16/0038r20</a:t>
            </a:r>
            <a:r>
              <a:rPr lang="en-US" sz="1600" dirty="0">
                <a:latin typeface="+mj-lt"/>
                <a:cs typeface="Arial" panose="020B0604020202020204" pitchFamily="34" charset="0"/>
              </a:rPr>
              <a:t>  </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Weekly teleconference calls till </a:t>
            </a:r>
            <a:r>
              <a:rPr lang="en-US" sz="1600" spc="-5" dirty="0" smtClean="0">
                <a:latin typeface="+mj-lt"/>
                <a:cs typeface="Arial" panose="020B0604020202020204" pitchFamily="34" charset="0"/>
              </a:rPr>
              <a:t>22 September 2022</a:t>
            </a:r>
            <a:r>
              <a:rPr lang="en-US" sz="1600" spc="-5" dirty="0">
                <a:latin typeface="+mj-lt"/>
                <a:cs typeface="Arial" panose="020B0604020202020204" pitchFamily="34" charset="0"/>
              </a:rPr>
              <a:t>, were approved and announced at the end of the November 2021 plenary. </a:t>
            </a:r>
            <a:endParaRPr lang="en-US" sz="1600" spc="-5" dirty="0">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Next 802.18 interim/plenary</a:t>
            </a:r>
          </a:p>
          <a:p>
            <a:pPr marL="630238" marR="117475" lvl="1" indent="-230188" algn="just">
              <a:buFont typeface="Times New Roman" pitchFamily="16" charset="0"/>
              <a:buChar char="•"/>
              <a:tabLst>
                <a:tab pos="230188" algn="l"/>
              </a:tabLst>
            </a:pPr>
            <a:r>
              <a:rPr lang="en-US" sz="1600" spc="-5" dirty="0">
                <a:latin typeface="+mj-lt"/>
                <a:cs typeface="Arial"/>
              </a:rPr>
              <a:t>May 2022 wireless interim</a:t>
            </a:r>
          </a:p>
          <a:p>
            <a:pPr marL="1030288" marR="117475" lvl="2" indent="-230188" algn="just">
              <a:buFont typeface="Times New Roman" pitchFamily="16" charset="0"/>
              <a:buChar char="•"/>
              <a:tabLst>
                <a:tab pos="230188" algn="l"/>
              </a:tabLst>
            </a:pPr>
            <a:r>
              <a:rPr lang="en-GB" sz="1600" dirty="0" smtClean="0">
                <a:effectLst/>
                <a:ea typeface="Times New Roman" panose="02020603050405020304" pitchFamily="18" charset="0"/>
              </a:rPr>
              <a:t>802.18 </a:t>
            </a:r>
            <a:r>
              <a:rPr lang="en-GB" sz="1600" dirty="0">
                <a:effectLst/>
                <a:ea typeface="Times New Roman" panose="02020603050405020304" pitchFamily="18" charset="0"/>
              </a:rPr>
              <a:t>meetings/calls for the </a:t>
            </a:r>
            <a:r>
              <a:rPr lang="en-GB" sz="1600" dirty="0" smtClean="0">
                <a:effectLst/>
                <a:ea typeface="Times New Roman" panose="02020603050405020304" pitchFamily="18" charset="0"/>
              </a:rPr>
              <a:t>May 2022 </a:t>
            </a:r>
            <a:r>
              <a:rPr lang="en-GB" sz="1600" dirty="0">
                <a:effectLst/>
                <a:ea typeface="Times New Roman" panose="02020603050405020304" pitchFamily="18" charset="0"/>
              </a:rPr>
              <a:t>Wireless Interim Session will take place on our normal </a:t>
            </a:r>
            <a:r>
              <a:rPr lang="en-GB" sz="1600" b="1" dirty="0">
                <a:effectLst/>
                <a:ea typeface="Times New Roman" panose="02020603050405020304" pitchFamily="18" charset="0"/>
              </a:rPr>
              <a:t>Thursday’s at 15:00 ET on </a:t>
            </a:r>
            <a:r>
              <a:rPr lang="en-GB" sz="1600" b="1" dirty="0" smtClean="0">
                <a:effectLst/>
                <a:ea typeface="Times New Roman" panose="02020603050405020304" pitchFamily="18" charset="0"/>
              </a:rPr>
              <a:t>12 May 2022 and 19 May 2022</a:t>
            </a:r>
            <a:r>
              <a:rPr lang="en-GB" sz="1600" dirty="0" smtClean="0">
                <a:effectLst/>
                <a:ea typeface="Times New Roman" panose="02020603050405020304" pitchFamily="18" charset="0"/>
              </a:rPr>
              <a:t>. </a:t>
            </a:r>
            <a:r>
              <a:rPr lang="en-GB" sz="1600" dirty="0">
                <a:effectLst/>
                <a:ea typeface="Times New Roman" panose="02020603050405020304" pitchFamily="18" charset="0"/>
              </a:rPr>
              <a:t>Both of these calls will require the paid meeting fee and are an credited Interim Session (i.e</a:t>
            </a:r>
            <a:r>
              <a:rPr lang="en-GB" sz="1600" dirty="0" smtClean="0">
                <a:effectLst/>
                <a:ea typeface="Times New Roman" panose="02020603050405020304" pitchFamily="18" charset="0"/>
              </a:rPr>
              <a:t>., </a:t>
            </a:r>
            <a:r>
              <a:rPr lang="en-GB" sz="1600" dirty="0">
                <a:effectLst/>
                <a:ea typeface="Times New Roman" panose="02020603050405020304" pitchFamily="18" charset="0"/>
              </a:rPr>
              <a:t>an Interim Session with attendance credit).</a:t>
            </a:r>
            <a:endParaRPr lang="en-US" sz="1400" b="1" spc="-5" dirty="0">
              <a:solidFill>
                <a:srgbClr val="FF0000"/>
              </a:solidFill>
              <a:cs typeface="Arial"/>
            </a:endParaRPr>
          </a:p>
          <a:p>
            <a:pPr marL="230188" marR="117475" indent="-230188" algn="just">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a:t>
            </a:r>
            <a:endParaRPr lang="en-US" sz="1400" spc="-5" dirty="0">
              <a:solidFill>
                <a:srgbClr val="FF0000"/>
              </a:solidFill>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April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April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Housekeeping reminder</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Weekly 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IMAT is </a:t>
            </a:r>
            <a:r>
              <a:rPr lang="en-US" sz="1600" spc="-5" dirty="0">
                <a:latin typeface="+mj-lt"/>
                <a:cs typeface="Arial"/>
              </a:rPr>
              <a:t>NOT being used for this </a:t>
            </a:r>
            <a:r>
              <a:rPr lang="en-US" sz="1600" spc="-5" dirty="0" smtClean="0">
                <a:latin typeface="+mj-lt"/>
                <a:cs typeface="Arial"/>
              </a:rPr>
              <a:t>session</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1132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weekly </a:t>
            </a:r>
            <a:r>
              <a:rPr lang="en-US" sz="1800" spc="-5" dirty="0">
                <a:latin typeface="+mj-lt"/>
                <a:cs typeface="Arial"/>
              </a:rPr>
              <a:t>meeting </a:t>
            </a:r>
            <a:r>
              <a:rPr lang="en-US" sz="1800" spc="-5" dirty="0" smtClean="0">
                <a:latin typeface="+mj-lt"/>
                <a:cs typeface="Arial"/>
              </a:rPr>
              <a:t>minutes</a:t>
            </a:r>
          </a:p>
          <a:p>
            <a:pPr marL="230188" marR="117475" indent="-230188" algn="just">
              <a:buChar char="•"/>
              <a:tabLst>
                <a:tab pos="230188" algn="l"/>
              </a:tabLst>
            </a:pPr>
            <a:r>
              <a:rPr lang="en-US" sz="1800" spc="-5" dirty="0" smtClean="0">
                <a:latin typeface="+mj-lt"/>
                <a:cs typeface="Arial"/>
              </a:rPr>
              <a:t>Status </a:t>
            </a:r>
            <a:r>
              <a:rPr lang="en-US" sz="1800" spc="-5" dirty="0">
                <a:latin typeface="+mj-lt"/>
                <a:cs typeface="Arial"/>
              </a:rPr>
              <a:t>of ongoing consultations</a:t>
            </a:r>
          </a:p>
          <a:p>
            <a:pPr marL="230188" marR="117475" indent="-230188" algn="just">
              <a:buChar char="•"/>
              <a:tabLst>
                <a:tab pos="230188" algn="l"/>
              </a:tabLst>
            </a:pPr>
            <a:r>
              <a:rPr lang="en-US" sz="1800" spc="-5" dirty="0">
                <a:latin typeface="+mj-lt"/>
                <a:cs typeface="Arial"/>
              </a:rPr>
              <a:t>General discussion </a:t>
            </a:r>
            <a:r>
              <a:rPr lang="en-US" sz="1800" spc="-5" dirty="0" smtClean="0">
                <a:latin typeface="+mj-lt"/>
                <a:cs typeface="Arial"/>
              </a:rPr>
              <a:t>items</a:t>
            </a:r>
          </a:p>
          <a:p>
            <a:pPr marL="230188" marR="117475" indent="-230188" algn="just">
              <a:buChar char="•"/>
              <a:tabLst>
                <a:tab pos="230188" algn="l"/>
              </a:tabLst>
            </a:pPr>
            <a:r>
              <a:rPr lang="en-US" sz="1800" spc="-5" dirty="0" smtClean="0">
                <a:cs typeface="Arial"/>
              </a:rPr>
              <a:t>Reminder:  Registration for the </a:t>
            </a:r>
            <a:r>
              <a:rPr lang="en-US" sz="1800" spc="-5" dirty="0">
                <a:cs typeface="Arial"/>
              </a:rPr>
              <a:t>May 2022 Wireless </a:t>
            </a:r>
            <a:r>
              <a:rPr lang="en-US" sz="1800" spc="-5" dirty="0" smtClean="0">
                <a:cs typeface="Arial"/>
              </a:rPr>
              <a:t>Interim</a:t>
            </a:r>
          </a:p>
          <a:p>
            <a:pPr marL="230188" marR="117475" indent="-230188" algn="just">
              <a:buChar char="•"/>
              <a:tabLst>
                <a:tab pos="230188" algn="l"/>
              </a:tabLst>
            </a:pPr>
            <a:r>
              <a:rPr lang="en-US" sz="1800" spc="-5" dirty="0" smtClean="0">
                <a:cs typeface="Arial"/>
              </a:rPr>
              <a:t>Reminder:  Hotel reservation for the July 2022 Plenary</a:t>
            </a:r>
            <a:endParaRPr lang="en-US" sz="1800" spc="-5" dirty="0">
              <a:cs typeface="Arial"/>
            </a:endParaRPr>
          </a:p>
          <a:p>
            <a:pPr marL="230188" marR="117475" indent="-230188">
              <a:buChar char="•"/>
              <a:tabLst>
                <a:tab pos="230188" algn="l"/>
              </a:tabLst>
            </a:pPr>
            <a:r>
              <a:rPr lang="en-US" sz="1800" spc="-5" dirty="0">
                <a:cs typeface="Arial"/>
              </a:rPr>
              <a:t>Reminder:  Comment </a:t>
            </a:r>
            <a:r>
              <a:rPr lang="en-US" sz="1800" spc="-5" dirty="0" smtClean="0">
                <a:cs typeface="Arial"/>
              </a:rPr>
              <a:t>collection: </a:t>
            </a:r>
            <a:r>
              <a:rPr lang="en-US" sz="1800" spc="-5" dirty="0">
                <a:cs typeface="Arial"/>
              </a:rPr>
              <a:t>IEEE 802 Wireless Standards Table of Frequency Ranges spreadsheet</a:t>
            </a: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66511</TotalTime>
  <Words>2020</Words>
  <Application>Microsoft Office PowerPoint</Application>
  <PresentationFormat>Widescreen</PresentationFormat>
  <Paragraphs>324</Paragraphs>
  <Slides>21</Slides>
  <Notes>18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0" baseType="lpstr">
      <vt:lpstr>Arial Unicode MS</vt:lpstr>
      <vt:lpstr>Monotype Sorts</vt:lpstr>
      <vt:lpstr>MS Gothic</vt:lpstr>
      <vt:lpstr>MS PGothic</vt:lpstr>
      <vt:lpstr>Arial</vt:lpstr>
      <vt:lpstr>Calibri</vt:lpstr>
      <vt:lpstr>Times New Roman</vt:lpstr>
      <vt:lpstr>Office Theme</vt:lpstr>
      <vt:lpstr>Document</vt:lpstr>
      <vt:lpstr>IEEE 802.18 RR-TAG Weekly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General discussion items (1)</vt:lpstr>
      <vt:lpstr>General discussion items (2)</vt:lpstr>
      <vt:lpstr>General discussion items (3)</vt:lpstr>
      <vt:lpstr>General discussion items (4)</vt:lpstr>
      <vt:lpstr>Registration for the May 2022 Wireless Interim</vt:lpstr>
      <vt:lpstr>Hotel reservation for the July 2022 Plenary</vt:lpstr>
      <vt:lpstr>Reminder:  Comment Collection (1)</vt:lpstr>
      <vt:lpstr>Reminder:  Comment Collection (2)</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22/0043r0</dc:title>
  <dc:creator>Holcomb, Jay</dc:creator>
  <cp:keywords>14 April 2022</cp:keywords>
  <cp:lastModifiedBy>Edward Au</cp:lastModifiedBy>
  <cp:revision>4439</cp:revision>
  <cp:lastPrinted>1601-01-01T00:00:00Z</cp:lastPrinted>
  <dcterms:created xsi:type="dcterms:W3CDTF">2016-03-03T14:54:45Z</dcterms:created>
  <dcterms:modified xsi:type="dcterms:W3CDTF">2022-04-13T19:20:43Z</dcterms:modified>
  <cp:category>IEEE 802.18 RR-TAG agenda</cp:category>
</cp:coreProperties>
</file>