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63" r:id="rId3"/>
    <p:sldId id="857" r:id="rId4"/>
    <p:sldId id="329" r:id="rId5"/>
    <p:sldId id="604" r:id="rId6"/>
    <p:sldId id="624" r:id="rId7"/>
    <p:sldId id="605" r:id="rId8"/>
    <p:sldId id="843" r:id="rId9"/>
    <p:sldId id="866" r:id="rId10"/>
    <p:sldId id="845" r:id="rId11"/>
    <p:sldId id="867" r:id="rId12"/>
    <p:sldId id="851" r:id="rId13"/>
    <p:sldId id="855" r:id="rId14"/>
    <p:sldId id="869" r:id="rId15"/>
    <p:sldId id="870" r:id="rId16"/>
    <p:sldId id="868" r:id="rId17"/>
    <p:sldId id="860" r:id="rId18"/>
    <p:sldId id="853" r:id="rId19"/>
    <p:sldId id="861"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4/10/2022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70315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88352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65636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3265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802.18-22/0040r1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41-00-0000-minutes-teleconference-31-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1/"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2/18-22-0035-04-0000-status-of-ongoing-consultations-and-tag-documents-for-approval.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__data/assets/pdf_file/0021/234633/spectrum-roadmap.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om.org.uk/news-centre/2022/dan-lloyd-to-lead-ofcom-work-managing-uk-airwaves?utm_medium=email&amp;utm_campaign=Dan%20Lloyd%20to%20lead%20Ofcoms%20work%20managing%20the%20UKs%20airwaves&amp;utm_content=Dan%20Lloyd%20to%20lead%20Ofcoms%20work%20managing%20the%20UKs%20airwaves+CID_20ebb7f76e7700202f9cbcf249c5d470&amp;utm_source=updates&amp;utm_term=news%20centr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2/04/april-2022-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55ca5484c290321aba5a38f8837afa0b"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April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7 April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609"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 </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31 March 2022 RR-TAG </a:t>
            </a:r>
            <a:r>
              <a:rPr lang="en-US" sz="1800" spc="-5" dirty="0">
                <a:latin typeface="+mj-lt"/>
                <a:cs typeface="Arial"/>
              </a:rPr>
              <a:t>call as shown in the document </a:t>
            </a:r>
            <a:r>
              <a:rPr lang="en-US" sz="1800" spc="-5" dirty="0" smtClean="0">
                <a:latin typeface="+mj-lt"/>
                <a:cs typeface="Arial"/>
                <a:hlinkClick r:id="rId3"/>
              </a:rPr>
              <a:t>22/0041r0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a:t>
            </a:r>
            <a:r>
              <a:rPr lang="en-US" sz="1600" spc="-5" dirty="0" smtClean="0">
                <a:latin typeface="+mj-lt"/>
                <a:cs typeface="Arial"/>
              </a:rPr>
              <a:t> Benjamin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item:  Use of English in the meeting minutes</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b="0" dirty="0">
                <a:hlinkClick r:id="rId3"/>
              </a:rPr>
              <a:t>Subclause 1.3</a:t>
            </a:r>
            <a:r>
              <a:rPr lang="en-US" sz="1800" b="0" dirty="0"/>
              <a:t> of the IEEE SA Standards Board Operations Manual states </a:t>
            </a:r>
            <a:r>
              <a:rPr lang="en-US" sz="1800" b="0" dirty="0" smtClean="0"/>
              <a:t>“All </a:t>
            </a:r>
            <a:r>
              <a:rPr lang="en-US" sz="1800" b="0" dirty="0"/>
              <a:t>IEEE SA draft standards, meeting minutes, Standards Association ballot materials, and Standards Association ballot comments shall be in the English language</a:t>
            </a:r>
            <a:r>
              <a:rPr lang="en-US" sz="1800" b="0" dirty="0" smtClean="0"/>
              <a:t>.”</a:t>
            </a:r>
            <a:r>
              <a:rPr lang="en-US" sz="1800" b="0" dirty="0"/>
              <a:t>  </a:t>
            </a:r>
            <a:endParaRPr lang="en-US" sz="1800" b="0" dirty="0" smtClean="0"/>
          </a:p>
          <a:p>
            <a:pPr marL="630238" marR="117475" lvl="1" indent="-230188" algn="just">
              <a:buChar char="•"/>
              <a:tabLst>
                <a:tab pos="230188" algn="l"/>
              </a:tabLst>
            </a:pPr>
            <a:r>
              <a:rPr lang="en-US" sz="1600" b="0" dirty="0" smtClean="0">
                <a:latin typeface="+mj-lt"/>
              </a:rPr>
              <a:t>Therefore</a:t>
            </a:r>
            <a:r>
              <a:rPr lang="en-US" sz="1600" b="0" dirty="0">
                <a:latin typeface="+mj-lt"/>
              </a:rPr>
              <a:t>, it is up to the </a:t>
            </a:r>
            <a:r>
              <a:rPr lang="en-US" sz="1600" b="0" dirty="0" smtClean="0">
                <a:latin typeface="+mj-lt"/>
              </a:rPr>
              <a:t>TAG </a:t>
            </a:r>
            <a:r>
              <a:rPr lang="en-US" sz="1600" b="0" dirty="0">
                <a:latin typeface="+mj-lt"/>
              </a:rPr>
              <a:t>decide which to use</a:t>
            </a:r>
            <a:r>
              <a:rPr lang="en-US" sz="1600" b="0" dirty="0" smtClean="0">
                <a:latin typeface="+mj-lt"/>
              </a:rPr>
              <a:t>.</a:t>
            </a:r>
            <a:endParaRPr lang="en-US" sz="16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67218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22/0035r4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the Frequency Bands Above 95 GHz</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ACMA consultation on 5-year spectrum outlook </a:t>
            </a:r>
            <a:r>
              <a:rPr lang="en-US" sz="1600" spc="-5" dirty="0" smtClean="0">
                <a:solidFill>
                  <a:schemeClr val="tx1"/>
                </a:solidFill>
                <a:cs typeface="Arial"/>
              </a:rPr>
              <a:t>2022~2027</a:t>
            </a:r>
          </a:p>
          <a:p>
            <a:pPr marL="630238" marR="117475" lvl="1" indent="-230188" algn="just">
              <a:spcBef>
                <a:spcPts val="600"/>
              </a:spcBef>
              <a:buFont typeface="Times New Roman" pitchFamily="16" charset="0"/>
              <a:buChar char="•"/>
              <a:tabLst>
                <a:tab pos="230188" algn="l"/>
              </a:tabLst>
            </a:pPr>
            <a:r>
              <a:rPr lang="en-US" sz="1600" spc="-5" dirty="0" smtClean="0">
                <a:cs typeface="Arial"/>
              </a:rPr>
              <a:t>FCC </a:t>
            </a:r>
            <a:r>
              <a:rPr lang="en-US" sz="1600" spc="-5" dirty="0">
                <a:cs typeface="Arial"/>
              </a:rPr>
              <a:t>OET Seeks Comment Following Court Remand of 6 GHz Band </a:t>
            </a:r>
            <a:r>
              <a:rPr lang="en-US" sz="1600" spc="-5" dirty="0" smtClean="0">
                <a:cs typeface="Arial"/>
              </a:rPr>
              <a:t>Order</a:t>
            </a: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FCC Notice of Inquiry: </a:t>
            </a:r>
            <a:r>
              <a:rPr lang="en-GB" sz="1600" dirty="0" smtClean="0">
                <a:solidFill>
                  <a:srgbClr val="FF0000"/>
                </a:solidFill>
              </a:rPr>
              <a:t>Promoting </a:t>
            </a:r>
            <a:r>
              <a:rPr lang="en-GB" sz="1600" dirty="0">
                <a:solidFill>
                  <a:srgbClr val="FF0000"/>
                </a:solidFill>
              </a:rPr>
              <a:t>Efficient Use of Spectrum through Improved Receiver Interference Immunity Performance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spc="-5" dirty="0" smtClean="0">
                <a:cs typeface="Arial"/>
              </a:rPr>
              <a:t>EN 301 893 (5 GHz) </a:t>
            </a:r>
            <a:r>
              <a:rPr lang="en-US" sz="1600" spc="-5" dirty="0" smtClean="0">
                <a:cs typeface="Arial"/>
                <a:sym typeface="Wingdings" panose="05000000000000000000" pitchFamily="2" charset="2"/>
              </a:rPr>
              <a:t> tentatively </a:t>
            </a:r>
            <a:r>
              <a:rPr lang="en-US" sz="1600" spc="-5" dirty="0" smtClean="0">
                <a:cs typeface="Arial"/>
                <a:sym typeface="Wingdings" panose="05000000000000000000" pitchFamily="2" charset="2"/>
              </a:rPr>
              <a:t>proposed for ENAP in </a:t>
            </a:r>
            <a:r>
              <a:rPr lang="en-US" sz="1600" spc="-5" dirty="0" smtClean="0">
                <a:cs typeface="Arial"/>
                <a:sym typeface="Wingdings" panose="05000000000000000000" pitchFamily="2" charset="2"/>
              </a:rPr>
              <a:t>June 2022 </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dirty="0"/>
              <a:t>ECC SE-45 (WAS/RLANs in the frequency band 5925 – 7125 MHz) </a:t>
            </a:r>
            <a:r>
              <a:rPr lang="en-US" sz="1600" dirty="0" smtClean="0">
                <a:sym typeface="Wingdings" panose="05000000000000000000" pitchFamily="2" charset="2"/>
              </a:rPr>
              <a:t> </a:t>
            </a:r>
            <a:r>
              <a:rPr lang="en-US" sz="1600" dirty="0" smtClean="0"/>
              <a:t>meeting from 29 </a:t>
            </a:r>
            <a:r>
              <a:rPr lang="en-US" sz="1600" dirty="0"/>
              <a:t>June to 1 July 2022. </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latin typeface="+mj-lt"/>
                <a:cs typeface="Arial"/>
              </a:rPr>
              <a:t>UK Ofcom</a:t>
            </a:r>
          </a:p>
          <a:p>
            <a:pPr marL="1030288" marR="117475" lvl="2" indent="-230188" algn="just">
              <a:buClrTx/>
              <a:buFont typeface="Times New Roman" pitchFamily="16" charset="0"/>
              <a:buChar char="•"/>
              <a:tabLst>
                <a:tab pos="230188" algn="l"/>
              </a:tabLst>
            </a:pPr>
            <a:r>
              <a:rPr lang="en-US" sz="1600" spc="-5" dirty="0" smtClean="0">
                <a:cs typeface="Arial"/>
                <a:hlinkClick r:id="rId3"/>
              </a:rPr>
              <a:t>“</a:t>
            </a:r>
            <a:r>
              <a:rPr lang="en-US" sz="1600" spc="-5" dirty="0">
                <a:cs typeface="Arial"/>
                <a:hlinkClick r:id="rId3"/>
              </a:rPr>
              <a:t>Spectrum Roadmap: Delivering </a:t>
            </a:r>
            <a:r>
              <a:rPr lang="en-US" sz="1600" spc="-5" dirty="0" err="1">
                <a:cs typeface="Arial"/>
                <a:hlinkClick r:id="rId3"/>
              </a:rPr>
              <a:t>Ofcom’s</a:t>
            </a:r>
            <a:r>
              <a:rPr lang="en-US" sz="1600" spc="-5" dirty="0">
                <a:cs typeface="Arial"/>
                <a:hlinkClick r:id="rId3"/>
              </a:rPr>
              <a:t> Spectrum Management Strategy</a:t>
            </a:r>
            <a:r>
              <a:rPr lang="en-US" sz="1600" spc="-5" dirty="0" smtClean="0">
                <a:cs typeface="Arial"/>
                <a:hlinkClick r:id="rId3"/>
              </a:rPr>
              <a:t>”</a:t>
            </a:r>
            <a:r>
              <a:rPr lang="en-US" sz="1600" spc="-5" dirty="0" smtClean="0">
                <a:cs typeface="Arial"/>
              </a:rPr>
              <a:t> is published </a:t>
            </a:r>
            <a:r>
              <a:rPr lang="en-US" sz="1600" spc="-5" dirty="0">
                <a:cs typeface="Arial"/>
              </a:rPr>
              <a:t>on 31 March 2022</a:t>
            </a:r>
            <a:r>
              <a:rPr lang="en-US" sz="1600" spc="-5" dirty="0" smtClean="0">
                <a:cs typeface="Arial"/>
              </a:rPr>
              <a:t>.</a:t>
            </a:r>
          </a:p>
          <a:p>
            <a:pPr marL="1030288" marR="117475" lvl="2" indent="-230188" algn="just">
              <a:buClrTx/>
              <a:buFont typeface="Times New Roman" pitchFamily="16" charset="0"/>
              <a:buChar char="•"/>
              <a:tabLst>
                <a:tab pos="230188" algn="l"/>
              </a:tabLst>
            </a:pPr>
            <a:r>
              <a:rPr lang="en-US" sz="1600" dirty="0"/>
              <a:t>Dan Lloyd will join </a:t>
            </a:r>
            <a:r>
              <a:rPr lang="en-US" sz="1600" dirty="0">
                <a:hlinkClick r:id="rId4"/>
              </a:rPr>
              <a:t>Ofcom</a:t>
            </a:r>
            <a:r>
              <a:rPr lang="en-US" sz="1600" dirty="0"/>
              <a:t> in May as Group Director, </a:t>
            </a:r>
            <a:r>
              <a:rPr lang="en-US" sz="1600" dirty="0" smtClean="0"/>
              <a:t>Spectrum.</a:t>
            </a:r>
            <a:endParaRPr lang="en-US" sz="1600" spc="-5" dirty="0">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Next </a:t>
            </a:r>
            <a:r>
              <a:rPr lang="en-US" sz="1600" spc="-5" dirty="0" smtClean="0">
                <a:solidFill>
                  <a:schemeClr val="tx1"/>
                </a:solidFill>
                <a:cs typeface="Arial"/>
                <a:hlinkClick r:id="rId3"/>
              </a:rPr>
              <a:t>Open Commission meeting</a:t>
            </a:r>
            <a:r>
              <a:rPr lang="en-US" sz="1600" spc="-5" dirty="0" smtClean="0">
                <a:solidFill>
                  <a:schemeClr val="tx1"/>
                </a:solidFill>
                <a:cs typeface="Arial"/>
              </a:rPr>
              <a:t> is scheduled at 10:30am ET on 21 April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The 29th </a:t>
            </a:r>
            <a:r>
              <a:rPr lang="en-US" sz="1600" dirty="0"/>
              <a:t>Meeting of AWG (AWG-29</a:t>
            </a:r>
            <a:r>
              <a:rPr lang="en-US" sz="1600" dirty="0" smtClean="0"/>
              <a:t>) was held electronically </a:t>
            </a:r>
            <a:r>
              <a:rPr lang="en-US" sz="1600" dirty="0"/>
              <a:t>from 21 to 29 March </a:t>
            </a:r>
            <a:r>
              <a:rPr lang="en-US" sz="1600" dirty="0" smtClean="0"/>
              <a:t>2022</a:t>
            </a:r>
          </a:p>
          <a:p>
            <a:pPr marL="1487488" marR="117475" lvl="3" indent="-230188" algn="just">
              <a:buClrTx/>
              <a:buFont typeface="Times New Roman" pitchFamily="16" charset="0"/>
              <a:buChar char="•"/>
              <a:tabLst>
                <a:tab pos="230188" algn="l"/>
              </a:tabLst>
            </a:pPr>
            <a:r>
              <a:rPr lang="en-US" sz="1400" dirty="0">
                <a:latin typeface="+mj-lt"/>
              </a:rPr>
              <a:t>APT Report on point-to-point </a:t>
            </a:r>
            <a:r>
              <a:rPr lang="en-US" sz="1400" dirty="0" err="1">
                <a:latin typeface="+mj-lt"/>
              </a:rPr>
              <a:t>radiocommunication</a:t>
            </a:r>
            <a:r>
              <a:rPr lang="en-US" sz="1400" dirty="0">
                <a:latin typeface="+mj-lt"/>
              </a:rPr>
              <a:t> systems operating in the frequency range 252-296 </a:t>
            </a:r>
            <a:r>
              <a:rPr lang="en-US" sz="1400" dirty="0" smtClean="0">
                <a:latin typeface="+mj-lt"/>
              </a:rPr>
              <a:t>GHz</a:t>
            </a:r>
          </a:p>
          <a:p>
            <a:pPr marL="1487488" marR="117475" lvl="3" indent="-230188" algn="just">
              <a:buClrTx/>
              <a:buFont typeface="Times New Roman" pitchFamily="16" charset="0"/>
              <a:buChar char="•"/>
              <a:tabLst>
                <a:tab pos="230188" algn="l"/>
              </a:tabLst>
            </a:pPr>
            <a:r>
              <a:rPr lang="en-US" sz="1400" dirty="0">
                <a:latin typeface="+mj-lt"/>
              </a:rPr>
              <a:t>APT Report on walk-through imaging systems operating in the frequency range 275-1000 GHz</a:t>
            </a:r>
          </a:p>
          <a:p>
            <a:pPr marL="1487488" marR="117475" lvl="3" indent="-230188" algn="just">
              <a:buClrTx/>
              <a:buFont typeface="Times New Roman" pitchFamily="16" charset="0"/>
              <a:buChar char="•"/>
              <a:tabLst>
                <a:tab pos="230188" algn="l"/>
              </a:tabLst>
            </a:pPr>
            <a:r>
              <a:rPr lang="en-US" sz="1400" dirty="0">
                <a:latin typeface="+mj-lt"/>
              </a:rPr>
              <a:t>Questionnaire on current status and future plan of usage in the frequency ranges of 7.125-24 GHz and 92-300 GHz in Asia Pacific </a:t>
            </a:r>
            <a:r>
              <a:rPr lang="en-US" sz="1400" dirty="0" smtClean="0">
                <a:latin typeface="+mj-lt"/>
              </a:rPr>
              <a:t>Countries</a:t>
            </a:r>
            <a:endParaRPr lang="en-US" sz="14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regions</a:t>
            </a:r>
            <a:endParaRPr lang="en-US" sz="1800" spc="-5" dirty="0" smtClean="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62688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ITU-R</a:t>
            </a:r>
            <a:endParaRPr lang="en-US" sz="1800" spc="-5" dirty="0">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b="1" u="sng" dirty="0" smtClean="0">
                <a:solidFill>
                  <a:srgbClr val="FF0000"/>
                </a:solidFill>
                <a:latin typeface="Times New Roman" panose="02020603050405020304" pitchFamily="18" charset="0"/>
                <a:ea typeface="Times New Roman" panose="02020603050405020304" pitchFamily="18" charset="0"/>
              </a:rPr>
              <a:t>Early </a:t>
            </a:r>
            <a:r>
              <a:rPr lang="en-US" sz="1400" b="1" u="sng" dirty="0">
                <a:solidFill>
                  <a:srgbClr val="FF0000"/>
                </a:solidFill>
                <a:latin typeface="Times New Roman" panose="02020603050405020304" pitchFamily="18" charset="0"/>
                <a:ea typeface="Times New Roman" panose="02020603050405020304" pitchFamily="18" charset="0"/>
              </a:rPr>
              <a:t>Registration: Until 23:59 PM Eastern Time, </a:t>
            </a:r>
            <a:r>
              <a:rPr lang="en-US" sz="1400" b="1" u="sng" dirty="0" smtClean="0">
                <a:solidFill>
                  <a:srgbClr val="FF0000"/>
                </a:solidFill>
                <a:latin typeface="Times New Roman" panose="02020603050405020304" pitchFamily="18" charset="0"/>
                <a:ea typeface="Times New Roman" panose="02020603050405020304" pitchFamily="18" charset="0"/>
              </a:rPr>
              <a:t>Friday, 8 April </a:t>
            </a:r>
            <a:r>
              <a:rPr lang="en-US" sz="1400" b="1" u="sng"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1" u="sng" dirty="0">
                <a:solidFill>
                  <a:srgbClr val="FF0000"/>
                </a:solidFill>
                <a:latin typeface="Times New Roman" panose="02020603050405020304" pitchFamily="18" charset="0"/>
                <a:ea typeface="Times New Roman" panose="02020603050405020304" pitchFamily="18" charset="0"/>
              </a:rPr>
              <a:t>US$400.00 (All attendees</a:t>
            </a:r>
            <a:r>
              <a:rPr lang="en-US" sz="1200" b="1" u="sng" dirty="0" smtClean="0">
                <a:solidFill>
                  <a:srgbClr val="FF0000"/>
                </a:solidFill>
                <a:latin typeface="Times New Roman" panose="02020603050405020304" pitchFamily="18" charset="0"/>
                <a:ea typeface="Times New Roman" panose="02020603050405020304" pitchFamily="18" charset="0"/>
              </a:rPr>
              <a:t>)</a:t>
            </a:r>
            <a:endParaRPr lang="en-US" sz="1600" b="1" u="sng"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Standard Registration: After early, until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US$600.00 (All </a:t>
            </a:r>
            <a:r>
              <a:rPr lang="en-US" sz="1200" b="0" dirty="0" smtClean="0">
                <a:solidFill>
                  <a:schemeClr val="tx1"/>
                </a:solidFill>
                <a:latin typeface="Times New Roman" panose="02020603050405020304" pitchFamily="18" charset="0"/>
                <a:ea typeface="Times New Roman" panose="02020603050405020304" pitchFamily="18" charset="0"/>
              </a:rPr>
              <a:t>attendees)</a:t>
            </a:r>
            <a:endParaRPr lang="en-US" sz="1600" b="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Late Registration: After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US$800.00 (All attendees</a:t>
            </a:r>
            <a:r>
              <a:rPr lang="en-US" sz="1200" b="0" dirty="0" smtClean="0">
                <a:solidFill>
                  <a:schemeClr val="tx1"/>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Until 8 April 2022</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From 9 April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29 April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a:t>
            </a:r>
            <a:r>
              <a:rPr lang="en-US" sz="1600" spc="-5" dirty="0" smtClean="0">
                <a:latin typeface="+mj-lt"/>
                <a:cs typeface="Arial" panose="020B0604020202020204" pitchFamily="34" charset="0"/>
              </a:rPr>
              <a:t>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b="1" spc="-5" dirty="0" smtClean="0">
                <a:solidFill>
                  <a:srgbClr val="FF0000"/>
                </a:solidFill>
                <a:latin typeface="+mj-lt"/>
                <a:cs typeface="Arial"/>
              </a:rPr>
              <a:t>Please </a:t>
            </a:r>
            <a:r>
              <a:rPr lang="en-US" sz="1600" b="1" spc="-5" dirty="0">
                <a:solidFill>
                  <a:srgbClr val="FF0000"/>
                </a:solidFill>
                <a:latin typeface="+mj-lt"/>
                <a:cs typeface="Arial"/>
              </a:rPr>
              <a:t>use the custom comment spreadsheet for submitting </a:t>
            </a:r>
            <a:r>
              <a:rPr lang="en-US" sz="1600" b="1" spc="-5" dirty="0" smtClean="0">
                <a:solidFill>
                  <a:srgbClr val="FF0000"/>
                </a:solidFill>
                <a:latin typeface="+mj-lt"/>
                <a:cs typeface="Arial"/>
              </a:rPr>
              <a:t>comments</a:t>
            </a:r>
            <a:r>
              <a:rPr lang="en-US" sz="1600" spc="-5" dirty="0" smtClean="0">
                <a:latin typeface="+mj-lt"/>
                <a:cs typeface="Arial"/>
              </a:rPr>
              <a:t>:</a:t>
            </a:r>
          </a:p>
          <a:p>
            <a:pPr marL="1030288" marR="117475" lvl="2" indent="-230188" algn="just">
              <a:buFont typeface="Times New Roman" pitchFamily="16" charset="0"/>
              <a:buChar char="•"/>
              <a:tabLst>
                <a:tab pos="230188" algn="l"/>
              </a:tabLst>
            </a:pPr>
            <a:r>
              <a:rPr lang="en-US" sz="1400" spc="-5" dirty="0" smtClean="0">
                <a:latin typeface="+mj-lt"/>
                <a:cs typeface="Arial"/>
                <a:hlinkClick r:id="rId4"/>
              </a:rPr>
              <a:t>https</a:t>
            </a:r>
            <a:r>
              <a:rPr lang="en-US" sz="1400" spc="-5" dirty="0">
                <a:latin typeface="+mj-lt"/>
                <a:cs typeface="Arial"/>
                <a:hlinkClick r:id="rId4"/>
              </a:rPr>
              <a:t>://mentor.ieee.org/802.18/dcn/22/18-22-0030-00-0000-comment-collecion-of-ieee-802-wireless-standards-table-of-frequency-ranges.xlsx</a:t>
            </a:r>
            <a:r>
              <a:rPr lang="en-US" sz="14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Please send your comments by </a:t>
            </a:r>
            <a:r>
              <a:rPr lang="en-US" sz="1600" b="1" u="sng" spc="-5" dirty="0" smtClean="0">
                <a:latin typeface="+mj-lt"/>
                <a:cs typeface="Arial"/>
              </a:rPr>
              <a:t>30 APRIL </a:t>
            </a:r>
            <a:r>
              <a:rPr lang="en-US" sz="1600" b="1" u="sng" spc="-5" dirty="0">
                <a:latin typeface="+mj-lt"/>
                <a:cs typeface="Arial"/>
              </a:rPr>
              <a:t>2022</a:t>
            </a:r>
            <a:r>
              <a:rPr lang="en-US" sz="1600" spc="-5" dirty="0">
                <a:latin typeface="+mj-lt"/>
                <a:cs typeface="Arial"/>
              </a:rPr>
              <a:t> directly to Edward Au (</a:t>
            </a:r>
            <a:r>
              <a:rPr lang="en-US" sz="1600" spc="-5" dirty="0">
                <a:latin typeface="+mj-lt"/>
                <a:cs typeface="Arial"/>
                <a:hlinkClick r:id="rId5"/>
              </a:rPr>
              <a:t>edward.ks.au@gmail.com</a:t>
            </a:r>
            <a:r>
              <a:rPr lang="en-US" sz="1600" spc="-5" dirty="0">
                <a:latin typeface="+mj-lt"/>
                <a:cs typeface="Arial"/>
              </a:rPr>
              <a:t>), Jay Holcomb (</a:t>
            </a:r>
            <a:r>
              <a:rPr lang="en-US" sz="1600" spc="-5" dirty="0">
                <a:latin typeface="+mj-lt"/>
                <a:cs typeface="Arial"/>
                <a:hlinkClick r:id="rId6"/>
              </a:rPr>
              <a:t>jholcomb@ieee.org</a:t>
            </a:r>
            <a:r>
              <a:rPr lang="en-US" sz="1600" spc="-5" dirty="0">
                <a:latin typeface="+mj-lt"/>
                <a:cs typeface="Arial"/>
              </a:rPr>
              <a:t>), and Steve Shellhammer (</a:t>
            </a:r>
            <a:r>
              <a:rPr lang="en-US" sz="1600" spc="-5" dirty="0" smtClean="0">
                <a:latin typeface="+mj-lt"/>
                <a:cs typeface="Arial"/>
                <a:hlinkClick r:id="rId7"/>
              </a:rPr>
              <a:t>shellhammer@ieee.org</a:t>
            </a:r>
            <a:r>
              <a:rPr lang="en-US" sz="1600" spc="-5" dirty="0">
                <a:latin typeface="+mj-lt"/>
                <a:cs typeface="Arial"/>
              </a:rPr>
              <a:t>).</a:t>
            </a:r>
          </a:p>
          <a:p>
            <a:pPr marL="230188" marR="117475" indent="-230188" algn="just">
              <a:buFont typeface="Times New Roman" pitchFamily="16" charset="0"/>
              <a:buChar char="•"/>
              <a:tabLst>
                <a:tab pos="230188" algn="l"/>
              </a:tabLst>
            </a:pPr>
            <a:r>
              <a:rPr lang="en-US" sz="1800" spc="-5" dirty="0" smtClean="0">
                <a:latin typeface="+mj-lt"/>
                <a:cs typeface="Arial"/>
              </a:rPr>
              <a:t>Remarks:</a:t>
            </a:r>
          </a:p>
          <a:p>
            <a:pPr marL="630238" marR="117475" lvl="1" indent="-230188" algn="just">
              <a:buFont typeface="Times New Roman" pitchFamily="16" charset="0"/>
              <a:buChar char="•"/>
              <a:tabLst>
                <a:tab pos="230188" algn="l"/>
              </a:tabLst>
            </a:pPr>
            <a:r>
              <a:rPr lang="en-US" sz="1600" spc="-5" dirty="0" smtClean="0">
                <a:latin typeface="+mj-lt"/>
                <a:cs typeface="Arial"/>
              </a:rPr>
              <a:t>This </a:t>
            </a:r>
            <a:r>
              <a:rPr lang="en-US" sz="1600" spc="-5" dirty="0">
                <a:latin typeface="+mj-lt"/>
                <a:cs typeface="Arial"/>
              </a:rPr>
              <a:t>is not a required 802.18 ballot or comment collection; response/non-response has no impact on 802.18 voting rights.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IEEE 802.18 and IEEE 802.19 frequency ad-hoc </a:t>
            </a:r>
            <a:r>
              <a:rPr lang="en-US" sz="1800" spc="-5" dirty="0">
                <a:latin typeface="+mj-lt"/>
                <a:cs typeface="Arial"/>
              </a:rPr>
              <a:t>call:</a:t>
            </a: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panose="020B0604020202020204" pitchFamily="34" charset="0"/>
              </a:rPr>
              <a:t>15:00 </a:t>
            </a:r>
            <a:r>
              <a:rPr lang="en-US" sz="1600" spc="-5" dirty="0">
                <a:solidFill>
                  <a:srgbClr val="FF0000"/>
                </a:solidFill>
                <a:latin typeface="+mj-lt"/>
                <a:cs typeface="Arial" panose="020B0604020202020204" pitchFamily="34" charset="0"/>
              </a:rPr>
              <a:t>ET to </a:t>
            </a:r>
            <a:r>
              <a:rPr lang="en-US" sz="1600" spc="-5" dirty="0" smtClean="0">
                <a:solidFill>
                  <a:srgbClr val="FF0000"/>
                </a:solidFill>
                <a:latin typeface="+mj-lt"/>
                <a:cs typeface="Arial" panose="020B0604020202020204" pitchFamily="34" charset="0"/>
              </a:rPr>
              <a:t>16:00 </a:t>
            </a:r>
            <a:r>
              <a:rPr lang="en-US" sz="1600" spc="-5" dirty="0">
                <a:solidFill>
                  <a:srgbClr val="FF0000"/>
                </a:solidFill>
                <a:latin typeface="+mj-lt"/>
                <a:cs typeface="Arial" panose="020B0604020202020204" pitchFamily="34" charset="0"/>
              </a:rPr>
              <a:t>ET, </a:t>
            </a:r>
            <a:r>
              <a:rPr lang="en-US" sz="1600" spc="-5" dirty="0" smtClean="0">
                <a:solidFill>
                  <a:srgbClr val="FF0000"/>
                </a:solidFill>
                <a:latin typeface="+mj-lt"/>
                <a:cs typeface="Arial" panose="020B0604020202020204" pitchFamily="34" charset="0"/>
              </a:rPr>
              <a:t>Tuesday, 26 April 2022</a:t>
            </a:r>
            <a:endParaRPr lang="en-US" sz="1600" spc="-5" dirty="0">
              <a:solidFill>
                <a:srgbClr val="FF0000"/>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link:</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hlinkClick r:id="rId3"/>
              </a:rPr>
              <a:t>https://ieeesa.webex.com/ieeesa/j.php?MTID=m55ca5484c290321aba5a38f8837afa0b</a:t>
            </a:r>
            <a:r>
              <a:rPr lang="en-US" sz="1400" spc="-5" dirty="0">
                <a:latin typeface="+mj-lt"/>
                <a:cs typeface="Arial" panose="020B0604020202020204" pitchFamily="34" charset="0"/>
              </a:rPr>
              <a:t> </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2337 483 6851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freqtable8</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a:spcBef>
                <a:spcPts val="300"/>
              </a:spcBef>
              <a:spcAft>
                <a:spcPts val="0"/>
              </a:spcAft>
              <a:buFont typeface="Arial" panose="020B0604020202020204" pitchFamily="34" charset="0"/>
              <a:buChar char="•"/>
              <a:defRPr/>
            </a:pP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 List is at </a:t>
            </a:r>
            <a:r>
              <a:rPr lang="en-US" altLang="en-US" sz="1600" dirty="0">
                <a:solidFill>
                  <a:schemeClr val="tx1"/>
                </a:solidFill>
                <a:latin typeface="+mj-lt"/>
                <a:cs typeface="Arial" panose="020B0604020202020204" pitchFamily="34" charset="0"/>
                <a:hlinkClick r:id="rId3"/>
              </a:rPr>
              <a:t>https://www.ieee802.org/18/RRTAG_Voters.pdf</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18</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15</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a:t>
            </a:r>
            <a:r>
              <a:rPr lang="en-US" sz="1600" spc="-5" dirty="0" smtClean="0">
                <a:latin typeface="+mj-lt"/>
                <a:cs typeface="Arial"/>
              </a:rPr>
              <a:t>Thursday, 14 April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a:t>
            </a:r>
            <a:r>
              <a:rPr lang="en-US" sz="1600" spc="-5" dirty="0" smtClean="0">
                <a:latin typeface="+mj-lt"/>
                <a:cs typeface="Arial" panose="020B0604020202020204" pitchFamily="34" charset="0"/>
              </a:rPr>
              <a:t>22 September 2022</a:t>
            </a:r>
            <a:r>
              <a:rPr lang="en-US" sz="1600" spc="-5" dirty="0">
                <a:latin typeface="+mj-lt"/>
                <a:cs typeface="Arial" panose="020B0604020202020204" pitchFamily="34" charset="0"/>
              </a:rPr>
              <a:t>, were approved and announced at the end of the November 2021 plenary. </a:t>
            </a:r>
            <a:endParaRPr lang="en-US" sz="16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smtClean="0">
                <a:effectLst/>
                <a:ea typeface="Times New Roman" panose="02020603050405020304" pitchFamily="18" charset="0"/>
              </a:rPr>
              <a:t>802.18 </a:t>
            </a:r>
            <a:r>
              <a:rPr lang="en-GB" sz="1600" dirty="0">
                <a:effectLst/>
                <a:ea typeface="Times New Roman" panose="02020603050405020304" pitchFamily="18" charset="0"/>
              </a:rPr>
              <a:t>meetings/calls for the </a:t>
            </a:r>
            <a:r>
              <a:rPr lang="en-GB" sz="1600" dirty="0" smtClean="0">
                <a:effectLst/>
                <a:ea typeface="Times New Roman" panose="02020603050405020304" pitchFamily="18" charset="0"/>
              </a:rPr>
              <a:t>May 2022 </a:t>
            </a:r>
            <a:r>
              <a:rPr lang="en-GB" sz="1600" dirty="0">
                <a:effectLst/>
                <a:ea typeface="Times New Roman" panose="02020603050405020304" pitchFamily="18" charset="0"/>
              </a:rPr>
              <a:t>Wireless Interim Session will take place on our normal </a:t>
            </a:r>
            <a:r>
              <a:rPr lang="en-GB" sz="1600" b="1" dirty="0">
                <a:effectLst/>
                <a:ea typeface="Times New Roman" panose="02020603050405020304" pitchFamily="18" charset="0"/>
              </a:rPr>
              <a:t>Thursday’s at 15:00 ET on </a:t>
            </a:r>
            <a:r>
              <a:rPr lang="en-GB" sz="1600" b="1" dirty="0" smtClean="0">
                <a:effectLst/>
                <a:ea typeface="Times New Roman" panose="02020603050405020304" pitchFamily="18" charset="0"/>
              </a:rPr>
              <a:t>12 May 2022 and 19 May 2022</a:t>
            </a:r>
            <a:r>
              <a:rPr lang="en-GB" sz="1600" dirty="0" smtClean="0">
                <a:effectLst/>
                <a:ea typeface="Times New Roman" panose="02020603050405020304" pitchFamily="18" charset="0"/>
              </a:rPr>
              <a:t>. </a:t>
            </a:r>
            <a:r>
              <a:rPr lang="en-GB" sz="1600" dirty="0">
                <a:effectLst/>
                <a:ea typeface="Times New Roman" panose="02020603050405020304" pitchFamily="18" charset="0"/>
              </a:rPr>
              <a:t>Both of these calls will require the paid meeting fee and are an credited Interim Session (i.e</a:t>
            </a:r>
            <a:r>
              <a:rPr lang="en-GB" sz="1600" dirty="0" smtClean="0">
                <a:effectLst/>
                <a:ea typeface="Times New Roman" panose="02020603050405020304" pitchFamily="18" charset="0"/>
              </a:rPr>
              <a:t>., </a:t>
            </a:r>
            <a:r>
              <a:rPr lang="en-GB" sz="1600" dirty="0">
                <a:effectLst/>
                <a:ea typeface="Times New Roman" panose="02020603050405020304" pitchFamily="18" charset="0"/>
              </a:rPr>
              <a:t>an Interim Session with attendance credit).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15:53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Char char="•"/>
              <a:tabLst>
                <a:tab pos="230188" algn="l"/>
              </a:tabLst>
            </a:pPr>
            <a:r>
              <a:rPr lang="en-US" sz="1800" spc="-5" dirty="0" smtClean="0">
                <a:latin typeface="+mj-lt"/>
                <a:cs typeface="Arial"/>
              </a:rPr>
              <a:t>Housekeeping item:  Use of English in the meeting minutes</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cs typeface="Arial"/>
              </a:rPr>
              <a:t>Reminder:  Registration for the </a:t>
            </a:r>
            <a:r>
              <a:rPr lang="en-US" sz="1800" spc="-5" dirty="0">
                <a:cs typeface="Arial"/>
              </a:rPr>
              <a:t>May 2022 Wireless Interim</a:t>
            </a:r>
          </a:p>
          <a:p>
            <a:pPr marL="230188" marR="117475" indent="-230188">
              <a:buChar char="•"/>
              <a:tabLst>
                <a:tab pos="230188" algn="l"/>
              </a:tabLst>
            </a:pPr>
            <a:r>
              <a:rPr lang="en-US" sz="1800" spc="-5" dirty="0">
                <a:cs typeface="Arial"/>
              </a:rPr>
              <a:t>Reminder:  Comment </a:t>
            </a:r>
            <a:r>
              <a:rPr lang="en-US" sz="1800" spc="-5" dirty="0" smtClean="0">
                <a:cs typeface="Arial"/>
              </a:rPr>
              <a:t>collection: </a:t>
            </a:r>
            <a:r>
              <a:rPr lang="en-US" sz="1800" spc="-5" dirty="0">
                <a:cs typeface="Arial"/>
              </a:rPr>
              <a:t>IEEE 802 Wireless Standards Table of Frequency Ranges spreadsheet</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66410</TotalTime>
  <Words>2012</Words>
  <Application>Microsoft Office PowerPoint</Application>
  <PresentationFormat>Widescreen</PresentationFormat>
  <Paragraphs>315</Paragraphs>
  <Slides>21</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Arial Unicode MS</vt:lpstr>
      <vt:lpstr>Monotype Sorts</vt:lpstr>
      <vt:lpstr>MS Gothic</vt:lpstr>
      <vt:lpstr>MS PGothic</vt:lpstr>
      <vt:lpstr>Arial</vt:lpstr>
      <vt:lpstr>Calibri</vt:lpstr>
      <vt:lpstr>Times New Roman</vt:lpstr>
      <vt:lpstr>Wingdings</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Housekeeping item:  Use of English in the meeting minutes</vt:lpstr>
      <vt:lpstr>Status of ongoing consultations</vt:lpstr>
      <vt:lpstr>General discussion items (1)</vt:lpstr>
      <vt:lpstr>General discussion items (2)</vt:lpstr>
      <vt:lpstr>General discussion items (3)</vt:lpstr>
      <vt:lpstr>General discussion items (4)</vt:lpstr>
      <vt:lpstr>Registration for the May 2022 Wireless Interim</vt:lpstr>
      <vt:lpstr>Reminder:  Comment Collection (1)</vt:lpstr>
      <vt:lpstr>Reminder:  Comment Collection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22/0040r1</dc:title>
  <dc:creator>Holcomb, Jay</dc:creator>
  <cp:keywords>April 7, 2022</cp:keywords>
  <cp:lastModifiedBy>Edward Au</cp:lastModifiedBy>
  <cp:revision>4412</cp:revision>
  <cp:lastPrinted>1601-01-01T00:00:00Z</cp:lastPrinted>
  <dcterms:created xsi:type="dcterms:W3CDTF">2016-03-03T14:54:45Z</dcterms:created>
  <dcterms:modified xsi:type="dcterms:W3CDTF">2022-04-10T17:37:00Z</dcterms:modified>
  <cp:category>IEEE 802.18 RR-TAG agenda</cp:category>
</cp:coreProperties>
</file>