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63" r:id="rId3"/>
    <p:sldId id="857" r:id="rId4"/>
    <p:sldId id="329" r:id="rId5"/>
    <p:sldId id="604" r:id="rId6"/>
    <p:sldId id="624" r:id="rId7"/>
    <p:sldId id="605" r:id="rId8"/>
    <p:sldId id="843" r:id="rId9"/>
    <p:sldId id="866" r:id="rId10"/>
    <p:sldId id="845" r:id="rId11"/>
    <p:sldId id="854" r:id="rId12"/>
    <p:sldId id="848" r:id="rId13"/>
    <p:sldId id="847" r:id="rId14"/>
    <p:sldId id="860" r:id="rId15"/>
    <p:sldId id="853" r:id="rId16"/>
    <p:sldId id="861" r:id="rId17"/>
    <p:sldId id="851" r:id="rId18"/>
    <p:sldId id="85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81040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470315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36242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0643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802.18-22/0038r0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39-00-0000-teleconference-minutes-24-march-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tu.int/en/ITU-R/study-groups/rsg5/rwp5a/Pages/default.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33-02-0000-proposed-modifications-to-itu-r-m-1801-2.docx" TargetMode="External"/><Relationship Id="rId4" Type="http://schemas.openxmlformats.org/officeDocument/2006/relationships/hyperlink" Target="https://mentor.ieee.org/802.18/dcn/22/18-22-0032-02-0000-proposed-modifications-to-itu-r-m-1450-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32-02-0000-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33-02-0000-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09-00-0000-ieee-802-wireless-standards-table-of-frequency-ranges.xlsx" TargetMode="External"/><Relationship Id="rId7" Type="http://schemas.openxmlformats.org/officeDocument/2006/relationships/hyperlink" Target="mailto:shellhamer@ieee.or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mailto:jholcomb@ieee.org" TargetMode="External"/><Relationship Id="rId5" Type="http://schemas.openxmlformats.org/officeDocument/2006/relationships/hyperlink" Target="mailto:edward.ks.au@gmail.com" TargetMode="External"/><Relationship Id="rId4" Type="http://schemas.openxmlformats.org/officeDocument/2006/relationships/hyperlink" Target="https://mentor.ieee.org/802.18/dcn/22/18-22-0030-00-0000-comment-collecion-of-ieee-802-wireless-standards-table-of-frequency-range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ieeesa.webex.com/ieeesa/j.php?MTID=m55ca5484c290321aba5a38f8837afa0b"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2/18-22-0035-03-0000-status-of-ongoing-consultations-and-tag-documents-for-approval.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March 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31</a:t>
            </a:r>
            <a:r>
              <a:rPr lang="en-GB" sz="2000" dirty="0" smtClean="0"/>
              <a:t> </a:t>
            </a:r>
            <a:r>
              <a:rPr lang="en-GB" sz="2000" b="0" dirty="0" smtClean="0"/>
              <a:t>March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528"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 </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meeting minutes of the </a:t>
            </a:r>
            <a:r>
              <a:rPr lang="en-US" sz="1800" spc="-5" dirty="0" smtClean="0">
                <a:latin typeface="+mj-lt"/>
                <a:cs typeface="Arial"/>
              </a:rPr>
              <a:t>24 March 2022 RR-TAG </a:t>
            </a:r>
            <a:r>
              <a:rPr lang="en-US" sz="1800" spc="-5" dirty="0">
                <a:latin typeface="+mj-lt"/>
                <a:cs typeface="Arial"/>
              </a:rPr>
              <a:t>call as shown in the document </a:t>
            </a:r>
            <a:r>
              <a:rPr lang="en-US" sz="1800" spc="-5" dirty="0" smtClean="0">
                <a:latin typeface="+mj-lt"/>
                <a:cs typeface="Arial"/>
                <a:hlinkClick r:id="rId3"/>
              </a:rPr>
              <a:t>22/0039r0</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a:t>
            </a: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a:t>
            </a:r>
            <a:r>
              <a:rPr lang="en-US" sz="2800" dirty="0" smtClean="0">
                <a:solidFill>
                  <a:srgbClr val="0070C0"/>
                </a:solidFill>
              </a:rPr>
              <a:t>Secretary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smtClean="0">
                <a:latin typeface="+mj-lt"/>
                <a:cs typeface="Arial"/>
              </a:rPr>
              <a:t>Nomination was closed by </a:t>
            </a:r>
            <a:r>
              <a:rPr lang="en-US" sz="1800" spc="-5" dirty="0">
                <a:latin typeface="+mj-lt"/>
                <a:cs typeface="Arial"/>
              </a:rPr>
              <a:t>A.O.E., </a:t>
            </a:r>
            <a:r>
              <a:rPr lang="en-US" sz="1800" spc="-5" dirty="0" smtClean="0">
                <a:latin typeface="+mj-lt"/>
                <a:cs typeface="Arial"/>
              </a:rPr>
              <a:t>Wednesday, 30 March 2022.</a:t>
            </a:r>
            <a:endParaRPr lang="en-US" sz="1800" spc="-5" dirty="0">
              <a:latin typeface="+mj-lt"/>
              <a:cs typeface="Arial"/>
            </a:endParaRPr>
          </a:p>
          <a:p>
            <a:pPr marL="630238" marR="117475" lvl="1" indent="-230188" algn="just">
              <a:buChar char="•"/>
              <a:tabLst>
                <a:tab pos="230188" algn="l"/>
              </a:tabLst>
            </a:pPr>
            <a:r>
              <a:rPr lang="en-US" sz="1600" spc="-5" dirty="0">
                <a:solidFill>
                  <a:srgbClr val="FF0000"/>
                </a:solidFill>
                <a:latin typeface="+mj-lt"/>
                <a:cs typeface="Arial"/>
              </a:rPr>
              <a:t>Currently one self nomination: Amelia </a:t>
            </a:r>
            <a:r>
              <a:rPr lang="en-US" sz="1600" spc="-5" dirty="0" err="1">
                <a:solidFill>
                  <a:srgbClr val="FF0000"/>
                </a:solidFill>
                <a:latin typeface="+mj-lt"/>
                <a:cs typeface="Arial"/>
              </a:rPr>
              <a:t>Andersdotter</a:t>
            </a:r>
            <a:r>
              <a:rPr lang="en-US" sz="1600" spc="-5" dirty="0">
                <a:solidFill>
                  <a:srgbClr val="FF0000"/>
                </a:solidFill>
                <a:latin typeface="+mj-lt"/>
                <a:cs typeface="Arial"/>
              </a:rPr>
              <a:t> (Sky UK Group) </a:t>
            </a: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9434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Next ITU-R Working Party 5A meeting:  </a:t>
            </a:r>
          </a:p>
          <a:p>
            <a:pPr marL="630238" marR="117475" lvl="1" indent="-230188" algn="just">
              <a:buChar char="•"/>
              <a:tabLst>
                <a:tab pos="230188" algn="l"/>
              </a:tabLst>
            </a:pPr>
            <a:r>
              <a:rPr lang="en-US" sz="1600" spc="-5" dirty="0" smtClean="0">
                <a:latin typeface="+mj-lt"/>
                <a:cs typeface="Arial"/>
              </a:rPr>
              <a:t>23 May 2022 ~ 3 June </a:t>
            </a:r>
            <a:r>
              <a:rPr lang="en-US" sz="1600" spc="-5" dirty="0">
                <a:latin typeface="+mj-lt"/>
                <a:cs typeface="Arial"/>
              </a:rPr>
              <a:t>2022</a:t>
            </a:r>
          </a:p>
          <a:p>
            <a:pPr marL="230188" marR="117475" indent="-230188" algn="just">
              <a:spcBef>
                <a:spcPts val="1800"/>
              </a:spcBef>
              <a:buChar char="•"/>
              <a:tabLst>
                <a:tab pos="230188" algn="l"/>
              </a:tabLst>
            </a:pPr>
            <a:r>
              <a:rPr lang="en-US" sz="1800" spc="-5" dirty="0">
                <a:latin typeface="+mj-lt"/>
                <a:cs typeface="Arial"/>
              </a:rPr>
              <a:t>Deadline for contribution submission:  </a:t>
            </a:r>
          </a:p>
          <a:p>
            <a:pPr marL="630238" marR="117475" lvl="1" indent="-230188" algn="just">
              <a:buChar char="•"/>
              <a:tabLst>
                <a:tab pos="230188" algn="l"/>
              </a:tabLst>
            </a:pPr>
            <a:r>
              <a:rPr lang="en-US" sz="1600" spc="-5" dirty="0">
                <a:latin typeface="+mj-lt"/>
                <a:cs typeface="Arial"/>
              </a:rPr>
              <a:t>16:00 UTC, </a:t>
            </a:r>
            <a:r>
              <a:rPr lang="en-US" sz="1600" spc="-5" dirty="0" smtClean="0">
                <a:latin typeface="+mj-lt"/>
                <a:cs typeface="Arial"/>
              </a:rPr>
              <a:t>16 May 2022</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a:latin typeface="+mj-lt"/>
                <a:cs typeface="Arial"/>
                <a:hlinkClick r:id="rId3"/>
              </a:rPr>
              <a:t>https://www.itu.int/en/ITU-R/study-groups/rsg5/rwp5a/Pages/default.aspx</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Proposed IEEE 802 submissions</a:t>
            </a:r>
          </a:p>
          <a:p>
            <a:pPr marL="630238" marR="117475" lvl="1" indent="-230188" algn="just">
              <a:spcBef>
                <a:spcPts val="600"/>
              </a:spcBef>
              <a:buChar char="•"/>
              <a:tabLst>
                <a:tab pos="230188" algn="l"/>
              </a:tabLst>
            </a:pPr>
            <a:r>
              <a:rPr lang="en-US" sz="1600" spc="-5" dirty="0" smtClean="0">
                <a:latin typeface="+mj-lt"/>
                <a:cs typeface="Arial"/>
                <a:hlinkClick r:id="rId4"/>
              </a:rPr>
              <a:t>22/0032r2</a:t>
            </a:r>
            <a:r>
              <a:rPr lang="en-US" sz="1600" spc="-5" dirty="0" smtClean="0">
                <a:latin typeface="+mj-lt"/>
                <a:cs typeface="Arial"/>
              </a:rPr>
              <a:t>:  </a:t>
            </a:r>
            <a:r>
              <a:rPr lang="en-US" sz="1600" spc="-5" dirty="0">
                <a:latin typeface="+mj-lt"/>
                <a:cs typeface="Arial"/>
              </a:rPr>
              <a:t>Proposed modifications to ITU-R M.1450-5   </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5"/>
              </a:rPr>
              <a:t>22/0033r2</a:t>
            </a:r>
            <a:r>
              <a:rPr lang="en-US" sz="1600" spc="-5" dirty="0" smtClean="0">
                <a:latin typeface="+mj-lt"/>
                <a:cs typeface="Arial"/>
              </a:rPr>
              <a:t>:  </a:t>
            </a:r>
            <a:r>
              <a:rPr lang="en-US" sz="1600" spc="-5" dirty="0">
                <a:latin typeface="+mj-lt"/>
                <a:cs typeface="Arial"/>
              </a:rPr>
              <a:t>Proposed modifications to ITU-R M.1801-2   </a:t>
            </a:r>
          </a:p>
          <a:p>
            <a:pPr marL="630238" marR="117475" lvl="1" indent="-230188" algn="just">
              <a:spcBef>
                <a:spcPts val="600"/>
              </a:spcBef>
              <a:buChar char="•"/>
              <a:tabLst>
                <a:tab pos="230188" algn="l"/>
              </a:tabLst>
            </a:pP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5255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submissions (2)</a:t>
            </a:r>
          </a:p>
        </p:txBody>
      </p:sp>
      <p:sp>
        <p:nvSpPr>
          <p:cNvPr id="10" name="Content Placeholder 2"/>
          <p:cNvSpPr>
            <a:spLocks noGrp="1"/>
          </p:cNvSpPr>
          <p:nvPr>
            <p:ph idx="1"/>
          </p:nvPr>
        </p:nvSpPr>
        <p:spPr>
          <a:xfrm>
            <a:off x="914400" y="1525587"/>
            <a:ext cx="10394958"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a:t>
            </a:r>
            <a:r>
              <a:rPr lang="en-US" sz="1800" spc="-5" dirty="0">
                <a:latin typeface="+mj-lt"/>
                <a:cs typeface="Arial"/>
              </a:rPr>
              <a:t>Move to approve documents </a:t>
            </a:r>
            <a:r>
              <a:rPr lang="en-US" sz="1800" spc="-5" dirty="0" smtClean="0">
                <a:latin typeface="+mj-lt"/>
                <a:cs typeface="Arial"/>
                <a:hlinkClick r:id="rId3"/>
              </a:rPr>
              <a:t>22/0032r2</a:t>
            </a:r>
            <a:r>
              <a:rPr lang="en-US" sz="1800" spc="-5" dirty="0" smtClean="0">
                <a:latin typeface="+mj-lt"/>
                <a:cs typeface="Arial"/>
              </a:rPr>
              <a:t> </a:t>
            </a:r>
            <a:r>
              <a:rPr lang="en-US" sz="1800" spc="-5" dirty="0">
                <a:latin typeface="+mj-lt"/>
                <a:cs typeface="Arial"/>
              </a:rPr>
              <a:t>and </a:t>
            </a:r>
            <a:r>
              <a:rPr lang="en-US" sz="1800" spc="-5" dirty="0" smtClean="0">
                <a:latin typeface="+mj-lt"/>
                <a:cs typeface="Arial"/>
                <a:hlinkClick r:id="rId4"/>
              </a:rPr>
              <a:t>22/0033r2</a:t>
            </a:r>
            <a:r>
              <a:rPr lang="en-US" sz="1800" spc="-5" dirty="0" smtClean="0">
                <a:latin typeface="+mj-lt"/>
                <a:cs typeface="Arial"/>
              </a:rPr>
              <a:t> </a:t>
            </a:r>
            <a:r>
              <a:rPr lang="en-US" sz="1800" spc="-5" dirty="0">
                <a:latin typeface="+mj-lt"/>
                <a:cs typeface="Arial"/>
              </a:rPr>
              <a:t>for ITU-R M.1450-5 and ITU-R M.1801-2 updated edits, respectively, for review and approval by the IEEE LSMC (802 EC) for submission to the ITU-R Working Party 5A via ITU-R liaison before the contribution deadline for the Working Party 5A’s next meeting.  The IEEE 802.18 Chair is authorized to make editorial changes as necessary.   </a:t>
            </a:r>
            <a:endParaRPr lang="en-US" sz="18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Hassan Yaghoobi  </a:t>
            </a:r>
          </a:p>
          <a:p>
            <a:pPr marL="630238" marR="117475" lvl="1" indent="-230188" algn="just">
              <a:buChar char="•"/>
              <a:tabLst>
                <a:tab pos="230188" algn="l"/>
              </a:tabLst>
            </a:pPr>
            <a:r>
              <a:rPr lang="en-US" sz="1600" spc="-5" dirty="0">
                <a:latin typeface="+mj-lt"/>
                <a:cs typeface="Arial"/>
              </a:rPr>
              <a:t>Seconded:</a:t>
            </a:r>
          </a:p>
          <a:p>
            <a:pPr marL="400050" marR="117475" lvl="1" indent="0" algn="just">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Char char="•"/>
              <a:tabLst>
                <a:tab pos="230188" algn="l"/>
              </a:tabLst>
            </a:pPr>
            <a:r>
              <a:rPr lang="en-US" sz="1600" spc="-5" dirty="0">
                <a:latin typeface="+mj-lt"/>
                <a:cs typeface="Arial"/>
              </a:rPr>
              <a:t>Result:  Yes/No/Abstain </a:t>
            </a:r>
          </a:p>
          <a:p>
            <a:pPr marL="630238" marR="117475" lvl="1" indent="-230188" algn="just">
              <a:buChar char="•"/>
              <a:tabLst>
                <a:tab pos="230188" algn="l"/>
              </a:tabLst>
            </a:pPr>
            <a:r>
              <a:rPr lang="en-US" sz="1600" spc="-5" dirty="0">
                <a:latin typeface="+mj-lt"/>
                <a:cs typeface="Arial"/>
              </a:rPr>
              <a:t>Vote: </a:t>
            </a:r>
            <a:r>
              <a:rPr lang="en-US" sz="1600" spc="-5" dirty="0" smtClean="0">
                <a:latin typeface="+mj-lt"/>
                <a:cs typeface="Arial"/>
              </a:rPr>
              <a:t> Pass/Fail</a:t>
            </a: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0474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May 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b="0" dirty="0" smtClean="0">
                <a:solidFill>
                  <a:srgbClr val="FF0000"/>
                </a:solidFill>
                <a:latin typeface="Times New Roman" panose="02020603050405020304" pitchFamily="18" charset="0"/>
                <a:ea typeface="Times New Roman" panose="02020603050405020304" pitchFamily="18" charset="0"/>
              </a:rPr>
              <a:t>Early </a:t>
            </a:r>
            <a:r>
              <a:rPr lang="en-US" sz="1400" b="0" dirty="0">
                <a:solidFill>
                  <a:srgbClr val="FF0000"/>
                </a:solidFill>
                <a:latin typeface="Times New Roman" panose="02020603050405020304" pitchFamily="18" charset="0"/>
                <a:ea typeface="Times New Roman" panose="02020603050405020304" pitchFamily="18" charset="0"/>
              </a:rPr>
              <a:t>Registration: Until 23:59 PM Eastern Time, </a:t>
            </a:r>
            <a:r>
              <a:rPr lang="en-US" sz="1400" b="0" dirty="0" smtClean="0">
                <a:solidFill>
                  <a:srgbClr val="FF0000"/>
                </a:solidFill>
                <a:latin typeface="Times New Roman" panose="02020603050405020304" pitchFamily="18" charset="0"/>
                <a:ea typeface="Times New Roman" panose="02020603050405020304" pitchFamily="18" charset="0"/>
              </a:rPr>
              <a:t>Friday, 8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US$400.00 (All attendees</a:t>
            </a:r>
            <a:r>
              <a:rPr lang="en-US" sz="1200" b="0" dirty="0" smtClean="0">
                <a:solidFill>
                  <a:srgbClr val="FF0000"/>
                </a:solidFill>
                <a:latin typeface="Times New Roman" panose="02020603050405020304" pitchFamily="18" charset="0"/>
                <a:ea typeface="Times New Roman" panose="02020603050405020304" pitchFamily="18" charset="0"/>
              </a:rPr>
              <a:t>)</a:t>
            </a:r>
            <a:endParaRPr lang="en-US" sz="1600" b="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dirty="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US$600.00 (All </a:t>
            </a:r>
            <a:r>
              <a:rPr lang="en-US" sz="1200" b="0" dirty="0" smtClean="0">
                <a:solidFill>
                  <a:schemeClr val="tx1"/>
                </a:solidFill>
                <a:latin typeface="Times New Roman" panose="02020603050405020304" pitchFamily="18" charset="0"/>
                <a:ea typeface="Times New Roman" panose="02020603050405020304" pitchFamily="18" charset="0"/>
              </a:rPr>
              <a:t>attendees)</a:t>
            </a:r>
            <a:endParaRPr lang="en-US" sz="1600" b="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chemeClr val="tx1"/>
                </a:solidFill>
                <a:latin typeface="Times New Roman" panose="02020603050405020304" pitchFamily="18" charset="0"/>
                <a:ea typeface="Times New Roman" panose="02020603050405020304" pitchFamily="18" charset="0"/>
              </a:rPr>
              <a:t>Late Registration: </a:t>
            </a:r>
            <a:r>
              <a:rPr lang="en-US" sz="1400" b="0">
                <a:solidFill>
                  <a:schemeClr val="tx1"/>
                </a:solidFill>
                <a:latin typeface="Times New Roman" panose="02020603050405020304" pitchFamily="18" charset="0"/>
                <a:ea typeface="Times New Roman" panose="02020603050405020304" pitchFamily="18" charset="0"/>
              </a:rPr>
              <a:t>After </a:t>
            </a:r>
            <a:r>
              <a:rPr lang="en-US" sz="1400" b="0" smtClean="0">
                <a:solidFill>
                  <a:schemeClr val="tx1"/>
                </a:solidFill>
                <a:latin typeface="Times New Roman" panose="02020603050405020304" pitchFamily="18" charset="0"/>
                <a:ea typeface="Times New Roman" panose="02020603050405020304" pitchFamily="18" charset="0"/>
              </a:rPr>
              <a:t>23:59 </a:t>
            </a:r>
            <a:r>
              <a:rPr lang="en-US" sz="1400" b="0" dirty="0">
                <a:solidFill>
                  <a:schemeClr val="tx1"/>
                </a:solidFill>
                <a:latin typeface="Times New Roman" panose="02020603050405020304" pitchFamily="18" charset="0"/>
                <a:ea typeface="Times New Roman" panose="02020603050405020304" pitchFamily="18" charset="0"/>
              </a:rPr>
              <a:t>Eastern Time, </a:t>
            </a:r>
            <a:r>
              <a:rPr lang="en-US" sz="1400" b="0" dirty="0" smtClean="0">
                <a:solidFill>
                  <a:schemeClr val="tx1"/>
                </a:solidFill>
                <a:latin typeface="Times New Roman" panose="02020603050405020304" pitchFamily="18" charset="0"/>
                <a:ea typeface="Times New Roman" panose="02020603050405020304" pitchFamily="18" charset="0"/>
              </a:rPr>
              <a:t>Friday, 29 April </a:t>
            </a:r>
            <a:r>
              <a:rPr lang="en-US" sz="1400" b="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chemeClr val="tx1"/>
                </a:solidFill>
                <a:latin typeface="Times New Roman" panose="02020603050405020304" pitchFamily="18" charset="0"/>
                <a:ea typeface="Times New Roman" panose="02020603050405020304" pitchFamily="18" charset="0"/>
              </a:rPr>
              <a:t>US$800.00 (All attendees</a:t>
            </a:r>
            <a:r>
              <a:rPr lang="en-US" sz="1200" b="0" dirty="0" smtClean="0">
                <a:solidFill>
                  <a:schemeClr val="tx1"/>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Until 8 April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From 9 April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29 April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was sent to the IEEE 802.18 email reflector on </a:t>
            </a:r>
            <a:r>
              <a:rPr lang="en-US" sz="1600" spc="-5" dirty="0" smtClean="0">
                <a:latin typeface="+mj-lt"/>
                <a:cs typeface="Arial" panose="020B0604020202020204" pitchFamily="34" charset="0"/>
              </a:rPr>
              <a:t>21 March </a:t>
            </a:r>
            <a:r>
              <a:rPr lang="en-US" sz="1600" spc="-5" dirty="0">
                <a:latin typeface="+mj-lt"/>
                <a:cs typeface="Arial" panose="020B0604020202020204" pitchFamily="34" charset="0"/>
              </a:rPr>
              <a:t>2022.</a:t>
            </a:r>
          </a:p>
          <a:p>
            <a:pPr marL="1030288" marR="117475" lvl="2" indent="-230188" algn="just">
              <a:buFont typeface="Times New Roman" pitchFamily="16" charset="0"/>
              <a:buChar char="•"/>
              <a:tabLst>
                <a:tab pos="230188" algn="l"/>
              </a:tabLst>
            </a:pPr>
            <a:r>
              <a:rPr lang="en-US" sz="1600" i="1" spc="-5" dirty="0">
                <a:latin typeface="+mj-lt"/>
                <a:cs typeface="Arial"/>
              </a:rPr>
              <a:t>You are invited to review and submit comments on the IEEE 802 Wireless Standards Table of Frequency Ranges, available here: </a:t>
            </a:r>
            <a:r>
              <a:rPr lang="en-US" sz="1600" i="1" spc="-5" dirty="0">
                <a:latin typeface="+mj-lt"/>
                <a:cs typeface="Arial"/>
                <a:hlinkClick r:id="rId3"/>
              </a:rPr>
              <a:t>https://mentor.ieee.org/802.18/dcn/22/18-22-0009-00-0000-ieee-802-wireless-standards-table-of-frequency-ranges.xlsx</a:t>
            </a:r>
            <a:r>
              <a:rPr lang="en-US" sz="1600" i="1" spc="-5" dirty="0">
                <a:latin typeface="+mj-lt"/>
                <a:cs typeface="Arial"/>
              </a:rPr>
              <a:t> . </a:t>
            </a:r>
          </a:p>
          <a:p>
            <a:pPr marL="1030288" marR="117475" lvl="2" indent="-230188" algn="just">
              <a:buFont typeface="Times New Roman" pitchFamily="16" charset="0"/>
              <a:buChar char="•"/>
              <a:tabLst>
                <a:tab pos="230188" algn="l"/>
              </a:tabLst>
            </a:pPr>
            <a:r>
              <a:rPr lang="en-US" sz="1600" i="1" spc="-5" dirty="0">
                <a:latin typeface="+mj-lt"/>
                <a:cs typeface="Arial"/>
              </a:rPr>
              <a:t>Additional background on the table and the comment collection, and the rationale for generation is below.</a:t>
            </a:r>
          </a:p>
          <a:p>
            <a:pPr marL="1030288" marR="117475" lvl="2" indent="-230188" algn="just">
              <a:buFont typeface="Times New Roman" pitchFamily="16" charset="0"/>
              <a:buChar char="•"/>
              <a:tabLst>
                <a:tab pos="230188" algn="l"/>
              </a:tabLst>
            </a:pPr>
            <a:r>
              <a:rPr lang="en-US" sz="1600" b="1" i="1" spc="-5" dirty="0">
                <a:solidFill>
                  <a:srgbClr val="FF0000"/>
                </a:solidFill>
                <a:latin typeface="+mj-lt"/>
                <a:cs typeface="Arial"/>
              </a:rPr>
              <a:t>Please use the custom comment spreadsheet for submitting comments, available </a:t>
            </a:r>
            <a:r>
              <a:rPr lang="en-US" sz="1600" i="1" spc="-5" dirty="0">
                <a:latin typeface="+mj-lt"/>
                <a:cs typeface="Arial"/>
              </a:rPr>
              <a:t>at: </a:t>
            </a:r>
            <a:r>
              <a:rPr lang="en-US" sz="1600" i="1" spc="-5" dirty="0">
                <a:latin typeface="+mj-lt"/>
                <a:cs typeface="Arial"/>
                <a:hlinkClick r:id="rId4"/>
              </a:rPr>
              <a:t>https://mentor.ieee.org/802.18/dcn/22/18-22-0030-00-0000-comment-collecion-of-ieee-802-wireless-standards-table-of-frequency-ranges.xlsx</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Please send your comments by </a:t>
            </a:r>
            <a:r>
              <a:rPr lang="en-US" sz="1600" b="1" i="1" u="sng" spc="-5" dirty="0" smtClean="0">
                <a:latin typeface="+mj-lt"/>
                <a:cs typeface="Arial"/>
              </a:rPr>
              <a:t>30 APRIL </a:t>
            </a:r>
            <a:r>
              <a:rPr lang="en-US" sz="1600" b="1" i="1" u="sng" spc="-5" dirty="0">
                <a:latin typeface="+mj-lt"/>
                <a:cs typeface="Arial"/>
              </a:rPr>
              <a:t>2022</a:t>
            </a:r>
            <a:r>
              <a:rPr lang="en-US" sz="1600" i="1" spc="-5" dirty="0">
                <a:latin typeface="+mj-lt"/>
                <a:cs typeface="Arial"/>
              </a:rPr>
              <a:t> directly to Edward Au (</a:t>
            </a:r>
            <a:r>
              <a:rPr lang="en-US" sz="1600" i="1" spc="-5" dirty="0">
                <a:latin typeface="+mj-lt"/>
                <a:cs typeface="Arial"/>
                <a:hlinkClick r:id="rId5"/>
              </a:rPr>
              <a:t>edward.ks.au@gmail.com</a:t>
            </a:r>
            <a:r>
              <a:rPr lang="en-US" sz="1600" i="1" spc="-5" dirty="0">
                <a:latin typeface="+mj-lt"/>
                <a:cs typeface="Arial"/>
              </a:rPr>
              <a:t>), Jay Holcomb (</a:t>
            </a:r>
            <a:r>
              <a:rPr lang="en-US" sz="1600" i="1" spc="-5" dirty="0">
                <a:latin typeface="+mj-lt"/>
                <a:cs typeface="Arial"/>
                <a:hlinkClick r:id="rId6"/>
              </a:rPr>
              <a:t>jholcomb@ieee.org</a:t>
            </a:r>
            <a:r>
              <a:rPr lang="en-US" sz="1600" i="1" spc="-5" dirty="0">
                <a:latin typeface="+mj-lt"/>
                <a:cs typeface="Arial"/>
              </a:rPr>
              <a:t>), and Steve Shellhammer (</a:t>
            </a:r>
            <a:r>
              <a:rPr lang="en-US" sz="1600" i="1" spc="-5" dirty="0" smtClean="0">
                <a:latin typeface="+mj-lt"/>
                <a:cs typeface="Arial"/>
                <a:hlinkClick r:id="rId7"/>
              </a:rPr>
              <a:t>shellhammer@ieee.org</a:t>
            </a:r>
            <a:r>
              <a:rPr lang="en-US" sz="1600" i="1" spc="-5" dirty="0">
                <a:latin typeface="+mj-lt"/>
                <a:cs typeface="Arial"/>
              </a:rPr>
              <a:t>).</a:t>
            </a:r>
          </a:p>
          <a:p>
            <a:pPr marL="1030288" marR="117475" lvl="2" indent="-230188" algn="just">
              <a:buFont typeface="Times New Roman" pitchFamily="16" charset="0"/>
              <a:buChar char="•"/>
              <a:tabLst>
                <a:tab pos="230188" algn="l"/>
              </a:tabLst>
            </a:pPr>
            <a:r>
              <a:rPr lang="en-US" sz="1600" i="1" spc="-5" dirty="0">
                <a:latin typeface="+mj-lt"/>
                <a:cs typeface="Arial"/>
              </a:rPr>
              <a:t>This is not a required 802.18 ballot or comment collection; response/non-response has no impact on 802.18 voting rights.</a:t>
            </a:r>
          </a:p>
          <a:p>
            <a:pPr marL="1030288" marR="117475" lvl="2" indent="-230188" algn="just">
              <a:buFont typeface="Times New Roman" pitchFamily="16" charset="0"/>
              <a:buChar char="•"/>
              <a:tabLst>
                <a:tab pos="230188" algn="l"/>
              </a:tabLst>
            </a:pPr>
            <a:r>
              <a:rPr lang="en-US" sz="1600" i="1" spc="-5" dirty="0">
                <a:latin typeface="+mj-lt"/>
                <a:cs typeface="Arial"/>
              </a:rPr>
              <a:t>Please let me know of any questions. I appreciate your review of this spreadsheet to confirm that it accurately reflects the 802 wireless standards.</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802.18 and 802.19 Frequency ad-hoc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Next ad-hoc call:</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panose="020B0604020202020204" pitchFamily="34" charset="0"/>
              </a:rPr>
              <a:t>15:00 </a:t>
            </a:r>
            <a:r>
              <a:rPr lang="en-US" sz="1600" spc="-5" dirty="0">
                <a:solidFill>
                  <a:srgbClr val="FF0000"/>
                </a:solidFill>
                <a:latin typeface="+mj-lt"/>
                <a:cs typeface="Arial" panose="020B0604020202020204" pitchFamily="34" charset="0"/>
              </a:rPr>
              <a:t>ET to </a:t>
            </a:r>
            <a:r>
              <a:rPr lang="en-US" sz="1600" spc="-5" dirty="0" smtClean="0">
                <a:solidFill>
                  <a:srgbClr val="FF0000"/>
                </a:solidFill>
                <a:latin typeface="+mj-lt"/>
                <a:cs typeface="Arial" panose="020B0604020202020204" pitchFamily="34" charset="0"/>
              </a:rPr>
              <a:t>16:00 </a:t>
            </a:r>
            <a:r>
              <a:rPr lang="en-US" sz="1600" spc="-5" dirty="0">
                <a:solidFill>
                  <a:srgbClr val="FF0000"/>
                </a:solidFill>
                <a:latin typeface="+mj-lt"/>
                <a:cs typeface="Arial" panose="020B0604020202020204" pitchFamily="34" charset="0"/>
              </a:rPr>
              <a:t>ET, </a:t>
            </a:r>
            <a:r>
              <a:rPr lang="en-US" sz="1600" spc="-5" dirty="0" smtClean="0">
                <a:solidFill>
                  <a:srgbClr val="FF0000"/>
                </a:solidFill>
                <a:latin typeface="+mj-lt"/>
                <a:cs typeface="Arial" panose="020B0604020202020204" pitchFamily="34" charset="0"/>
              </a:rPr>
              <a:t>Tuesday, 26 April 2022</a:t>
            </a:r>
            <a:endParaRPr lang="en-US" sz="1600" spc="-5" dirty="0">
              <a:solidFill>
                <a:srgbClr val="FF0000"/>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link:</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hlinkClick r:id="rId3"/>
              </a:rPr>
              <a:t>https://ieeesa.webex.com/ieeesa/j.php?MTID=m55ca5484c290321aba5a38f8837afa0b</a:t>
            </a:r>
            <a:r>
              <a:rPr lang="en-US" sz="1400" spc="-5" dirty="0">
                <a:latin typeface="+mj-lt"/>
                <a:cs typeface="Arial" panose="020B0604020202020204" pitchFamily="34" charset="0"/>
              </a:rPr>
              <a:t> </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2337 483 6851 </a:t>
            </a: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freqtable8</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22/0035r3</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No request from any member to prepare response:</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MIC </a:t>
            </a:r>
            <a:r>
              <a:rPr lang="en-US" sz="1600" b="0" spc="-5" dirty="0">
                <a:latin typeface="+mj-lt"/>
                <a:cs typeface="Arial"/>
              </a:rPr>
              <a:t>consultation on the technical conditions for 6 GHz WLAN</a:t>
            </a:r>
          </a:p>
          <a:p>
            <a:pPr marL="230188" marR="117475" indent="-230188" algn="just">
              <a:spcBef>
                <a:spcPts val="1800"/>
              </a:spcBef>
              <a:buFont typeface="Times New Roman" pitchFamily="16" charset="0"/>
              <a:buChar char="•"/>
              <a:tabLst>
                <a:tab pos="230188" algn="l"/>
              </a:tabLst>
            </a:pPr>
            <a:r>
              <a:rPr lang="en-US" sz="1800" spc="-5" dirty="0">
                <a:cs typeface="Arial"/>
              </a:rPr>
              <a:t>Pending for 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the Frequency Bands Above 95 GHz</a:t>
            </a:r>
          </a:p>
          <a:p>
            <a:pPr marL="630238" marR="117475" lvl="1" indent="-230188" algn="just">
              <a:spcBef>
                <a:spcPts val="600"/>
              </a:spcBef>
              <a:buFont typeface="Times New Roman" pitchFamily="16" charset="0"/>
              <a:buChar char="•"/>
              <a:tabLst>
                <a:tab pos="230188" algn="l"/>
              </a:tabLst>
            </a:pPr>
            <a:r>
              <a:rPr lang="en-US" sz="1600" spc="-5" dirty="0">
                <a:cs typeface="Arial"/>
              </a:rPr>
              <a:t>ISED consultation on the Technical and Policy Framework for Radio Local Area Network Devices in the 5850-5895 MHz Frequency Band and for Intelligent Transportation Systems in the 5895-5925 MHz Frequency Band</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ACMA consultation on 5-year spectrum outlook </a:t>
            </a:r>
            <a:r>
              <a:rPr lang="en-US" sz="1600" spc="-5" dirty="0" smtClean="0">
                <a:solidFill>
                  <a:schemeClr val="tx1"/>
                </a:solidFill>
                <a:cs typeface="Arial"/>
              </a:rPr>
              <a:t>2022~2027</a:t>
            </a:r>
          </a:p>
          <a:p>
            <a:pPr marL="630238" marR="117475" lvl="1" indent="-230188" algn="just">
              <a:spcBef>
                <a:spcPts val="600"/>
              </a:spcBef>
              <a:buFont typeface="Times New Roman" pitchFamily="16" charset="0"/>
              <a:buChar char="•"/>
              <a:tabLst>
                <a:tab pos="230188" algn="l"/>
              </a:tabLst>
            </a:pPr>
            <a:r>
              <a:rPr lang="en-US" sz="1600" spc="-5" dirty="0" smtClean="0">
                <a:cs typeface="Arial"/>
              </a:rPr>
              <a:t>FCC </a:t>
            </a:r>
            <a:r>
              <a:rPr lang="en-US" sz="1600" spc="-5" dirty="0">
                <a:cs typeface="Arial"/>
              </a:rPr>
              <a:t>OET Seeks Comment Following Court Remand of 6 GHz Band Order</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(if time permits)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spectrum and regulation news and topics for sharing and discussion?</a:t>
            </a:r>
          </a:p>
          <a:p>
            <a:pPr marL="630238" marR="117475" lvl="1" indent="-230188" algn="just">
              <a:buClr>
                <a:srgbClr val="FF0000"/>
              </a:buClr>
              <a:buFont typeface="Times New Roman" pitchFamily="16" charset="0"/>
              <a:buChar char="•"/>
              <a:tabLst>
                <a:tab pos="230188" algn="l"/>
              </a:tabLst>
            </a:pPr>
            <a:r>
              <a:rPr lang="en-US" sz="1800" spc="-5" dirty="0">
                <a:solidFill>
                  <a:srgbClr val="FF0000"/>
                </a:solidFill>
                <a:latin typeface="+mj-lt"/>
                <a:cs typeface="Arial"/>
              </a:rPr>
              <a:t>BRAN</a:t>
            </a:r>
          </a:p>
          <a:p>
            <a:pPr marL="630238" marR="117475" lvl="1" indent="-230188" algn="just">
              <a:buClr>
                <a:srgbClr val="FF0000"/>
              </a:buClr>
              <a:buFont typeface="Times New Roman" pitchFamily="16" charset="0"/>
              <a:buChar char="•"/>
              <a:tabLst>
                <a:tab pos="230188" algn="l"/>
              </a:tabLst>
            </a:pPr>
            <a:r>
              <a:rPr lang="en-US" sz="1800" spc="-5" dirty="0">
                <a:solidFill>
                  <a:srgbClr val="FF0000"/>
                </a:solidFill>
                <a:latin typeface="+mj-lt"/>
                <a:cs typeface="Arial"/>
              </a:rPr>
              <a:t>CEPT </a:t>
            </a:r>
          </a:p>
          <a:p>
            <a:pPr marL="630238" marR="117475" lvl="1" indent="-230188" algn="just">
              <a:buClr>
                <a:srgbClr val="FF0000"/>
              </a:buClr>
              <a:buFont typeface="Times New Roman" pitchFamily="16" charset="0"/>
              <a:buChar char="•"/>
              <a:tabLst>
                <a:tab pos="230188" algn="l"/>
              </a:tabLst>
            </a:pPr>
            <a:r>
              <a:rPr lang="en-US" sz="1800" spc="-5" dirty="0">
                <a:solidFill>
                  <a:srgbClr val="FF0000"/>
                </a:solidFill>
                <a:latin typeface="+mj-lt"/>
                <a:cs typeface="Arial"/>
              </a:rPr>
              <a:t>Other regions</a:t>
            </a:r>
          </a:p>
          <a:p>
            <a:pPr marL="630238" marR="117475" lvl="1" indent="-230188" algn="just">
              <a:buClr>
                <a:srgbClr val="FF0000"/>
              </a:buClr>
              <a:buFont typeface="Times New Roman" pitchFamily="16" charset="0"/>
              <a:buChar char="•"/>
              <a:tabLst>
                <a:tab pos="230188" algn="l"/>
              </a:tabLst>
            </a:pPr>
            <a:r>
              <a:rPr lang="en-US" sz="1800" spc="-5" dirty="0">
                <a:solidFill>
                  <a:srgbClr val="FF0000"/>
                </a:solidFill>
                <a:latin typeface="+mj-lt"/>
                <a:cs typeface="Arial"/>
              </a:rPr>
              <a:t>ITU-R </a:t>
            </a:r>
          </a:p>
          <a:p>
            <a:pPr marL="630238" marR="117475" lvl="1" indent="-230188" algn="just">
              <a:buClr>
                <a:srgbClr val="FF0000"/>
              </a:buClr>
              <a:buFont typeface="Times New Roman" pitchFamily="16" charset="0"/>
              <a:buChar char="•"/>
              <a:tabLst>
                <a:tab pos="230188" algn="l"/>
              </a:tabLst>
            </a:pPr>
            <a:r>
              <a:rPr lang="en-US" sz="1800" spc="-5" dirty="0">
                <a:solidFill>
                  <a:srgbClr val="FF0000"/>
                </a:solidFill>
                <a:latin typeface="+mj-lt"/>
                <a:cs typeface="Arial"/>
              </a:rPr>
              <a:t>FCC</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Acting Secretary for today –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UK Group)	</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3</a:t>
            </a:r>
          </a:p>
          <a:p>
            <a:pPr marL="285750">
              <a:spcBef>
                <a:spcPts val="300"/>
              </a:spcBef>
              <a:spcAft>
                <a:spcPts val="0"/>
              </a:spcAft>
              <a:buFont typeface="Arial" panose="020B0604020202020204" pitchFamily="34" charset="0"/>
              <a:buChar char="•"/>
              <a:defRPr/>
            </a:pP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 List is at </a:t>
            </a:r>
            <a:r>
              <a:rPr lang="en-US" altLang="en-US" sz="1600" dirty="0">
                <a:solidFill>
                  <a:schemeClr val="tx1"/>
                </a:solidFill>
                <a:latin typeface="+mj-lt"/>
                <a:cs typeface="Arial" panose="020B0604020202020204" pitchFamily="34" charset="0"/>
                <a:hlinkClick r:id="rId3"/>
              </a:rPr>
              <a:t>https://www.ieee802.org/18/RRTAG_Voters.pdf</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15:55 ET, </a:t>
            </a:r>
            <a:r>
              <a:rPr lang="en-US" sz="1600" spc="-5" dirty="0" smtClean="0">
                <a:latin typeface="+mj-lt"/>
                <a:cs typeface="Arial"/>
              </a:rPr>
              <a:t>Thursday, 7 April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latin typeface="+mj-lt"/>
                <a:cs typeface="Arial" panose="020B0604020202020204" pitchFamily="34" charset="0"/>
                <a:hlinkClick r:id="rId3"/>
              </a:rPr>
              <a:t>16/0038r20</a:t>
            </a:r>
            <a:r>
              <a:rPr lang="en-US" sz="1600" dirty="0">
                <a:latin typeface="+mj-lt"/>
                <a:cs typeface="Arial" panose="020B0604020202020204" pitchFamily="34" charset="0"/>
              </a:rPr>
              <a:t>  </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Weekly teleconference calls till </a:t>
            </a:r>
            <a:r>
              <a:rPr lang="en-US" sz="1600" spc="-5" dirty="0" smtClean="0">
                <a:latin typeface="+mj-lt"/>
                <a:cs typeface="Arial" panose="020B0604020202020204" pitchFamily="34" charset="0"/>
              </a:rPr>
              <a:t>19 May 2022</a:t>
            </a:r>
            <a:r>
              <a:rPr lang="en-US" sz="1600" spc="-5" dirty="0">
                <a:latin typeface="+mj-lt"/>
                <a:cs typeface="Arial" panose="020B0604020202020204" pitchFamily="34" charset="0"/>
              </a:rPr>
              <a:t>, were approved and announced at the end of the November 2021 plenary. </a:t>
            </a:r>
            <a:endParaRPr lang="en-US" sz="16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interim</a:t>
            </a:r>
          </a:p>
          <a:p>
            <a:pPr marL="1030288" marR="117475" lvl="2" indent="-230188" algn="just">
              <a:buFont typeface="Times New Roman" pitchFamily="16" charset="0"/>
              <a:buChar char="•"/>
              <a:tabLst>
                <a:tab pos="230188" algn="l"/>
              </a:tabLst>
            </a:pPr>
            <a:r>
              <a:rPr lang="en-GB" sz="1600" dirty="0" smtClean="0">
                <a:effectLst/>
                <a:ea typeface="Times New Roman" panose="02020603050405020304" pitchFamily="18" charset="0"/>
              </a:rPr>
              <a:t>802.18 </a:t>
            </a:r>
            <a:r>
              <a:rPr lang="en-GB" sz="1600" dirty="0">
                <a:effectLst/>
                <a:ea typeface="Times New Roman" panose="02020603050405020304" pitchFamily="18" charset="0"/>
              </a:rPr>
              <a:t>meetings/calls for the </a:t>
            </a:r>
            <a:r>
              <a:rPr lang="en-GB" sz="1600" dirty="0" smtClean="0">
                <a:effectLst/>
                <a:ea typeface="Times New Roman" panose="02020603050405020304" pitchFamily="18" charset="0"/>
              </a:rPr>
              <a:t>May 2022 </a:t>
            </a:r>
            <a:r>
              <a:rPr lang="en-GB" sz="1600" dirty="0">
                <a:effectLst/>
                <a:ea typeface="Times New Roman" panose="02020603050405020304" pitchFamily="18" charset="0"/>
              </a:rPr>
              <a:t>Wireless Interim Session will take place on our normal </a:t>
            </a:r>
            <a:r>
              <a:rPr lang="en-GB" sz="1600" b="1" dirty="0">
                <a:effectLst/>
                <a:ea typeface="Times New Roman" panose="02020603050405020304" pitchFamily="18" charset="0"/>
              </a:rPr>
              <a:t>Thursday’s at 15:00 ET on </a:t>
            </a:r>
            <a:r>
              <a:rPr lang="en-GB" sz="1600" b="1" dirty="0" smtClean="0">
                <a:effectLst/>
                <a:ea typeface="Times New Roman" panose="02020603050405020304" pitchFamily="18" charset="0"/>
              </a:rPr>
              <a:t>12 May 2022 and 19 May 2022</a:t>
            </a:r>
            <a:r>
              <a:rPr lang="en-GB" sz="1600" dirty="0" smtClean="0">
                <a:effectLst/>
                <a:ea typeface="Times New Roman" panose="02020603050405020304" pitchFamily="18" charset="0"/>
              </a:rPr>
              <a:t>. </a:t>
            </a:r>
            <a:r>
              <a:rPr lang="en-GB" sz="1600" dirty="0">
                <a:effectLst/>
                <a:ea typeface="Times New Roman" panose="02020603050405020304" pitchFamily="18" charset="0"/>
              </a:rPr>
              <a:t>Both of these calls will require the paid meeting fee and are an credited Interim Session (i.e</a:t>
            </a:r>
            <a:r>
              <a:rPr lang="en-GB" sz="1600" dirty="0" smtClean="0">
                <a:effectLst/>
                <a:ea typeface="Times New Roman" panose="02020603050405020304" pitchFamily="18" charset="0"/>
              </a:rPr>
              <a:t>., </a:t>
            </a:r>
            <a:r>
              <a:rPr lang="en-GB" sz="1600" dirty="0">
                <a:effectLst/>
                <a:ea typeface="Times New Roman" panose="02020603050405020304" pitchFamily="18" charset="0"/>
              </a:rPr>
              <a:t>an Interim Session with attendance credit).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 approve the TAG meeting minutes</a:t>
            </a:r>
          </a:p>
          <a:p>
            <a:pPr marL="230188" marR="117475" indent="-230188" algn="just">
              <a:buChar char="•"/>
              <a:tabLst>
                <a:tab pos="230188" algn="l"/>
              </a:tabLst>
            </a:pPr>
            <a:r>
              <a:rPr lang="en-US" sz="1800" i="1" spc="-5" dirty="0" smtClean="0">
                <a:solidFill>
                  <a:srgbClr val="00B050"/>
                </a:solidFill>
                <a:latin typeface="+mj-lt"/>
                <a:cs typeface="Arial"/>
              </a:rPr>
              <a:t>Confirmation:  RR-TAG </a:t>
            </a:r>
            <a:r>
              <a:rPr lang="en-US" sz="1800" i="1" spc="-5" dirty="0">
                <a:solidFill>
                  <a:srgbClr val="00B050"/>
                </a:solidFill>
                <a:latin typeface="+mj-lt"/>
                <a:cs typeface="Arial"/>
              </a:rPr>
              <a:t>Secretary</a:t>
            </a:r>
          </a:p>
          <a:p>
            <a:pPr marL="230188" marR="117475" indent="-230188" algn="just">
              <a:buChar char="•"/>
              <a:tabLst>
                <a:tab pos="230188" algn="l"/>
              </a:tabLst>
            </a:pPr>
            <a:r>
              <a:rPr lang="en-US" sz="1800" i="1" spc="-5" dirty="0" smtClean="0">
                <a:solidFill>
                  <a:srgbClr val="00B050"/>
                </a:solidFill>
                <a:latin typeface="+mj-lt"/>
                <a:cs typeface="Arial"/>
              </a:rPr>
              <a:t>Discussion </a:t>
            </a:r>
            <a:r>
              <a:rPr lang="en-US" sz="1800" i="1" spc="-5" dirty="0">
                <a:solidFill>
                  <a:srgbClr val="00B050"/>
                </a:solidFill>
                <a:latin typeface="+mj-lt"/>
                <a:cs typeface="Arial"/>
              </a:rPr>
              <a:t>&amp; Motion:  ITU-R M.1450-5 and M.1801-2 submissions</a:t>
            </a:r>
          </a:p>
          <a:p>
            <a:pPr marL="230188" marR="117475" indent="-230188" algn="just">
              <a:buChar char="•"/>
              <a:tabLst>
                <a:tab pos="230188" algn="l"/>
              </a:tabLst>
            </a:pPr>
            <a:r>
              <a:rPr lang="en-US" sz="1800" spc="-5" dirty="0">
                <a:latin typeface="+mj-lt"/>
                <a:cs typeface="Arial"/>
              </a:rPr>
              <a:t>Update on the May 2022 Wireless Interim</a:t>
            </a:r>
          </a:p>
          <a:p>
            <a:pPr marL="230188" marR="117475" indent="-230188" algn="just">
              <a:buChar char="•"/>
              <a:tabLst>
                <a:tab pos="230188" algn="l"/>
              </a:tabLst>
            </a:pPr>
            <a:r>
              <a:rPr lang="en-US" sz="1800" spc="-5" dirty="0">
                <a:latin typeface="+mj-lt"/>
                <a:cs typeface="Arial"/>
              </a:rPr>
              <a:t>Update on the 802.18 and 802.19 frequency ad-hoc</a:t>
            </a:r>
          </a:p>
          <a:p>
            <a:pPr marL="230188" marR="117475" indent="-230188" algn="just">
              <a:buChar char="•"/>
              <a:tabLst>
                <a:tab pos="230188" algn="l"/>
              </a:tabLst>
            </a:pPr>
            <a:r>
              <a:rPr lang="en-US" sz="1800" spc="-5" dirty="0">
                <a:latin typeface="+mj-lt"/>
                <a:cs typeface="Arial"/>
              </a:rPr>
              <a:t>Status of ongoing consultations</a:t>
            </a:r>
          </a:p>
          <a:p>
            <a:pPr marL="230188" marR="117475" indent="-230188" algn="just">
              <a:buChar char="•"/>
              <a:tabLst>
                <a:tab pos="230188" algn="l"/>
              </a:tabLst>
            </a:pPr>
            <a:r>
              <a:rPr lang="en-US" sz="1800" spc="-5" dirty="0">
                <a:latin typeface="+mj-lt"/>
                <a:cs typeface="Arial"/>
              </a:rPr>
              <a:t>General discussion items (if time permits)</a:t>
            </a: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66192</TotalTime>
  <Words>1997</Words>
  <Application>Microsoft Office PowerPoint</Application>
  <PresentationFormat>Widescreen</PresentationFormat>
  <Paragraphs>311</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RR-TAG Secretary</vt:lpstr>
      <vt:lpstr>ITU-R Working Party 5A submissions (1)</vt:lpstr>
      <vt:lpstr>ITU-R Working Party 5A submissions (2)</vt:lpstr>
      <vt:lpstr>May 2022 Wireless Interim</vt:lpstr>
      <vt:lpstr>802.18 and 802.19 Frequency ad-hoc (1)</vt:lpstr>
      <vt:lpstr>802.18 and 802.19 Frequency ad-hoc (2)</vt:lpstr>
      <vt:lpstr>Status of ongoing consultations</vt:lpstr>
      <vt:lpstr>General discussion items (if time permits)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22/0038r0</dc:title>
  <dc:creator>Holcomb, Jay</dc:creator>
  <cp:keywords>March 31, 2022</cp:keywords>
  <cp:lastModifiedBy>Edward Au</cp:lastModifiedBy>
  <cp:revision>4336</cp:revision>
  <cp:lastPrinted>1601-01-01T00:00:00Z</cp:lastPrinted>
  <dcterms:created xsi:type="dcterms:W3CDTF">2016-03-03T14:54:45Z</dcterms:created>
  <dcterms:modified xsi:type="dcterms:W3CDTF">2022-03-31T13:04:06Z</dcterms:modified>
  <cp:category>IEEE 802.18 RR-TAG agenda</cp:category>
</cp:coreProperties>
</file>