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5"/>
  </p:notesMasterIdLst>
  <p:handoutMasterIdLst>
    <p:handoutMasterId r:id="rId26"/>
  </p:handoutMasterIdLst>
  <p:sldIdLst>
    <p:sldId id="256" r:id="rId2"/>
    <p:sldId id="863" r:id="rId3"/>
    <p:sldId id="857" r:id="rId4"/>
    <p:sldId id="329" r:id="rId5"/>
    <p:sldId id="604" r:id="rId6"/>
    <p:sldId id="624" r:id="rId7"/>
    <p:sldId id="605" r:id="rId8"/>
    <p:sldId id="843" r:id="rId9"/>
    <p:sldId id="845" r:id="rId10"/>
    <p:sldId id="854" r:id="rId11"/>
    <p:sldId id="849" r:id="rId12"/>
    <p:sldId id="850" r:id="rId13"/>
    <p:sldId id="848" r:id="rId14"/>
    <p:sldId id="847" r:id="rId15"/>
    <p:sldId id="860" r:id="rId16"/>
    <p:sldId id="852" r:id="rId17"/>
    <p:sldId id="853" r:id="rId18"/>
    <p:sldId id="861" r:id="rId19"/>
    <p:sldId id="851" r:id="rId20"/>
    <p:sldId id="862" r:id="rId21"/>
    <p:sldId id="855" r:id="rId22"/>
    <p:sldId id="856" r:id="rId23"/>
    <p:sldId id="864"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16" autoAdjust="0"/>
    <p:restoredTop sz="95405" autoAdjust="0"/>
  </p:normalViewPr>
  <p:slideViewPr>
    <p:cSldViewPr>
      <p:cViewPr varScale="1">
        <p:scale>
          <a:sx n="75" d="100"/>
          <a:sy n="75" d="100"/>
        </p:scale>
        <p:origin x="588" y="1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3/25/2022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8306438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41810404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0285168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3803945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6004783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9023539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2326575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5461617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4703154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6940063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7362426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5198116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3881324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03mar22</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03mar22</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802.18-22/0037r2</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ww.ofcom.org.uk/consultations-and-statements/category-2/spectrum-sharing-upper-6-ghz-band"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2/18-22-0031-04-0000-ofcom-saf-consultation-draft-response"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itu.int/en/ITU-R/study-groups/rsg5/rwp5a/Pages/default.asp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mentor.ieee.org/802.18/dcn/22/18-22-0033-01-0000-proposed-modifications-to-itu-r-m-1801-2.docx" TargetMode="External"/><Relationship Id="rId4" Type="http://schemas.openxmlformats.org/officeDocument/2006/relationships/hyperlink" Target="https://mentor.ieee.org/802.18/dcn/22/18-22-0032-01-0000-proposed-modifications-to-itu-r-m-1450-5.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22/18-22-0032-01-0000-proposed-modifications-to-itu-r-m-1450-5.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2/18-22-0033-01-0000-proposed-modifications-to-itu-r-m-1801-2.docx"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2/18-22-0009-00-0000-ieee-802-wireless-standards-table-of-frequency-ranges.xls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2/18-22-0030-00-0000-comment-collecion-of-ieee-802-wireless-standards-table-of-frequency-ranges.xlsx" TargetMode="External"/></Relationships>
</file>

<file path=ppt/slides/_rels/slide17.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mentor.ieee.org/802.18/dcn/22/18-22-0009-00-0000-ieee-802-wireless-standards-table-of-frequency-ranges.xlsx" TargetMode="External"/><Relationship Id="rId7" Type="http://schemas.openxmlformats.org/officeDocument/2006/relationships/hyperlink" Target="mailto:shellhamer@ieee.org"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mailto:jholcomb@ieee.org" TargetMode="External"/><Relationship Id="rId5" Type="http://schemas.openxmlformats.org/officeDocument/2006/relationships/hyperlink" Target="mailto:edward.ks.au@gmail.com" TargetMode="External"/><Relationship Id="rId4" Type="http://schemas.openxmlformats.org/officeDocument/2006/relationships/hyperlink" Target="https://mentor.ieee.org/802.18/dcn/22/18-22-0030-00-0000-comment-collecion-of-ieee-802-wireless-standards-table-of-frequency-ranges.xls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ieeesa.webex.com/ieeesa/j.php?MTID=m55ca5484c290321aba5a38f8837afa0b"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22/18-22-0035-02-0000-status-of-ongoing-consultations-and-tag-documents-for-approval.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hyperlink" Target="https://www.acma.gov.au/consultations/2022-03/draft-five-year-spectrum-outlook-2022-27-consultation-122022"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8/dcn/16/18-16-0038-20-0000-teleconference-call-in-info.ppt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2/18-22-0026-00-0000-minutes-03mar22-rrtag-teleconference.doc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04800"/>
            <a:ext cx="2303451" cy="273050"/>
          </a:xfrm>
        </p:spPr>
        <p:txBody>
          <a:bodyPr/>
          <a:lstStyle/>
          <a:p>
            <a:r>
              <a:rPr lang="en-US" dirty="0"/>
              <a:t>March 2022</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March 24, 2022</a:t>
            </a:r>
          </a:p>
        </p:txBody>
      </p:sp>
      <p:sp>
        <p:nvSpPr>
          <p:cNvPr id="3076" name="Rectangle 4"/>
          <p:cNvSpPr>
            <a:spLocks noChangeArrowheads="1"/>
          </p:cNvSpPr>
          <p:nvPr/>
        </p:nvSpPr>
        <p:spPr bwMode="auto">
          <a:xfrm>
            <a:off x="3124200" y="434101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9" name="Object 11"/>
          <p:cNvGraphicFramePr>
            <a:graphicFrameLocks noChangeAspect="1"/>
          </p:cNvGraphicFramePr>
          <p:nvPr>
            <p:extLst>
              <p:ext uri="{D42A27DB-BD31-4B8C-83A1-F6EECF244321}">
                <p14:modId xmlns:p14="http://schemas.microsoft.com/office/powerpoint/2010/main" val="354407336"/>
              </p:ext>
            </p:extLst>
          </p:nvPr>
        </p:nvGraphicFramePr>
        <p:xfrm>
          <a:off x="3105150" y="4724400"/>
          <a:ext cx="8772525" cy="2962275"/>
        </p:xfrm>
        <a:graphic>
          <a:graphicData uri="http://schemas.openxmlformats.org/presentationml/2006/ole">
            <mc:AlternateContent xmlns:mc="http://schemas.openxmlformats.org/markup-compatibility/2006">
              <mc:Choice xmlns:v="urn:schemas-microsoft-com:vml" Requires="v">
                <p:oleObj spid="_x0000_s2491" name="Document" r:id="rId4" imgW="8255656" imgH="2794721" progId="Word.Document.8">
                  <p:embed/>
                </p:oleObj>
              </mc:Choice>
              <mc:Fallback>
                <p:oleObj name="Document" r:id="rId4" imgW="8255656" imgH="2794721" progId="Word.Document.8">
                  <p:embed/>
                  <p:pic>
                    <p:nvPicPr>
                      <p:cNvPr id="0" name=""/>
                      <p:cNvPicPr>
                        <a:picLocks noChangeAspect="1" noChangeArrowheads="1"/>
                      </p:cNvPicPr>
                      <p:nvPr/>
                    </p:nvPicPr>
                    <p:blipFill>
                      <a:blip r:embed="rId5"/>
                      <a:srcRect/>
                      <a:stretch>
                        <a:fillRect/>
                      </a:stretch>
                    </p:blipFill>
                    <p:spPr bwMode="auto">
                      <a:xfrm>
                        <a:off x="3105150" y="4724400"/>
                        <a:ext cx="8772525" cy="2962275"/>
                      </a:xfrm>
                      <a:prstGeom prst="rect">
                        <a:avLst/>
                      </a:prstGeom>
                      <a:noFill/>
                      <a:ln>
                        <a:noFill/>
                      </a:ln>
                      <a:effectLst/>
                    </p:spPr>
                  </p:pic>
                </p:oleObj>
              </mc:Fallback>
            </mc:AlternateContent>
          </a:graphicData>
        </a:graphic>
      </p:graphicFrame>
      <p:pic>
        <p:nvPicPr>
          <p:cNvPr id="10" name="Picture 9"/>
          <p:cNvPicPr>
            <a:picLocks noChangeAspect="1"/>
          </p:cNvPicPr>
          <p:nvPr/>
        </p:nvPicPr>
        <p:blipFill>
          <a:blip r:embed="rId6"/>
          <a:stretch>
            <a:fillRect/>
          </a:stretch>
        </p:blipFill>
        <p:spPr>
          <a:xfrm>
            <a:off x="7162800" y="6452587"/>
            <a:ext cx="4334632" cy="329213"/>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Call for RR-TAG Secretary</a:t>
            </a:r>
          </a:p>
        </p:txBody>
      </p:sp>
      <p:sp>
        <p:nvSpPr>
          <p:cNvPr id="10"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For anyone to be considered for the appointed RR-TAG Secretary position.</a:t>
            </a:r>
          </a:p>
          <a:p>
            <a:pPr marL="630238" marR="117475" lvl="1" indent="-230188" algn="just">
              <a:buChar char="•"/>
              <a:tabLst>
                <a:tab pos="230188" algn="l"/>
              </a:tabLst>
            </a:pPr>
            <a:r>
              <a:rPr lang="en-US" sz="1600" spc="-5" dirty="0">
                <a:latin typeface="+mj-lt"/>
                <a:cs typeface="Arial"/>
              </a:rPr>
              <a:t>Nomination or self nomination is due the IEEE 802.18 Chair by A.O.E., March 30, 2022, Wednesday</a:t>
            </a:r>
          </a:p>
          <a:p>
            <a:pPr marL="1030288" marR="117475" lvl="2" indent="-230188" algn="just">
              <a:buChar char="•"/>
              <a:tabLst>
                <a:tab pos="230188" algn="l"/>
              </a:tabLst>
            </a:pPr>
            <a:r>
              <a:rPr lang="en-US" sz="1400" spc="-5" dirty="0">
                <a:solidFill>
                  <a:srgbClr val="FF0000"/>
                </a:solidFill>
                <a:latin typeface="+mj-lt"/>
                <a:cs typeface="Arial"/>
              </a:rPr>
              <a:t>Currently one self nomination: Amelia </a:t>
            </a:r>
            <a:r>
              <a:rPr lang="en-US" sz="1400" spc="-5" dirty="0" err="1">
                <a:solidFill>
                  <a:srgbClr val="FF0000"/>
                </a:solidFill>
                <a:latin typeface="+mj-lt"/>
                <a:cs typeface="Arial"/>
              </a:rPr>
              <a:t>Andersdotter</a:t>
            </a:r>
            <a:r>
              <a:rPr lang="en-US" sz="1400" spc="-5" dirty="0">
                <a:solidFill>
                  <a:srgbClr val="FF0000"/>
                </a:solidFill>
                <a:latin typeface="+mj-lt"/>
                <a:cs typeface="Arial"/>
              </a:rPr>
              <a:t> (Sky UK Group) </a:t>
            </a:r>
          </a:p>
          <a:p>
            <a:pPr marL="630238" marR="117475" lvl="1" indent="-230188" algn="just">
              <a:buChar char="•"/>
              <a:tabLst>
                <a:tab pos="230188" algn="l"/>
              </a:tabLst>
            </a:pPr>
            <a:r>
              <a:rPr lang="en-US" sz="1600" spc="-5" dirty="0">
                <a:latin typeface="+mj-lt"/>
                <a:cs typeface="Arial"/>
              </a:rPr>
              <a:t>A motion for the appointment is scheduled on March 31, 2022, Thursday.</a:t>
            </a:r>
          </a:p>
          <a:p>
            <a:pPr marL="400050" marR="117475" lvl="1" indent="0" algn="just">
              <a:tabLst>
                <a:tab pos="230188" algn="l"/>
              </a:tabLst>
            </a:pPr>
            <a:endParaRPr lang="en-US" sz="14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9434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UK </a:t>
            </a:r>
            <a:r>
              <a:rPr lang="en-US" sz="2800" dirty="0" err="1">
                <a:solidFill>
                  <a:srgbClr val="0070C0"/>
                </a:solidFill>
              </a:rPr>
              <a:t>Ofcom</a:t>
            </a:r>
            <a:r>
              <a:rPr lang="en-US" sz="2800" dirty="0">
                <a:solidFill>
                  <a:srgbClr val="0070C0"/>
                </a:solidFill>
              </a:rPr>
              <a:t> consultation (1)</a:t>
            </a:r>
          </a:p>
        </p:txBody>
      </p:sp>
      <p:sp>
        <p:nvSpPr>
          <p:cNvPr id="10"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Consultation:  Enabling spectrum sharing in the upper 6 GHz band</a:t>
            </a:r>
          </a:p>
          <a:p>
            <a:pPr marL="630238" marR="117475" lvl="1" indent="-230188" algn="just">
              <a:buChar char="•"/>
              <a:tabLst>
                <a:tab pos="230188" algn="l"/>
              </a:tabLst>
            </a:pPr>
            <a:r>
              <a:rPr lang="en-US" sz="1600" spc="-5" dirty="0">
                <a:latin typeface="+mj-lt"/>
                <a:cs typeface="Arial"/>
              </a:rPr>
              <a:t>Publication date:  February 28, 2022</a:t>
            </a:r>
          </a:p>
          <a:p>
            <a:pPr marL="630238" marR="117475" lvl="1" indent="-230188" algn="just">
              <a:buChar char="•"/>
              <a:tabLst>
                <a:tab pos="230188" algn="l"/>
              </a:tabLst>
            </a:pPr>
            <a:r>
              <a:rPr lang="en-US" sz="1600" spc="-5" dirty="0">
                <a:latin typeface="+mj-lt"/>
                <a:cs typeface="Arial"/>
              </a:rPr>
              <a:t>Closing date for response:  April 11, 2022 (</a:t>
            </a:r>
            <a:r>
              <a:rPr lang="en-US" sz="1600" spc="-5" dirty="0">
                <a:solidFill>
                  <a:srgbClr val="FF0000"/>
                </a:solidFill>
                <a:latin typeface="+mj-lt"/>
                <a:cs typeface="Arial"/>
              </a:rPr>
              <a:t>out of .18 March 24, 2022 to allow for 10 day EC ballot</a:t>
            </a:r>
            <a:r>
              <a:rPr lang="en-US" sz="1600" spc="-5" dirty="0">
                <a:latin typeface="+mj-lt"/>
                <a:cs typeface="Arial"/>
              </a:rPr>
              <a:t>) </a:t>
            </a:r>
          </a:p>
          <a:p>
            <a:pPr marL="230188" marR="117475" indent="-230188" algn="just">
              <a:spcBef>
                <a:spcPts val="1800"/>
              </a:spcBef>
              <a:buChar char="•"/>
              <a:tabLst>
                <a:tab pos="230188" algn="l"/>
              </a:tabLst>
            </a:pPr>
            <a:r>
              <a:rPr lang="en-US" sz="1800" spc="-5" dirty="0">
                <a:latin typeface="+mj-lt"/>
                <a:cs typeface="Arial"/>
              </a:rPr>
              <a:t>For details, please visit</a:t>
            </a:r>
          </a:p>
          <a:p>
            <a:pPr marL="630238" marR="117475" lvl="1" indent="-230188" algn="just">
              <a:buChar char="•"/>
              <a:tabLst>
                <a:tab pos="230188" algn="l"/>
              </a:tabLst>
            </a:pPr>
            <a:r>
              <a:rPr lang="en-US" sz="1600" spc="-5" dirty="0">
                <a:latin typeface="+mj-lt"/>
                <a:cs typeface="Arial"/>
                <a:hlinkClick r:id="rId3"/>
              </a:rPr>
              <a:t>https://www.ofcom.org.uk/consultations-and-statements/category-2/spectrum-sharing-upper-6-ghz-band</a:t>
            </a:r>
            <a:r>
              <a:rPr lang="en-US" sz="1600" spc="-5" dirty="0">
                <a:latin typeface="+mj-lt"/>
                <a:cs typeface="Arial"/>
              </a:rPr>
              <a:t> </a:t>
            </a:r>
          </a:p>
          <a:p>
            <a:pPr marL="230188" marR="117475" indent="-230188" algn="just">
              <a:spcBef>
                <a:spcPts val="1800"/>
              </a:spcBef>
              <a:buChar char="•"/>
              <a:tabLst>
                <a:tab pos="230188" algn="l"/>
              </a:tabLst>
            </a:pPr>
            <a:r>
              <a:rPr lang="en-US" sz="1800" spc="-5" dirty="0">
                <a:latin typeface="+mj-lt"/>
                <a:cs typeface="Arial"/>
              </a:rPr>
              <a:t>Proposed IEEE 802 response</a:t>
            </a:r>
          </a:p>
          <a:p>
            <a:pPr marL="630238" marR="117475" lvl="1" indent="-230188" algn="just">
              <a:spcBef>
                <a:spcPts val="600"/>
              </a:spcBef>
              <a:buChar char="•"/>
              <a:tabLst>
                <a:tab pos="230188" algn="l"/>
              </a:tabLst>
            </a:pPr>
            <a:r>
              <a:rPr lang="en-US" sz="1600" spc="-5" dirty="0">
                <a:solidFill>
                  <a:srgbClr val="3333CC"/>
                </a:solidFill>
                <a:latin typeface="+mj-lt"/>
                <a:cs typeface="Arial"/>
                <a:hlinkClick r:id="rId4"/>
              </a:rPr>
              <a:t>22/0031r4</a:t>
            </a:r>
            <a:endParaRPr lang="en-US" sz="1400" spc="-5" dirty="0">
              <a:latin typeface="+mj-lt"/>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510853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UK </a:t>
            </a:r>
            <a:r>
              <a:rPr lang="en-US" sz="2800" dirty="0" err="1">
                <a:solidFill>
                  <a:srgbClr val="0070C0"/>
                </a:solidFill>
              </a:rPr>
              <a:t>Ofcom</a:t>
            </a:r>
            <a:r>
              <a:rPr lang="en-US" sz="2800" dirty="0">
                <a:solidFill>
                  <a:srgbClr val="0070C0"/>
                </a:solidFill>
              </a:rPr>
              <a:t> consultation (2)</a:t>
            </a:r>
          </a:p>
        </p:txBody>
      </p:sp>
      <p:sp>
        <p:nvSpPr>
          <p:cNvPr id="10" name="Content Placeholder 2"/>
          <p:cNvSpPr>
            <a:spLocks noGrp="1"/>
          </p:cNvSpPr>
          <p:nvPr>
            <p:ph idx="1"/>
          </p:nvPr>
        </p:nvSpPr>
        <p:spPr>
          <a:xfrm>
            <a:off x="914400" y="1906587"/>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Move to approve document </a:t>
            </a:r>
            <a:r>
              <a:rPr lang="en-US" sz="1800" spc="-5" dirty="0">
                <a:solidFill>
                  <a:srgbClr val="3333CC"/>
                </a:solidFill>
                <a:latin typeface="+mj-lt"/>
                <a:cs typeface="Arial"/>
              </a:rPr>
              <a:t>22/0031r6</a:t>
            </a:r>
            <a:r>
              <a:rPr lang="en-US" sz="1800" spc="-5" dirty="0">
                <a:latin typeface="+mj-lt"/>
                <a:cs typeface="Arial"/>
              </a:rPr>
              <a:t> in response to UK </a:t>
            </a:r>
            <a:r>
              <a:rPr lang="en-US" sz="1800" spc="-5" dirty="0" err="1">
                <a:latin typeface="+mj-lt"/>
                <a:cs typeface="Arial"/>
              </a:rPr>
              <a:t>Ofcom</a:t>
            </a:r>
            <a:r>
              <a:rPr lang="en-US" sz="1800" spc="-5" dirty="0">
                <a:latin typeface="+mj-lt"/>
                <a:cs typeface="Arial"/>
              </a:rPr>
              <a:t> consultation “Enabling spectrum sharing in the upper 6 GHz band” for review and approval by the IEEE LMSC (802 EC) for submission to UK </a:t>
            </a:r>
            <a:r>
              <a:rPr lang="en-US" sz="1800" spc="-5" dirty="0" err="1">
                <a:latin typeface="+mj-lt"/>
                <a:cs typeface="Arial"/>
              </a:rPr>
              <a:t>Ofcom</a:t>
            </a:r>
            <a:r>
              <a:rPr lang="en-US" sz="1800" spc="-5" dirty="0">
                <a:latin typeface="+mj-lt"/>
                <a:cs typeface="Arial"/>
              </a:rPr>
              <a:t> by the response deadline.  The IEEE 802.18 Chair is authorized to make editorial changes as necessary.</a:t>
            </a:r>
          </a:p>
          <a:p>
            <a:pPr marL="400050" marR="117475" lvl="1" indent="0" algn="just">
              <a:tabLst>
                <a:tab pos="230188" algn="l"/>
              </a:tabLst>
            </a:pP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 Amelia </a:t>
            </a:r>
            <a:r>
              <a:rPr lang="en-US" sz="1600" spc="-5" dirty="0" err="1">
                <a:latin typeface="+mj-lt"/>
                <a:cs typeface="Arial"/>
              </a:rPr>
              <a:t>Andersdotter</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 Hassan Yaghoobi</a:t>
            </a:r>
          </a:p>
          <a:p>
            <a:pPr marL="400050" marR="117475" lvl="1" indent="0" algn="just">
              <a:tabLst>
                <a:tab pos="230188" algn="l"/>
              </a:tabLst>
            </a:pP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Attendees: </a:t>
            </a:r>
            <a:r>
              <a:rPr lang="en-US" sz="1600" spc="-5" dirty="0">
                <a:solidFill>
                  <a:srgbClr val="FF0000"/>
                </a:solidFill>
                <a:latin typeface="+mj-lt"/>
                <a:cs typeface="Arial"/>
              </a:rPr>
              <a:t>22</a:t>
            </a:r>
          </a:p>
          <a:p>
            <a:pPr marL="630238" marR="117475" lvl="1" indent="-230188" algn="just">
              <a:buChar char="•"/>
              <a:tabLst>
                <a:tab pos="230188" algn="l"/>
              </a:tabLst>
            </a:pPr>
            <a:r>
              <a:rPr lang="en-US" sz="1600" spc="-5" dirty="0">
                <a:latin typeface="+mj-lt"/>
                <a:cs typeface="Arial"/>
              </a:rPr>
              <a:t>Voters (present): </a:t>
            </a:r>
            <a:r>
              <a:rPr lang="en-US" sz="1600" spc="-5" dirty="0">
                <a:solidFill>
                  <a:srgbClr val="FF0000"/>
                </a:solidFill>
                <a:latin typeface="+mj-lt"/>
                <a:cs typeface="Arial"/>
              </a:rPr>
              <a:t>18</a:t>
            </a:r>
          </a:p>
          <a:p>
            <a:pPr marL="630238" marR="117475" lvl="1" indent="-230188" algn="just">
              <a:buChar char="•"/>
              <a:tabLst>
                <a:tab pos="230188" algn="l"/>
              </a:tabLst>
            </a:pPr>
            <a:r>
              <a:rPr lang="en-US" sz="1600" spc="-5" dirty="0">
                <a:latin typeface="+mj-lt"/>
                <a:cs typeface="Arial"/>
              </a:rPr>
              <a:t>Result:  </a:t>
            </a:r>
            <a:r>
              <a:rPr lang="en-US" sz="1600" spc="-5" dirty="0">
                <a:solidFill>
                  <a:srgbClr val="FF0000"/>
                </a:solidFill>
                <a:latin typeface="+mj-lt"/>
                <a:cs typeface="Arial"/>
              </a:rPr>
              <a:t>17/0/1</a:t>
            </a:r>
          </a:p>
          <a:p>
            <a:pPr marL="630238" marR="117475" lvl="1" indent="-230188" algn="just">
              <a:buChar char="•"/>
              <a:tabLst>
                <a:tab pos="230188" algn="l"/>
              </a:tabLst>
            </a:pPr>
            <a:r>
              <a:rPr lang="en-US" sz="1600" spc="-5" dirty="0">
                <a:latin typeface="+mj-lt"/>
                <a:cs typeface="Arial"/>
              </a:rPr>
              <a:t>Vote: Passed</a:t>
            </a:r>
          </a:p>
          <a:p>
            <a:pPr marL="630238" marR="117475" lvl="1" indent="-230188" algn="just">
              <a:buChar char="•"/>
              <a:tabLst>
                <a:tab pos="230188" algn="l"/>
              </a:tabLst>
            </a:pPr>
            <a:r>
              <a:rPr lang="en-US" sz="1600" spc="-5" dirty="0">
                <a:latin typeface="+mj-lt"/>
                <a:cs typeface="Arial"/>
              </a:rPr>
              <a:t>Chair did not vote </a:t>
            </a: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065087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ITU-R Working Party 5A submissions (1)</a:t>
            </a:r>
          </a:p>
        </p:txBody>
      </p:sp>
      <p:sp>
        <p:nvSpPr>
          <p:cNvPr id="10"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Next ITU-R Working Party 5A meeting:  </a:t>
            </a:r>
          </a:p>
          <a:p>
            <a:pPr marL="630238" marR="117475" lvl="1" indent="-230188" algn="just">
              <a:buChar char="•"/>
              <a:tabLst>
                <a:tab pos="230188" algn="l"/>
              </a:tabLst>
            </a:pPr>
            <a:r>
              <a:rPr lang="en-US" sz="1600" spc="-5" dirty="0">
                <a:latin typeface="+mj-lt"/>
                <a:cs typeface="Arial"/>
              </a:rPr>
              <a:t>May 23 ~ June 3, 2022</a:t>
            </a:r>
          </a:p>
          <a:p>
            <a:pPr marL="230188" marR="117475" indent="-230188" algn="just">
              <a:spcBef>
                <a:spcPts val="1800"/>
              </a:spcBef>
              <a:buChar char="•"/>
              <a:tabLst>
                <a:tab pos="230188" algn="l"/>
              </a:tabLst>
            </a:pPr>
            <a:r>
              <a:rPr lang="en-US" sz="1800" spc="-5" dirty="0">
                <a:latin typeface="+mj-lt"/>
                <a:cs typeface="Arial"/>
              </a:rPr>
              <a:t>Deadline for contribution submission:  </a:t>
            </a:r>
          </a:p>
          <a:p>
            <a:pPr marL="630238" marR="117475" lvl="1" indent="-230188" algn="just">
              <a:buChar char="•"/>
              <a:tabLst>
                <a:tab pos="230188" algn="l"/>
              </a:tabLst>
            </a:pPr>
            <a:r>
              <a:rPr lang="en-US" sz="1600" spc="-5" dirty="0">
                <a:latin typeface="+mj-lt"/>
                <a:cs typeface="Arial"/>
              </a:rPr>
              <a:t>16:00 UTC, May 16, 2022</a:t>
            </a:r>
          </a:p>
          <a:p>
            <a:pPr marL="230188" marR="117475" indent="-230188" algn="just">
              <a:spcBef>
                <a:spcPts val="1800"/>
              </a:spcBef>
              <a:buChar char="•"/>
              <a:tabLst>
                <a:tab pos="230188" algn="l"/>
              </a:tabLst>
            </a:pPr>
            <a:r>
              <a:rPr lang="en-US" sz="1800" spc="-5" dirty="0">
                <a:latin typeface="+mj-lt"/>
                <a:cs typeface="Arial"/>
              </a:rPr>
              <a:t>For details, please visit</a:t>
            </a:r>
          </a:p>
          <a:p>
            <a:pPr marL="630238" marR="117475" lvl="1" indent="-230188" algn="just">
              <a:buChar char="•"/>
              <a:tabLst>
                <a:tab pos="230188" algn="l"/>
              </a:tabLst>
            </a:pPr>
            <a:r>
              <a:rPr lang="en-US" sz="1600" spc="-5" dirty="0">
                <a:latin typeface="+mj-lt"/>
                <a:cs typeface="Arial"/>
                <a:hlinkClick r:id="rId3"/>
              </a:rPr>
              <a:t>https://www.itu.int/en/ITU-R/study-groups/rsg5/rwp5a/Pages/default.aspx</a:t>
            </a:r>
            <a:r>
              <a:rPr lang="en-US" sz="1600" spc="-5" dirty="0">
                <a:latin typeface="+mj-lt"/>
                <a:cs typeface="Arial"/>
              </a:rPr>
              <a:t> </a:t>
            </a:r>
          </a:p>
          <a:p>
            <a:pPr marL="230188" marR="117475" indent="-230188" algn="just">
              <a:spcBef>
                <a:spcPts val="1800"/>
              </a:spcBef>
              <a:buChar char="•"/>
              <a:tabLst>
                <a:tab pos="230188" algn="l"/>
              </a:tabLst>
            </a:pPr>
            <a:r>
              <a:rPr lang="en-US" sz="1800" spc="-5" dirty="0">
                <a:latin typeface="+mj-lt"/>
                <a:cs typeface="Arial"/>
              </a:rPr>
              <a:t>Proposed IEEE 802 submissions</a:t>
            </a:r>
          </a:p>
          <a:p>
            <a:pPr marL="630238" marR="117475" lvl="1" indent="-230188" algn="just">
              <a:spcBef>
                <a:spcPts val="600"/>
              </a:spcBef>
              <a:buChar char="•"/>
              <a:tabLst>
                <a:tab pos="230188" algn="l"/>
              </a:tabLst>
            </a:pPr>
            <a:r>
              <a:rPr lang="en-US" sz="1600" spc="-5" dirty="0">
                <a:latin typeface="+mj-lt"/>
                <a:cs typeface="Arial"/>
                <a:hlinkClick r:id="rId4"/>
              </a:rPr>
              <a:t>22/0032r1</a:t>
            </a:r>
            <a:r>
              <a:rPr lang="en-US" sz="1600" spc="-5" dirty="0">
                <a:latin typeface="+mj-lt"/>
                <a:cs typeface="Arial"/>
              </a:rPr>
              <a:t>:  Proposed modifications to ITU-R M.1450-5   </a:t>
            </a:r>
            <a:endParaRPr lang="en-US" sz="1600" spc="-5" dirty="0">
              <a:solidFill>
                <a:srgbClr val="FF0000"/>
              </a:solidFill>
              <a:latin typeface="+mj-lt"/>
              <a:cs typeface="Arial"/>
            </a:endParaRPr>
          </a:p>
          <a:p>
            <a:pPr marL="630238" marR="117475" lvl="1" indent="-230188" algn="just">
              <a:spcBef>
                <a:spcPts val="600"/>
              </a:spcBef>
              <a:buChar char="•"/>
              <a:tabLst>
                <a:tab pos="230188" algn="l"/>
              </a:tabLst>
            </a:pPr>
            <a:r>
              <a:rPr lang="en-US" sz="1600" spc="-5" dirty="0">
                <a:latin typeface="+mj-lt"/>
                <a:cs typeface="Arial"/>
                <a:hlinkClick r:id="rId5"/>
              </a:rPr>
              <a:t>22/0033r1</a:t>
            </a:r>
            <a:r>
              <a:rPr lang="en-US" sz="1600" spc="-5" dirty="0">
                <a:latin typeface="+mj-lt"/>
                <a:cs typeface="Arial"/>
              </a:rPr>
              <a:t>:  Proposed modifications to ITU-R M.1801-2   </a:t>
            </a:r>
          </a:p>
          <a:p>
            <a:pPr marL="630238" marR="117475" lvl="1" indent="-230188" algn="just">
              <a:spcBef>
                <a:spcPts val="600"/>
              </a:spcBef>
              <a:buChar char="•"/>
              <a:tabLst>
                <a:tab pos="230188" algn="l"/>
              </a:tabLst>
            </a:pPr>
            <a:endParaRPr lang="en-US" sz="1400" spc="-5" dirty="0">
              <a:latin typeface="Arial"/>
              <a:cs typeface="Arial"/>
            </a:endParaRPr>
          </a:p>
          <a:p>
            <a:pPr marL="400050" marR="117475" lvl="1" indent="0" algn="just">
              <a:tabLst>
                <a:tab pos="230188" algn="l"/>
              </a:tabLst>
            </a:pPr>
            <a:endParaRPr lang="en-US" sz="14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252553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ITU-R Working Party 5A submissions (2)</a:t>
            </a:r>
          </a:p>
        </p:txBody>
      </p:sp>
      <p:sp>
        <p:nvSpPr>
          <p:cNvPr id="10" name="Content Placeholder 2"/>
          <p:cNvSpPr>
            <a:spLocks noGrp="1"/>
          </p:cNvSpPr>
          <p:nvPr>
            <p:ph idx="1"/>
          </p:nvPr>
        </p:nvSpPr>
        <p:spPr>
          <a:xfrm>
            <a:off x="833974" y="1459971"/>
            <a:ext cx="10475384" cy="4113213"/>
          </a:xfrm>
        </p:spPr>
        <p:txBody>
          <a:bodyPr/>
          <a:lstStyle/>
          <a:p>
            <a:pPr marL="230188" marR="117475" indent="-230188" algn="just">
              <a:buChar char="•"/>
              <a:tabLst>
                <a:tab pos="230188" algn="l"/>
              </a:tabLst>
            </a:pPr>
            <a:r>
              <a:rPr lang="en-US" sz="1800" spc="-5" dirty="0">
                <a:latin typeface="+mj-lt"/>
                <a:cs typeface="Arial"/>
              </a:rPr>
              <a:t>Motion #4:  Move to approve documents </a:t>
            </a:r>
            <a:r>
              <a:rPr lang="en-US" sz="1800" spc="-5" dirty="0">
                <a:latin typeface="+mj-lt"/>
                <a:cs typeface="Arial"/>
                <a:hlinkClick r:id="rId3"/>
              </a:rPr>
              <a:t>22/0032r1</a:t>
            </a:r>
            <a:r>
              <a:rPr lang="en-US" sz="1800" spc="-5" dirty="0">
                <a:latin typeface="+mj-lt"/>
                <a:cs typeface="Arial"/>
              </a:rPr>
              <a:t> and </a:t>
            </a:r>
            <a:r>
              <a:rPr lang="en-US" sz="1800" spc="-5" dirty="0">
                <a:latin typeface="+mj-lt"/>
                <a:cs typeface="Arial"/>
                <a:hlinkClick r:id="rId4"/>
              </a:rPr>
              <a:t>22/0033r1</a:t>
            </a:r>
            <a:r>
              <a:rPr lang="en-US" sz="1800" spc="-5" dirty="0">
                <a:latin typeface="+mj-lt"/>
                <a:cs typeface="Arial"/>
              </a:rPr>
              <a:t> for ITU-R M.1450-5 and ITU-R M.1801-2 updated edits, respectively, for review and approval by the IEEE LSMC (802 EC) for submission to the ITU-R Working Party 5A via ITU-R liaison before the contribution deadline for the Working Party 5A’s next meeting.  The IEEE 802.18 Chair is authorized to make editorial changes as necessary.   </a:t>
            </a:r>
            <a:endParaRPr lang="en-US" sz="18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 Hassan Yaghoobi  </a:t>
            </a:r>
          </a:p>
          <a:p>
            <a:pPr marL="630238" marR="117475" lvl="1" indent="-230188" algn="just">
              <a:buChar char="•"/>
              <a:tabLst>
                <a:tab pos="230188" algn="l"/>
              </a:tabLst>
            </a:pPr>
            <a:r>
              <a:rPr lang="en-US" sz="1600" spc="-5" dirty="0">
                <a:latin typeface="+mj-lt"/>
                <a:cs typeface="Arial"/>
              </a:rPr>
              <a:t>Seconded:</a:t>
            </a:r>
          </a:p>
          <a:p>
            <a:pPr marL="400050" marR="117475" lvl="1" indent="0" algn="just">
              <a:tabLst>
                <a:tab pos="230188" algn="l"/>
              </a:tabLst>
            </a:pP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Attendees:</a:t>
            </a:r>
          </a:p>
          <a:p>
            <a:pPr marL="630238" marR="117475" lvl="1" indent="-230188" algn="just">
              <a:buChar char="•"/>
              <a:tabLst>
                <a:tab pos="230188" algn="l"/>
              </a:tabLst>
            </a:pPr>
            <a:r>
              <a:rPr lang="en-US" sz="1600" spc="-5" dirty="0">
                <a:latin typeface="+mj-lt"/>
                <a:cs typeface="Arial"/>
              </a:rPr>
              <a:t>Voters (present):</a:t>
            </a:r>
          </a:p>
          <a:p>
            <a:pPr marL="630238" marR="117475" lvl="1" indent="-230188" algn="just">
              <a:buChar char="•"/>
              <a:tabLst>
                <a:tab pos="230188" algn="l"/>
              </a:tabLst>
            </a:pPr>
            <a:r>
              <a:rPr lang="en-US" sz="1600" spc="-5" dirty="0">
                <a:latin typeface="+mj-lt"/>
                <a:cs typeface="Arial"/>
              </a:rPr>
              <a:t>Result:  Yes/No/Abstain </a:t>
            </a:r>
          </a:p>
          <a:p>
            <a:pPr marL="630238" marR="117475" lvl="1" indent="-230188" algn="just">
              <a:buChar char="•"/>
              <a:tabLst>
                <a:tab pos="230188" algn="l"/>
              </a:tabLst>
            </a:pPr>
            <a:r>
              <a:rPr lang="en-US" sz="1600" spc="-5" dirty="0">
                <a:latin typeface="+mj-lt"/>
                <a:cs typeface="Arial"/>
              </a:rPr>
              <a:t>Vote: Pass / Fail</a:t>
            </a:r>
          </a:p>
          <a:p>
            <a:pPr marL="630238" marR="117475" lvl="1" indent="-230188" algn="just">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1" name="Picture 10"/>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804742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May 2022 Wireless Interim</a:t>
            </a:r>
          </a:p>
        </p:txBody>
      </p:sp>
      <p:sp>
        <p:nvSpPr>
          <p:cNvPr id="10" name="Content Placeholder 2"/>
          <p:cNvSpPr>
            <a:spLocks noGrp="1"/>
          </p:cNvSpPr>
          <p:nvPr>
            <p:ph idx="1"/>
          </p:nvPr>
        </p:nvSpPr>
        <p:spPr>
          <a:xfrm>
            <a:off x="762000" y="1600200"/>
            <a:ext cx="10475384" cy="4113213"/>
          </a:xfrm>
        </p:spPr>
        <p:txBody>
          <a:bodyPr/>
          <a:lstStyle/>
          <a:p>
            <a:pPr marL="230188" marR="117475" indent="-230188" algn="just">
              <a:buFont typeface="Times New Roman" pitchFamily="16" charset="0"/>
              <a:buChar char="•"/>
              <a:tabLst>
                <a:tab pos="230188" algn="l"/>
              </a:tabLst>
            </a:pPr>
            <a:r>
              <a:rPr lang="en-US" sz="1800" spc="-5" dirty="0">
                <a:cs typeface="Arial"/>
              </a:rPr>
              <a:t>At the WCSC call on March 23, 2022</a:t>
            </a:r>
          </a:p>
          <a:p>
            <a:pPr marL="630238" marR="117475" lvl="1" indent="-230188" algn="just">
              <a:buFont typeface="Times New Roman" pitchFamily="16" charset="0"/>
              <a:buChar char="•"/>
              <a:tabLst>
                <a:tab pos="230188" algn="l"/>
              </a:tabLst>
            </a:pPr>
            <a:r>
              <a:rPr lang="en-GB" sz="1600" dirty="0">
                <a:solidFill>
                  <a:schemeClr val="tx1"/>
                </a:solidFill>
                <a:effectLst/>
                <a:latin typeface="Times New Roman" panose="02020603050405020304" pitchFamily="18" charset="0"/>
                <a:ea typeface="Times New Roman" panose="02020603050405020304" pitchFamily="18" charset="0"/>
              </a:rPr>
              <a:t>  </a:t>
            </a:r>
            <a:r>
              <a:rPr lang="en-GB" sz="1600" b="1" dirty="0">
                <a:solidFill>
                  <a:schemeClr val="tx1"/>
                </a:solidFill>
                <a:effectLst/>
                <a:latin typeface="Times New Roman" panose="02020603050405020304" pitchFamily="18" charset="0"/>
                <a:ea typeface="Times New Roman" panose="02020603050405020304" pitchFamily="18" charset="0"/>
              </a:rPr>
              <a:t>May 2022 meeting to be electronic </a:t>
            </a:r>
            <a:endParaRPr lang="en-US" sz="1600" b="1" dirty="0">
              <a:solidFill>
                <a:schemeClr val="tx1"/>
              </a:solidFill>
              <a:effectLst/>
              <a:latin typeface="Times New Roman" panose="02020603050405020304" pitchFamily="18" charset="0"/>
              <a:ea typeface="Times New Roman" panose="02020603050405020304" pitchFamily="18" charset="0"/>
            </a:endParaRPr>
          </a:p>
          <a:p>
            <a:pPr lvl="2" indent="-285750">
              <a:spcBef>
                <a:spcPts val="0"/>
              </a:spcBef>
              <a:spcAft>
                <a:spcPts val="0"/>
              </a:spcAft>
              <a:buFont typeface="+mj-lt"/>
              <a:buAutoNum type="alphaLcPeriod"/>
            </a:pPr>
            <a:r>
              <a:rPr lang="en-GB" sz="1600" dirty="0">
                <a:solidFill>
                  <a:schemeClr val="tx1"/>
                </a:solidFill>
                <a:effectLst/>
                <a:latin typeface="Times New Roman" panose="02020603050405020304" pitchFamily="18" charset="0"/>
                <a:ea typeface="Times New Roman" panose="02020603050405020304" pitchFamily="18" charset="0"/>
              </a:rPr>
              <a:t>Motion: Approve holding the May 2022 Wireless Interim session as an </a:t>
            </a:r>
            <a:r>
              <a:rPr lang="en-GB" sz="1600" b="1" dirty="0">
                <a:solidFill>
                  <a:schemeClr val="tx1"/>
                </a:solidFill>
                <a:effectLst/>
                <a:latin typeface="Times New Roman" panose="02020603050405020304" pitchFamily="18" charset="0"/>
                <a:ea typeface="Times New Roman" panose="02020603050405020304" pitchFamily="18" charset="0"/>
              </a:rPr>
              <a:t>electronic-only session</a:t>
            </a:r>
            <a:r>
              <a:rPr lang="en-GB" sz="1600" dirty="0">
                <a:solidFill>
                  <a:schemeClr val="tx1"/>
                </a:solidFill>
                <a:effectLst/>
                <a:latin typeface="Times New Roman" panose="02020603050405020304" pitchFamily="18" charset="0"/>
                <a:ea typeface="Times New Roman" panose="02020603050405020304" pitchFamily="18" charset="0"/>
              </a:rPr>
              <a:t> from May 6-19, 2022 and rescheduling the Warsaw Marriott venue to May 2024. </a:t>
            </a:r>
            <a:endParaRPr lang="en-US" sz="1600" dirty="0">
              <a:solidFill>
                <a:schemeClr val="tx1"/>
              </a:solidFill>
              <a:effectLst/>
              <a:latin typeface="Times New Roman" panose="02020603050405020304" pitchFamily="18" charset="0"/>
              <a:ea typeface="Times New Roman" panose="02020603050405020304" pitchFamily="18" charset="0"/>
            </a:endParaRPr>
          </a:p>
          <a:p>
            <a:pPr lvl="2" indent="-285750">
              <a:spcBef>
                <a:spcPts val="0"/>
              </a:spcBef>
              <a:spcAft>
                <a:spcPts val="0"/>
              </a:spcAft>
              <a:buFont typeface="+mj-lt"/>
              <a:buAutoNum type="alphaLcPeriod"/>
            </a:pPr>
            <a:r>
              <a:rPr lang="en-GB" sz="1600" dirty="0">
                <a:solidFill>
                  <a:schemeClr val="tx1"/>
                </a:solidFill>
                <a:effectLst/>
                <a:latin typeface="Times New Roman" panose="02020603050405020304" pitchFamily="18" charset="0"/>
                <a:ea typeface="Times New Roman" panose="02020603050405020304" pitchFamily="18" charset="0"/>
              </a:rPr>
              <a:t>Moved: Jon Rosdahl</a:t>
            </a:r>
            <a:endParaRPr lang="en-US" sz="1600" dirty="0">
              <a:solidFill>
                <a:schemeClr val="tx1"/>
              </a:solidFill>
              <a:effectLst/>
              <a:latin typeface="Times New Roman" panose="02020603050405020304" pitchFamily="18" charset="0"/>
              <a:ea typeface="Times New Roman" panose="02020603050405020304" pitchFamily="18" charset="0"/>
            </a:endParaRPr>
          </a:p>
          <a:p>
            <a:pPr lvl="2" indent="-285750">
              <a:spcBef>
                <a:spcPts val="0"/>
              </a:spcBef>
              <a:spcAft>
                <a:spcPts val="0"/>
              </a:spcAft>
              <a:buFont typeface="+mj-lt"/>
              <a:buAutoNum type="alphaLcPeriod"/>
            </a:pPr>
            <a:r>
              <a:rPr lang="en-GB" sz="1600" dirty="0">
                <a:solidFill>
                  <a:schemeClr val="tx1"/>
                </a:solidFill>
                <a:effectLst/>
                <a:latin typeface="Times New Roman" panose="02020603050405020304" pitchFamily="18" charset="0"/>
                <a:ea typeface="Times New Roman" panose="02020603050405020304" pitchFamily="18" charset="0"/>
              </a:rPr>
              <a:t>Second: Steve </a:t>
            </a:r>
            <a:r>
              <a:rPr lang="en-GB" sz="1600" dirty="0" err="1">
                <a:solidFill>
                  <a:schemeClr val="tx1"/>
                </a:solidFill>
                <a:effectLst/>
                <a:latin typeface="Times New Roman" panose="02020603050405020304" pitchFamily="18" charset="0"/>
                <a:ea typeface="Times New Roman" panose="02020603050405020304" pitchFamily="18" charset="0"/>
              </a:rPr>
              <a:t>Shellhammer</a:t>
            </a:r>
            <a:endParaRPr lang="en-US" sz="1600" dirty="0">
              <a:solidFill>
                <a:schemeClr val="tx1"/>
              </a:solidFill>
              <a:effectLst/>
              <a:latin typeface="Times New Roman" panose="02020603050405020304" pitchFamily="18" charset="0"/>
              <a:ea typeface="Times New Roman" panose="02020603050405020304" pitchFamily="18" charset="0"/>
            </a:endParaRPr>
          </a:p>
          <a:p>
            <a:pPr lvl="2" indent="-285750">
              <a:spcBef>
                <a:spcPts val="0"/>
              </a:spcBef>
              <a:spcAft>
                <a:spcPts val="0"/>
              </a:spcAft>
              <a:buFont typeface="+mj-lt"/>
              <a:buAutoNum type="alphaLcPeriod"/>
            </a:pPr>
            <a:r>
              <a:rPr lang="en-GB" sz="1600" dirty="0">
                <a:solidFill>
                  <a:schemeClr val="tx1"/>
                </a:solidFill>
                <a:effectLst/>
                <a:latin typeface="Times New Roman" panose="02020603050405020304" pitchFamily="18" charset="0"/>
                <a:ea typeface="Times New Roman" panose="02020603050405020304" pitchFamily="18" charset="0"/>
              </a:rPr>
              <a:t>Result (WCSC members): 12Y, 2N, 0A Motion Passes</a:t>
            </a:r>
            <a:endParaRPr lang="en-US" sz="1600" dirty="0">
              <a:solidFill>
                <a:schemeClr val="tx1"/>
              </a:solidFill>
              <a:effectLst/>
              <a:latin typeface="Times New Roman" panose="02020603050405020304" pitchFamily="18" charset="0"/>
              <a:ea typeface="Times New Roman" panose="02020603050405020304" pitchFamily="18" charset="0"/>
            </a:endParaRPr>
          </a:p>
          <a:p>
            <a:pPr lvl="2" indent="-285750">
              <a:spcBef>
                <a:spcPts val="0"/>
              </a:spcBef>
              <a:spcAft>
                <a:spcPts val="0"/>
              </a:spcAft>
              <a:buFont typeface="+mj-lt"/>
              <a:buAutoNum type="alphaLcPeriod"/>
            </a:pPr>
            <a:r>
              <a:rPr lang="en-GB" sz="1600" b="1" dirty="0">
                <a:solidFill>
                  <a:schemeClr val="tx1"/>
                </a:solidFill>
                <a:effectLst/>
                <a:latin typeface="Times New Roman" panose="02020603050405020304" pitchFamily="18" charset="0"/>
                <a:ea typeface="Times New Roman" panose="02020603050405020304" pitchFamily="18" charset="0"/>
              </a:rPr>
              <a:t>Web Registration Link to be posted by end of this week</a:t>
            </a:r>
          </a:p>
          <a:p>
            <a:pPr lvl="2" indent="-285750">
              <a:spcBef>
                <a:spcPts val="0"/>
              </a:spcBef>
              <a:spcAft>
                <a:spcPts val="0"/>
              </a:spcAft>
              <a:buFont typeface="+mj-lt"/>
              <a:buAutoNum type="alphaLcPeriod"/>
            </a:pPr>
            <a:endParaRPr lang="en-US" sz="1600" b="1" dirty="0">
              <a:solidFill>
                <a:schemeClr val="tx1"/>
              </a:solidFill>
              <a:effectLst/>
              <a:latin typeface="Times New Roman" panose="02020603050405020304" pitchFamily="18" charset="0"/>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GB" sz="1600" b="1" dirty="0">
                <a:solidFill>
                  <a:schemeClr val="tx1"/>
                </a:solidFill>
                <a:effectLst/>
                <a:ea typeface="Times New Roman" panose="02020603050405020304" pitchFamily="18" charset="0"/>
              </a:rPr>
              <a:t>May 2022 meeting fee</a:t>
            </a:r>
            <a:endParaRPr lang="en-US" sz="1600" b="1" dirty="0">
              <a:solidFill>
                <a:schemeClr val="tx1"/>
              </a:solidFill>
              <a:effectLst/>
              <a:ea typeface="Times New Roman" panose="02020603050405020304" pitchFamily="18" charset="0"/>
            </a:endParaRPr>
          </a:p>
          <a:p>
            <a:pPr lvl="2" indent="-285750">
              <a:spcBef>
                <a:spcPts val="0"/>
              </a:spcBef>
              <a:spcAft>
                <a:spcPts val="0"/>
              </a:spcAft>
              <a:buFont typeface="+mj-lt"/>
              <a:buAutoNum type="alphaLcPeriod"/>
            </a:pPr>
            <a:r>
              <a:rPr lang="en-GB" sz="1600" dirty="0">
                <a:solidFill>
                  <a:schemeClr val="tx1"/>
                </a:solidFill>
                <a:effectLst/>
                <a:ea typeface="Times New Roman" panose="02020603050405020304" pitchFamily="18" charset="0"/>
              </a:rPr>
              <a:t>Motion: Approve the May 2022 </a:t>
            </a:r>
            <a:r>
              <a:rPr lang="en-GB" sz="1600" b="1" dirty="0">
                <a:solidFill>
                  <a:schemeClr val="tx1"/>
                </a:solidFill>
                <a:effectLst/>
                <a:ea typeface="Times New Roman" panose="02020603050405020304" pitchFamily="18" charset="0"/>
              </a:rPr>
              <a:t>session registration fee of $400/$600/$800 </a:t>
            </a:r>
            <a:r>
              <a:rPr lang="en-GB" sz="1600" dirty="0">
                <a:solidFill>
                  <a:schemeClr val="tx1"/>
                </a:solidFill>
                <a:effectLst/>
                <a:ea typeface="Times New Roman" panose="02020603050405020304" pitchFamily="18" charset="0"/>
              </a:rPr>
              <a:t>early (up to April 8)/regular (April 29)/late (April 30 and later). </a:t>
            </a:r>
            <a:endParaRPr lang="en-US" sz="1600" dirty="0">
              <a:solidFill>
                <a:schemeClr val="tx1"/>
              </a:solidFill>
              <a:effectLst/>
              <a:ea typeface="Times New Roman" panose="02020603050405020304" pitchFamily="18" charset="0"/>
            </a:endParaRPr>
          </a:p>
          <a:p>
            <a:pPr lvl="2" indent="-285750">
              <a:spcBef>
                <a:spcPts val="0"/>
              </a:spcBef>
              <a:spcAft>
                <a:spcPts val="0"/>
              </a:spcAft>
              <a:buFont typeface="+mj-lt"/>
              <a:buAutoNum type="alphaLcPeriod"/>
            </a:pPr>
            <a:r>
              <a:rPr lang="en-US" sz="1600" strike="noStrike" dirty="0">
                <a:solidFill>
                  <a:schemeClr val="tx1"/>
                </a:solidFill>
                <a:effectLst/>
                <a:ea typeface="MS Mincho" panose="02020609040205080304" pitchFamily="49" charset="-128"/>
              </a:rPr>
              <a:t>Cancellation Policy: Full through April 8. $150 cancellation penalty April 9-29. No refund</a:t>
            </a:r>
            <a:r>
              <a:rPr lang="en-US" sz="1600" dirty="0">
                <a:solidFill>
                  <a:schemeClr val="tx1"/>
                </a:solidFill>
                <a:effectLst/>
                <a:ea typeface="MS Mincho" panose="02020609040205080304" pitchFamily="49" charset="-128"/>
              </a:rPr>
              <a:t> </a:t>
            </a:r>
            <a:r>
              <a:rPr lang="en-US" sz="1600" strike="noStrike" dirty="0">
                <a:solidFill>
                  <a:schemeClr val="tx1"/>
                </a:solidFill>
                <a:effectLst/>
                <a:ea typeface="MS Mincho" panose="02020609040205080304" pitchFamily="49" charset="-128"/>
              </a:rPr>
              <a:t>after April 29</a:t>
            </a:r>
            <a:endParaRPr lang="en-US" sz="1600" dirty="0">
              <a:solidFill>
                <a:schemeClr val="tx1"/>
              </a:solidFill>
              <a:effectLst/>
              <a:ea typeface="MS Mincho" panose="02020609040205080304" pitchFamily="49" charset="-128"/>
            </a:endParaRPr>
          </a:p>
          <a:p>
            <a:pPr lvl="2" indent="-285750">
              <a:spcBef>
                <a:spcPts val="0"/>
              </a:spcBef>
              <a:spcAft>
                <a:spcPts val="0"/>
              </a:spcAft>
              <a:buFont typeface="+mj-lt"/>
              <a:buAutoNum type="alphaLcPeriod"/>
            </a:pPr>
            <a:r>
              <a:rPr lang="en-GB" sz="1600" dirty="0">
                <a:solidFill>
                  <a:schemeClr val="tx1"/>
                </a:solidFill>
                <a:effectLst/>
                <a:ea typeface="Times New Roman" panose="02020603050405020304" pitchFamily="18" charset="0"/>
              </a:rPr>
              <a:t>Moved: Jon Rosdahl</a:t>
            </a:r>
            <a:endParaRPr lang="en-US" sz="1600" dirty="0">
              <a:solidFill>
                <a:schemeClr val="tx1"/>
              </a:solidFill>
              <a:effectLst/>
              <a:ea typeface="Times New Roman" panose="02020603050405020304" pitchFamily="18" charset="0"/>
            </a:endParaRPr>
          </a:p>
          <a:p>
            <a:pPr lvl="2" indent="-285750">
              <a:spcBef>
                <a:spcPts val="0"/>
              </a:spcBef>
              <a:spcAft>
                <a:spcPts val="0"/>
              </a:spcAft>
              <a:buFont typeface="+mj-lt"/>
              <a:buAutoNum type="alphaLcPeriod"/>
            </a:pPr>
            <a:r>
              <a:rPr lang="en-GB" sz="1600" dirty="0">
                <a:solidFill>
                  <a:schemeClr val="tx1"/>
                </a:solidFill>
                <a:effectLst/>
                <a:ea typeface="Times New Roman" panose="02020603050405020304" pitchFamily="18" charset="0"/>
              </a:rPr>
              <a:t>Second: Ben Rolfe</a:t>
            </a:r>
            <a:endParaRPr lang="en-US" sz="1600" dirty="0">
              <a:solidFill>
                <a:schemeClr val="tx1"/>
              </a:solidFill>
              <a:effectLst/>
              <a:ea typeface="Times New Roman" panose="02020603050405020304" pitchFamily="18" charset="0"/>
            </a:endParaRPr>
          </a:p>
          <a:p>
            <a:pPr lvl="2" indent="-285750">
              <a:spcBef>
                <a:spcPts val="0"/>
              </a:spcBef>
              <a:spcAft>
                <a:spcPts val="0"/>
              </a:spcAft>
              <a:buFont typeface="+mj-lt"/>
              <a:buAutoNum type="alphaLcPeriod"/>
            </a:pPr>
            <a:r>
              <a:rPr lang="en-GB" sz="1600" dirty="0">
                <a:solidFill>
                  <a:schemeClr val="tx1"/>
                </a:solidFill>
                <a:effectLst/>
                <a:ea typeface="Times New Roman" panose="02020603050405020304" pitchFamily="18" charset="0"/>
              </a:rPr>
              <a:t>Result (ECJT): 7Y, 0N, 0A – Motion Passes</a:t>
            </a:r>
            <a:endParaRPr lang="en-US" sz="1600" b="0" spc="-5" dirty="0">
              <a:solidFill>
                <a:schemeClr val="tx1"/>
              </a:solidFill>
              <a:cs typeface="Arial"/>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523572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802.18 and 802.19 Frequency ad-hoc (1)</a:t>
            </a:r>
          </a:p>
        </p:txBody>
      </p:sp>
      <p:sp>
        <p:nvSpPr>
          <p:cNvPr id="10" name="Content Placeholder 2"/>
          <p:cNvSpPr>
            <a:spLocks noGrp="1"/>
          </p:cNvSpPr>
          <p:nvPr>
            <p:ph idx="1"/>
          </p:nvPr>
        </p:nvSpPr>
        <p:spPr>
          <a:xfrm>
            <a:off x="914400" y="1906587"/>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Problem statement</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It is difficult for 802 wireless standards developers to quickly and accurately identify all the frequency bands by the family of 802 wireless standards in a regularly maintained database.</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The primary application is to simplify identification of potential frequency bands for coexistence assessment.  The initial audiences cover (1) 802 wireless standards developers and (2) 802.19 wireless coexistence working group.</a:t>
            </a:r>
            <a:endParaRPr lang="en-US" sz="1800" spc="-5" dirty="0">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a:latin typeface="+mj-lt"/>
                <a:cs typeface="Arial"/>
              </a:rPr>
              <a:t>At the WCSC call on March 2, 2022</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The comment collection process was reviewed (</a:t>
            </a:r>
            <a:r>
              <a:rPr lang="en-US" sz="1600" spc="-5" dirty="0">
                <a:latin typeface="+mj-lt"/>
                <a:cs typeface="Arial" panose="020B0604020202020204" pitchFamily="34" charset="0"/>
                <a:hlinkClick r:id="rId3"/>
              </a:rPr>
              <a:t>22/0009r0</a:t>
            </a:r>
            <a:r>
              <a:rPr lang="en-US" sz="1600" spc="-5" dirty="0">
                <a:latin typeface="+mj-lt"/>
                <a:cs typeface="Arial" panose="020B0604020202020204" pitchFamily="34" charset="0"/>
              </a:rPr>
              <a:t>)</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Custom comment collection form was created and introduced (</a:t>
            </a:r>
            <a:r>
              <a:rPr lang="en-US" sz="1600" spc="-5" dirty="0">
                <a:latin typeface="+mj-lt"/>
                <a:cs typeface="Arial" panose="020B0604020202020204" pitchFamily="34" charset="0"/>
                <a:hlinkClick r:id="rId4"/>
              </a:rPr>
              <a:t>22/0030r0</a:t>
            </a:r>
            <a:r>
              <a:rPr lang="en-US" sz="1600" spc="-5" dirty="0">
                <a:latin typeface="+mj-lt"/>
                <a:cs typeface="Arial" panose="020B0604020202020204" pitchFamily="34" charset="0"/>
              </a:rPr>
              <a:t>).</a:t>
            </a:r>
          </a:p>
          <a:p>
            <a:pPr marL="630238" marR="117475" lvl="1" indent="-230188" algn="just">
              <a:buFont typeface="Times New Roman" pitchFamily="16" charset="0"/>
              <a:buChar char="•"/>
              <a:tabLst>
                <a:tab pos="230188" algn="l"/>
              </a:tabLst>
            </a:pPr>
            <a:r>
              <a:rPr lang="en-US" sz="1600" spc="-5" dirty="0">
                <a:solidFill>
                  <a:srgbClr val="333333"/>
                </a:solidFill>
                <a:latin typeface="+mj-lt"/>
                <a:ea typeface="Times New Roman" panose="02020603050405020304" pitchFamily="18" charset="0"/>
                <a:cs typeface="Arial" panose="020B0604020202020204" pitchFamily="34" charset="0"/>
              </a:rPr>
              <a:t>The plan is to run the </a:t>
            </a:r>
            <a:r>
              <a:rPr lang="en-US" sz="1600" dirty="0">
                <a:solidFill>
                  <a:srgbClr val="FF0000"/>
                </a:solidFill>
                <a:latin typeface="+mj-lt"/>
                <a:ea typeface="Times New Roman" panose="02020603050405020304" pitchFamily="18" charset="0"/>
                <a:cs typeface="Arial" panose="020B0604020202020204" pitchFamily="34" charset="0"/>
              </a:rPr>
              <a:t>comment collection until April 30, 2022</a:t>
            </a:r>
            <a:r>
              <a:rPr lang="en-US" sz="1600" dirty="0">
                <a:solidFill>
                  <a:srgbClr val="333333"/>
                </a:solidFill>
                <a:latin typeface="+mj-lt"/>
                <a:ea typeface="Times New Roman" panose="02020603050405020304" pitchFamily="18" charset="0"/>
                <a:cs typeface="Arial" panose="020B0604020202020204" pitchFamily="34" charset="0"/>
              </a:rPr>
              <a:t>, at which time the ad hoc team will act as the comment resolution group and review and implement according to the comments. </a:t>
            </a:r>
            <a:endParaRPr lang="en-US" sz="1600" dirty="0">
              <a:latin typeface="+mj-lt"/>
              <a:ea typeface="Calibri" panose="020F0502020204030204" pitchFamily="34" charset="0"/>
            </a:endParaRPr>
          </a:p>
          <a:p>
            <a:pPr marL="230188" marR="117475" indent="-230188" algn="just">
              <a:spcBef>
                <a:spcPts val="1800"/>
              </a:spcBef>
              <a:buFont typeface="Times New Roman" pitchFamily="16" charset="0"/>
              <a:buChar char="•"/>
              <a:tabLst>
                <a:tab pos="230188" algn="l"/>
              </a:tabLst>
            </a:pPr>
            <a:r>
              <a:rPr lang="en-US" sz="1800" spc="-5" dirty="0">
                <a:latin typeface="+mj-lt"/>
                <a:cs typeface="Arial"/>
              </a:rPr>
              <a:t>At the LMSC March 2022 closing plenary on March 18, 2022</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Update the LMSC on the latest status and the proposed comment collection process</a:t>
            </a:r>
            <a:endParaRPr lang="en-US" sz="1600" dirty="0">
              <a:solidFill>
                <a:srgbClr val="333333"/>
              </a:solidFill>
              <a:latin typeface="+mj-lt"/>
              <a:ea typeface="Times New Roman" panose="02020603050405020304" pitchFamily="18" charset="0"/>
              <a:cs typeface="Arial" panose="020B0604020202020204" pitchFamily="34" charset="0"/>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2726790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802.18 and 802.19 Frequency ad-hoc (2)</a:t>
            </a:r>
          </a:p>
        </p:txBody>
      </p:sp>
      <p:sp>
        <p:nvSpPr>
          <p:cNvPr id="10" name="Content Placeholder 2"/>
          <p:cNvSpPr>
            <a:spLocks noGrp="1"/>
          </p:cNvSpPr>
          <p:nvPr>
            <p:ph idx="1"/>
          </p:nvPr>
        </p:nvSpPr>
        <p:spPr>
          <a:xfrm>
            <a:off x="609600" y="16002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Current status</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Call for comments was sent to the IEEE 802.18 email reflector on March 21, 2022.</a:t>
            </a:r>
          </a:p>
          <a:p>
            <a:pPr marL="1030288" marR="117475" lvl="2" indent="-230188" algn="just">
              <a:buFont typeface="Times New Roman" pitchFamily="16" charset="0"/>
              <a:buChar char="•"/>
              <a:tabLst>
                <a:tab pos="230188" algn="l"/>
              </a:tabLst>
            </a:pPr>
            <a:r>
              <a:rPr lang="en-US" sz="1600" i="1" spc="-5" dirty="0">
                <a:latin typeface="+mj-lt"/>
                <a:cs typeface="Arial"/>
              </a:rPr>
              <a:t>You are invited to review and submit comments on the IEEE 802 Wireless Standards Table of Frequency Ranges, available here: </a:t>
            </a:r>
            <a:r>
              <a:rPr lang="en-US" sz="1600" i="1" spc="-5" dirty="0">
                <a:latin typeface="+mj-lt"/>
                <a:cs typeface="Arial"/>
                <a:hlinkClick r:id="rId3"/>
              </a:rPr>
              <a:t>https://mentor.ieee.org/802.18/dcn/22/18-22-0009-00-0000-ieee-802-wireless-standards-table-of-frequency-ranges.xlsx</a:t>
            </a:r>
            <a:r>
              <a:rPr lang="en-US" sz="1600" i="1" spc="-5" dirty="0">
                <a:latin typeface="+mj-lt"/>
                <a:cs typeface="Arial"/>
              </a:rPr>
              <a:t> . </a:t>
            </a:r>
          </a:p>
          <a:p>
            <a:pPr marL="1030288" marR="117475" lvl="2" indent="-230188" algn="just">
              <a:buFont typeface="Times New Roman" pitchFamily="16" charset="0"/>
              <a:buChar char="•"/>
              <a:tabLst>
                <a:tab pos="230188" algn="l"/>
              </a:tabLst>
            </a:pPr>
            <a:r>
              <a:rPr lang="en-US" sz="1600" i="1" spc="-5" dirty="0">
                <a:latin typeface="+mj-lt"/>
                <a:cs typeface="Arial"/>
              </a:rPr>
              <a:t>Additional background on the table and the comment collection, and the rationale for generation is below.</a:t>
            </a:r>
          </a:p>
          <a:p>
            <a:pPr marL="1030288" marR="117475" lvl="2" indent="-230188" algn="just">
              <a:buFont typeface="Times New Roman" pitchFamily="16" charset="0"/>
              <a:buChar char="•"/>
              <a:tabLst>
                <a:tab pos="230188" algn="l"/>
              </a:tabLst>
            </a:pPr>
            <a:r>
              <a:rPr lang="en-US" sz="1600" b="1" i="1" spc="-5" dirty="0">
                <a:solidFill>
                  <a:srgbClr val="FF0000"/>
                </a:solidFill>
                <a:latin typeface="+mj-lt"/>
                <a:cs typeface="Arial"/>
              </a:rPr>
              <a:t>Please use the custom comment spreadsheet for submitting comments, available </a:t>
            </a:r>
            <a:r>
              <a:rPr lang="en-US" sz="1600" i="1" spc="-5" dirty="0">
                <a:latin typeface="+mj-lt"/>
                <a:cs typeface="Arial"/>
              </a:rPr>
              <a:t>at: </a:t>
            </a:r>
            <a:r>
              <a:rPr lang="en-US" sz="1600" i="1" spc="-5" dirty="0">
                <a:latin typeface="+mj-lt"/>
                <a:cs typeface="Arial"/>
                <a:hlinkClick r:id="rId4"/>
              </a:rPr>
              <a:t>https://mentor.ieee.org/802.18/dcn/22/18-22-0030-00-0000-comment-collecion-of-ieee-802-wireless-standards-table-of-frequency-ranges.xlsx</a:t>
            </a:r>
            <a:r>
              <a:rPr lang="en-US" sz="1600" i="1" spc="-5" dirty="0">
                <a:latin typeface="+mj-lt"/>
                <a:cs typeface="Arial"/>
              </a:rPr>
              <a:t>.</a:t>
            </a:r>
          </a:p>
          <a:p>
            <a:pPr marL="1030288" marR="117475" lvl="2" indent="-230188" algn="just">
              <a:buFont typeface="Times New Roman" pitchFamily="16" charset="0"/>
              <a:buChar char="•"/>
              <a:tabLst>
                <a:tab pos="230188" algn="l"/>
              </a:tabLst>
            </a:pPr>
            <a:r>
              <a:rPr lang="en-US" sz="1600" i="1" spc="-5" dirty="0">
                <a:latin typeface="+mj-lt"/>
                <a:cs typeface="Arial"/>
              </a:rPr>
              <a:t>Please send your comments by </a:t>
            </a:r>
            <a:r>
              <a:rPr lang="en-US" sz="1600" b="1" i="1" u="sng" spc="-5" dirty="0">
                <a:latin typeface="+mj-lt"/>
                <a:cs typeface="Arial"/>
              </a:rPr>
              <a:t>APRIL 30, 2022</a:t>
            </a:r>
            <a:r>
              <a:rPr lang="en-US" sz="1600" i="1" spc="-5" dirty="0">
                <a:latin typeface="+mj-lt"/>
                <a:cs typeface="Arial"/>
              </a:rPr>
              <a:t> directly to Edward Au (</a:t>
            </a:r>
            <a:r>
              <a:rPr lang="en-US" sz="1600" i="1" spc="-5" dirty="0">
                <a:latin typeface="+mj-lt"/>
                <a:cs typeface="Arial"/>
                <a:hlinkClick r:id="rId5"/>
              </a:rPr>
              <a:t>edward.ks.au@gmail.com</a:t>
            </a:r>
            <a:r>
              <a:rPr lang="en-US" sz="1600" i="1" spc="-5" dirty="0">
                <a:latin typeface="+mj-lt"/>
                <a:cs typeface="Arial"/>
              </a:rPr>
              <a:t>), Jay Holcomb (</a:t>
            </a:r>
            <a:r>
              <a:rPr lang="en-US" sz="1600" i="1" spc="-5" dirty="0">
                <a:latin typeface="+mj-lt"/>
                <a:cs typeface="Arial"/>
                <a:hlinkClick r:id="rId6"/>
              </a:rPr>
              <a:t>jholcomb@ieee.org</a:t>
            </a:r>
            <a:r>
              <a:rPr lang="en-US" sz="1600" i="1" spc="-5" dirty="0">
                <a:latin typeface="+mj-lt"/>
                <a:cs typeface="Arial"/>
              </a:rPr>
              <a:t>), and Steve </a:t>
            </a:r>
            <a:r>
              <a:rPr lang="en-US" sz="1600" i="1" spc="-5" dirty="0" err="1">
                <a:latin typeface="+mj-lt"/>
                <a:cs typeface="Arial"/>
              </a:rPr>
              <a:t>Shellhammer</a:t>
            </a:r>
            <a:r>
              <a:rPr lang="en-US" sz="1600" i="1" spc="-5" dirty="0">
                <a:latin typeface="+mj-lt"/>
                <a:cs typeface="Arial"/>
              </a:rPr>
              <a:t> (</a:t>
            </a:r>
            <a:r>
              <a:rPr lang="en-US" sz="1600" i="1" spc="-5" dirty="0">
                <a:latin typeface="+mj-lt"/>
                <a:cs typeface="Arial"/>
                <a:hlinkClick r:id="rId7"/>
              </a:rPr>
              <a:t>shellhamer@ieee.org</a:t>
            </a:r>
            <a:r>
              <a:rPr lang="en-US" sz="1600" i="1" spc="-5" dirty="0">
                <a:latin typeface="+mj-lt"/>
                <a:cs typeface="Arial"/>
              </a:rPr>
              <a:t>).</a:t>
            </a:r>
          </a:p>
          <a:p>
            <a:pPr marL="1030288" marR="117475" lvl="2" indent="-230188" algn="just">
              <a:buFont typeface="Times New Roman" pitchFamily="16" charset="0"/>
              <a:buChar char="•"/>
              <a:tabLst>
                <a:tab pos="230188" algn="l"/>
              </a:tabLst>
            </a:pPr>
            <a:r>
              <a:rPr lang="en-US" sz="1600" i="1" spc="-5" dirty="0">
                <a:latin typeface="+mj-lt"/>
                <a:cs typeface="Arial"/>
              </a:rPr>
              <a:t>This is not a required 802.18 ballot or comment collection; response/non-response has no impact on 802.18 voting rights.</a:t>
            </a:r>
          </a:p>
          <a:p>
            <a:pPr marL="1030288" marR="117475" lvl="2" indent="-230188" algn="just">
              <a:buFont typeface="Times New Roman" pitchFamily="16" charset="0"/>
              <a:buChar char="•"/>
              <a:tabLst>
                <a:tab pos="230188" algn="l"/>
              </a:tabLst>
            </a:pPr>
            <a:r>
              <a:rPr lang="en-US" sz="1600" i="1" spc="-5" dirty="0">
                <a:latin typeface="+mj-lt"/>
                <a:cs typeface="Arial"/>
              </a:rPr>
              <a:t>Please let me know of any questions. I appreciate your review of this spreadsheet to confirm that it accurately reflects the 802 wireless standards.</a:t>
            </a:r>
          </a:p>
          <a:p>
            <a:pPr marL="400050" marR="117475" lvl="1" indent="0" algn="just">
              <a:tabLst>
                <a:tab pos="230188" algn="l"/>
              </a:tabLst>
            </a:pPr>
            <a:endParaRPr lang="en-US" sz="1600" spc="-5" dirty="0">
              <a:latin typeface="+mj-lt"/>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7671328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802.18 and 802.19 Frequency ad-hoc (3)</a:t>
            </a:r>
          </a:p>
        </p:txBody>
      </p:sp>
      <p:sp>
        <p:nvSpPr>
          <p:cNvPr id="10" name="Content Placeholder 2"/>
          <p:cNvSpPr>
            <a:spLocks noGrp="1"/>
          </p:cNvSpPr>
          <p:nvPr>
            <p:ph idx="1"/>
          </p:nvPr>
        </p:nvSpPr>
        <p:spPr>
          <a:xfrm>
            <a:off x="914400" y="1906587"/>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Next ad-hoc call:</a:t>
            </a:r>
          </a:p>
          <a:p>
            <a:pPr marL="630238" marR="117475" lvl="1" indent="-230188" algn="just">
              <a:buFont typeface="Times New Roman" pitchFamily="16" charset="0"/>
              <a:buChar char="•"/>
              <a:tabLst>
                <a:tab pos="230188" algn="l"/>
              </a:tabLst>
            </a:pPr>
            <a:r>
              <a:rPr lang="en-US" sz="1600" spc="-5" dirty="0">
                <a:solidFill>
                  <a:srgbClr val="FF0000"/>
                </a:solidFill>
                <a:latin typeface="+mj-lt"/>
                <a:cs typeface="Arial" panose="020B0604020202020204" pitchFamily="34" charset="0"/>
              </a:rPr>
              <a:t>3:00pm ET to 4:00pm ET, April 26, 2022, Tuesday</a:t>
            </a: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Join by meeting link:</a:t>
            </a:r>
          </a:p>
          <a:p>
            <a:pPr marL="1487488" marR="117475" lvl="3" indent="-230188" algn="just">
              <a:buFont typeface="Times New Roman" pitchFamily="16" charset="0"/>
              <a:buChar char="•"/>
              <a:tabLst>
                <a:tab pos="230188" algn="l"/>
              </a:tabLst>
            </a:pPr>
            <a:r>
              <a:rPr lang="en-US" sz="1400" spc="-5" dirty="0">
                <a:latin typeface="+mj-lt"/>
                <a:cs typeface="Arial" panose="020B0604020202020204" pitchFamily="34" charset="0"/>
                <a:hlinkClick r:id="rId3"/>
              </a:rPr>
              <a:t>https://ieeesa.webex.com/ieeesa/j.php?MTID=m55ca5484c290321aba5a38f8837afa0b</a:t>
            </a:r>
            <a:r>
              <a:rPr lang="en-US" sz="1400" spc="-5" dirty="0">
                <a:latin typeface="+mj-lt"/>
                <a:cs typeface="Arial" panose="020B0604020202020204" pitchFamily="34" charset="0"/>
              </a:rPr>
              <a:t> </a:t>
            </a: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Join by meeting number </a:t>
            </a:r>
          </a:p>
          <a:p>
            <a:pPr marL="1487488" marR="117475" lvl="3" indent="-230188" algn="just">
              <a:buFont typeface="Times New Roman" pitchFamily="16" charset="0"/>
              <a:buChar char="•"/>
              <a:tabLst>
                <a:tab pos="230188" algn="l"/>
              </a:tabLst>
            </a:pPr>
            <a:r>
              <a:rPr lang="en-US" sz="1400" spc="-5" dirty="0">
                <a:latin typeface="+mj-lt"/>
                <a:cs typeface="Arial" panose="020B0604020202020204" pitchFamily="34" charset="0"/>
              </a:rPr>
              <a:t>Meeting number (access code): 2337 483 6851 </a:t>
            </a:r>
          </a:p>
          <a:p>
            <a:pPr marL="1487488" marR="117475" lvl="3" indent="-230188" algn="just">
              <a:buFont typeface="Times New Roman" pitchFamily="16" charset="0"/>
              <a:buChar char="•"/>
              <a:tabLst>
                <a:tab pos="230188" algn="l"/>
              </a:tabLst>
            </a:pPr>
            <a:r>
              <a:rPr lang="en-US" sz="1400" spc="-5" dirty="0">
                <a:latin typeface="+mj-lt"/>
                <a:cs typeface="Arial" panose="020B0604020202020204" pitchFamily="34" charset="0"/>
              </a:rPr>
              <a:t>Meeting password: freqtable8</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Remarks:</a:t>
            </a: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The ad-hoc call occurs the fourth Tuesday of every month until December 27, 2022, Tuesday using the same meeting link and meeting number as provided above. </a:t>
            </a:r>
          </a:p>
          <a:p>
            <a:pPr marL="400050" marR="117475" lvl="1" indent="0" algn="just">
              <a:tabLst>
                <a:tab pos="230188" algn="l"/>
              </a:tabLst>
            </a:pPr>
            <a:endParaRPr lang="en-US" sz="1600" spc="-5" dirty="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177702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ongoing consultations (1)</a:t>
            </a:r>
          </a:p>
        </p:txBody>
      </p:sp>
      <p:sp>
        <p:nvSpPr>
          <p:cNvPr id="10" name="Content Placeholder 2"/>
          <p:cNvSpPr>
            <a:spLocks noGrp="1"/>
          </p:cNvSpPr>
          <p:nvPr>
            <p:ph idx="1"/>
          </p:nvPr>
        </p:nvSpPr>
        <p:spPr>
          <a:xfrm>
            <a:off x="914400" y="1906587"/>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22/0035r2</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a:latin typeface="+mj-lt"/>
                <a:cs typeface="Arial"/>
              </a:rPr>
              <a:t>No request from any member to prepare response:</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MIC </a:t>
            </a:r>
            <a:r>
              <a:rPr lang="en-US" sz="1600" b="0" spc="-5" dirty="0">
                <a:latin typeface="+mj-lt"/>
                <a:cs typeface="Arial"/>
              </a:rPr>
              <a:t>consultation on the technical conditions for 6 GHz WLAN</a:t>
            </a:r>
          </a:p>
          <a:p>
            <a:pPr marL="230188" marR="117475" indent="-230188" algn="just">
              <a:spcBef>
                <a:spcPts val="1800"/>
              </a:spcBef>
              <a:buFont typeface="Times New Roman" pitchFamily="16" charset="0"/>
              <a:buChar char="•"/>
              <a:tabLst>
                <a:tab pos="230188" algn="l"/>
              </a:tabLst>
            </a:pPr>
            <a:r>
              <a:rPr lang="en-US" sz="1800" spc="-5" dirty="0">
                <a:cs typeface="Arial"/>
              </a:rPr>
              <a:t>Pending for interested members to prepare response in the order of submission deadline:</a:t>
            </a:r>
          </a:p>
          <a:p>
            <a:pPr marL="630238" marR="117475" lvl="1" indent="-230188" algn="just">
              <a:spcBef>
                <a:spcPts val="600"/>
              </a:spcBef>
              <a:buFont typeface="Times New Roman" pitchFamily="16" charset="0"/>
              <a:buChar char="•"/>
              <a:tabLst>
                <a:tab pos="230188" algn="l"/>
              </a:tabLst>
            </a:pPr>
            <a:r>
              <a:rPr lang="en-US" sz="1600" spc="-5" dirty="0">
                <a:cs typeface="Arial"/>
              </a:rPr>
              <a:t>ISED consultation on the Technical and Policy Framework for the Frequency Bands Above 95 GHz</a:t>
            </a:r>
          </a:p>
          <a:p>
            <a:pPr marL="630238" marR="117475" lvl="1" indent="-230188" algn="just">
              <a:spcBef>
                <a:spcPts val="600"/>
              </a:spcBef>
              <a:buFont typeface="Times New Roman" pitchFamily="16" charset="0"/>
              <a:buChar char="•"/>
              <a:tabLst>
                <a:tab pos="230188" algn="l"/>
              </a:tabLst>
            </a:pPr>
            <a:r>
              <a:rPr lang="en-US" sz="1600" spc="-5" dirty="0">
                <a:cs typeface="Arial"/>
              </a:rPr>
              <a:t>ISED consultation on the Technical and Policy Framework for Radio Local Area Network Devices in the 5850-5895 MHz Frequency Band and for Intelligent Transportation Systems in the 5895-5925 MHz Frequency Band</a:t>
            </a:r>
          </a:p>
          <a:p>
            <a:pPr marL="630238" marR="117475" lvl="1" indent="-230188" algn="just">
              <a:spcBef>
                <a:spcPts val="600"/>
              </a:spcBef>
              <a:buFont typeface="Times New Roman" pitchFamily="16" charset="0"/>
              <a:buChar char="•"/>
              <a:tabLst>
                <a:tab pos="230188" algn="l"/>
              </a:tabLst>
            </a:pPr>
            <a:r>
              <a:rPr lang="en-US" sz="1600" spc="-5" dirty="0">
                <a:cs typeface="Arial"/>
              </a:rPr>
              <a:t>FCC OET Seeks Comment Following Court Remand of 6 GHz Band Order</a:t>
            </a: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72224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04800"/>
            <a:ext cx="2211387" cy="273050"/>
          </a:xfrm>
          <a:noFill/>
        </p:spPr>
        <p:txBody>
          <a:bodyPr/>
          <a:lstStyle/>
          <a:p>
            <a:r>
              <a:rPr lang="en-US" dirty="0"/>
              <a:t>March 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 IEEE 802.18: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Acting Secretary for today – Amelia </a:t>
            </a:r>
            <a:r>
              <a:rPr lang="en-US" altLang="en-US" sz="1600" dirty="0" err="1">
                <a:solidFill>
                  <a:schemeClr val="tx1"/>
                </a:solidFill>
                <a:latin typeface="+mj-lt"/>
                <a:cs typeface="Arial" panose="020B0604020202020204" pitchFamily="34" charset="0"/>
              </a:rPr>
              <a:t>Andersdotter</a:t>
            </a:r>
            <a:r>
              <a:rPr lang="en-US" altLang="en-US" sz="1600" dirty="0">
                <a:solidFill>
                  <a:schemeClr val="tx1"/>
                </a:solidFill>
                <a:latin typeface="+mj-lt"/>
                <a:cs typeface="Arial" panose="020B0604020202020204" pitchFamily="34" charset="0"/>
              </a:rPr>
              <a:t> (Sky UK Group)	</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Membership</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46 (8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2</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3</a:t>
            </a:r>
          </a:p>
          <a:p>
            <a:pPr marL="285750">
              <a:spcBef>
                <a:spcPts val="300"/>
              </a:spcBef>
              <a:spcAft>
                <a:spcPts val="0"/>
              </a:spcAft>
              <a:buFont typeface="Arial" panose="020B0604020202020204" pitchFamily="34" charset="0"/>
              <a:buChar char="•"/>
              <a:defRPr/>
            </a:pP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 List is at </a:t>
            </a:r>
            <a:r>
              <a:rPr lang="en-US" altLang="en-US" sz="1600" dirty="0">
                <a:solidFill>
                  <a:schemeClr val="tx1"/>
                </a:solidFill>
                <a:latin typeface="+mj-lt"/>
                <a:cs typeface="Arial" panose="020B0604020202020204" pitchFamily="34" charset="0"/>
                <a:hlinkClick r:id="rId3"/>
              </a:rPr>
              <a:t>https://www.ieee802.org/18/RRTAG_Voters.pdf</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 quorum is met since the Thursdays 15:00 ET meetings were announced more than 45 days ago.</a:t>
            </a:r>
          </a:p>
          <a:p>
            <a:pPr marL="285750" indent="-285750">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80686226"/>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10171" y="405413"/>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ongoing consultations (2)</a:t>
            </a:r>
          </a:p>
        </p:txBody>
      </p:sp>
      <p:sp>
        <p:nvSpPr>
          <p:cNvPr id="10" name="Content Placeholder 2"/>
          <p:cNvSpPr>
            <a:spLocks noGrp="1"/>
          </p:cNvSpPr>
          <p:nvPr>
            <p:ph idx="1"/>
          </p:nvPr>
        </p:nvSpPr>
        <p:spPr>
          <a:xfrm>
            <a:off x="304800" y="1211264"/>
            <a:ext cx="11430000" cy="4546000"/>
          </a:xfrm>
        </p:spPr>
        <p:txBody>
          <a:bodyPr/>
          <a:lstStyle/>
          <a:p>
            <a:pPr marL="230188" marR="117475" indent="-230188" algn="just">
              <a:spcBef>
                <a:spcPts val="1800"/>
              </a:spcBef>
              <a:buFont typeface="Times New Roman" pitchFamily="16" charset="0"/>
              <a:buChar char="•"/>
              <a:tabLst>
                <a:tab pos="230188" algn="l"/>
              </a:tabLst>
            </a:pPr>
            <a:r>
              <a:rPr lang="en-US" sz="2000" spc="-5" dirty="0">
                <a:solidFill>
                  <a:srgbClr val="FF0000"/>
                </a:solidFill>
                <a:latin typeface="+mj-lt"/>
                <a:cs typeface="Arial"/>
              </a:rPr>
              <a:t>New consultation this week</a:t>
            </a:r>
            <a:r>
              <a:rPr lang="en-US" sz="2000" spc="-5" dirty="0">
                <a:latin typeface="+mj-lt"/>
                <a:cs typeface="Arial"/>
              </a:rPr>
              <a:t>:</a:t>
            </a:r>
          </a:p>
          <a:p>
            <a:pPr marL="630238" marR="117475" lvl="1" indent="-230188" algn="just">
              <a:buFont typeface="Times New Roman" pitchFamily="16" charset="0"/>
              <a:buChar char="•"/>
              <a:tabLst>
                <a:tab pos="230188" algn="l"/>
              </a:tabLst>
            </a:pPr>
            <a:r>
              <a:rPr lang="en-US" sz="1800" spc="-5" dirty="0">
                <a:solidFill>
                  <a:srgbClr val="FF0000"/>
                </a:solidFill>
                <a:latin typeface="+mj-lt"/>
                <a:cs typeface="Arial"/>
              </a:rPr>
              <a:t>ACMA consultation on 5-year spectrum outlook 2022~2027</a:t>
            </a:r>
          </a:p>
          <a:p>
            <a:pPr marL="1030288" marR="117475" lvl="2" indent="-230188" algn="just">
              <a:buFont typeface="Times New Roman" pitchFamily="16" charset="0"/>
              <a:buChar char="•"/>
              <a:tabLst>
                <a:tab pos="230188" algn="l"/>
              </a:tabLst>
            </a:pPr>
            <a:r>
              <a:rPr lang="en-US" sz="1600" spc="-5" dirty="0">
                <a:solidFill>
                  <a:schemeClr val="tx1"/>
                </a:solidFill>
                <a:latin typeface="+mj-lt"/>
                <a:cs typeface="Arial"/>
              </a:rPr>
              <a:t>Details:  </a:t>
            </a:r>
            <a:r>
              <a:rPr lang="en-US" sz="1600" spc="-5" dirty="0">
                <a:solidFill>
                  <a:schemeClr val="tx1"/>
                </a:solidFill>
                <a:latin typeface="+mj-lt"/>
                <a:cs typeface="Arial"/>
                <a:hlinkClick r:id="rId3"/>
              </a:rPr>
              <a:t>https://www.acma.gov.au/consultations/2022-03/draft-five-year-spectrum-outlook-2022-27-consultation-122022</a:t>
            </a:r>
            <a:r>
              <a:rPr lang="en-US" sz="1600" spc="-5" dirty="0">
                <a:solidFill>
                  <a:schemeClr val="tx1"/>
                </a:solidFill>
                <a:latin typeface="+mj-lt"/>
                <a:cs typeface="Arial"/>
              </a:rPr>
              <a:t> </a:t>
            </a:r>
          </a:p>
          <a:p>
            <a:pPr marL="1030288" marR="117475" lvl="2" indent="-230188" algn="just">
              <a:buFont typeface="Times New Roman" pitchFamily="16" charset="0"/>
              <a:buChar char="•"/>
              <a:tabLst>
                <a:tab pos="230188" algn="l"/>
              </a:tabLst>
            </a:pPr>
            <a:r>
              <a:rPr lang="en-US" sz="1600" spc="-5" dirty="0">
                <a:solidFill>
                  <a:schemeClr val="tx1"/>
                </a:solidFill>
                <a:latin typeface="+mj-lt"/>
                <a:cs typeface="Arial"/>
              </a:rPr>
              <a:t>Deadline to response:  April 29, 2022 </a:t>
            </a:r>
            <a:r>
              <a:rPr lang="en-US" sz="1600" spc="-5" dirty="0">
                <a:solidFill>
                  <a:srgbClr val="FF0000"/>
                </a:solidFill>
                <a:latin typeface="+mj-lt"/>
                <a:cs typeface="Arial"/>
              </a:rPr>
              <a:t>(out of 802.18 on April 14, 2022 to allow 10 day EC ballot</a:t>
            </a:r>
            <a:r>
              <a:rPr lang="en-US" sz="1600" spc="-5" dirty="0">
                <a:solidFill>
                  <a:schemeClr val="tx1"/>
                </a:solidFill>
                <a:latin typeface="+mj-lt"/>
                <a:cs typeface="Arial"/>
              </a:rPr>
              <a:t>)</a:t>
            </a:r>
          </a:p>
          <a:p>
            <a:pPr marL="1030288" marR="117475" lvl="2" indent="-230188" algn="just">
              <a:buFont typeface="Times New Roman" pitchFamily="16" charset="0"/>
              <a:buChar char="•"/>
              <a:tabLst>
                <a:tab pos="230188" algn="l"/>
              </a:tabLst>
            </a:pPr>
            <a:r>
              <a:rPr lang="en-US" sz="1600" spc="-5" dirty="0">
                <a:solidFill>
                  <a:schemeClr val="tx1"/>
                </a:solidFill>
                <a:latin typeface="+mj-lt"/>
                <a:cs typeface="Arial"/>
              </a:rPr>
              <a:t>6 GHz</a:t>
            </a:r>
          </a:p>
          <a:p>
            <a:pPr marL="1487488" marR="117475" lvl="3" indent="-230188" algn="just">
              <a:buFont typeface="Times New Roman" pitchFamily="16" charset="0"/>
              <a:buChar char="•"/>
              <a:tabLst>
                <a:tab pos="230188" algn="l"/>
              </a:tabLst>
            </a:pPr>
            <a:r>
              <a:rPr lang="en-US" dirty="0"/>
              <a:t>reaffirms the progress to allow the use of the lower 6 GHz band for RLANs</a:t>
            </a:r>
          </a:p>
          <a:p>
            <a:pPr marL="1487488" marR="117475" lvl="3" indent="-230188" algn="just">
              <a:buFont typeface="Times New Roman" pitchFamily="16" charset="0"/>
              <a:buChar char="•"/>
              <a:tabLst>
                <a:tab pos="230188" algn="l"/>
              </a:tabLst>
            </a:pPr>
            <a:r>
              <a:rPr lang="en-US" dirty="0"/>
              <a:t>expects further work on the potential use of higher power RLAN devices across the entire 6 GHz band</a:t>
            </a:r>
          </a:p>
          <a:p>
            <a:pPr marL="1487488" marR="117475" lvl="3" indent="-230188" algn="just">
              <a:buFont typeface="Times New Roman" pitchFamily="16" charset="0"/>
              <a:buChar char="•"/>
              <a:tabLst>
                <a:tab pos="230188" algn="l"/>
              </a:tabLst>
            </a:pPr>
            <a:r>
              <a:rPr lang="en-US" dirty="0"/>
              <a:t>expects further work to review class-licensing arrangements to assess whether regulatory settings can be changed to support new technologies, including RLANs such as Wi-Fi. </a:t>
            </a:r>
          </a:p>
          <a:p>
            <a:pPr marL="1487488" marR="117475" lvl="3" indent="-230188" algn="just">
              <a:buFont typeface="Times New Roman" pitchFamily="16" charset="0"/>
              <a:buChar char="•"/>
              <a:tabLst>
                <a:tab pos="230188" algn="l"/>
              </a:tabLst>
            </a:pPr>
            <a:r>
              <a:rPr lang="en-US" dirty="0"/>
              <a:t>expects further work to evaluate the possibility of implementing AFC</a:t>
            </a:r>
            <a:endParaRPr lang="en-US" spc="-5" dirty="0">
              <a:solidFill>
                <a:schemeClr val="tx1"/>
              </a:solidFill>
              <a:latin typeface="+mj-lt"/>
              <a:cs typeface="Arial"/>
            </a:endParaRPr>
          </a:p>
          <a:p>
            <a:pPr marL="1030288" marR="117475" lvl="2" indent="-230188" algn="just">
              <a:buFont typeface="Times New Roman" pitchFamily="16" charset="0"/>
              <a:buChar char="•"/>
              <a:tabLst>
                <a:tab pos="230188" algn="l"/>
              </a:tabLst>
            </a:pPr>
            <a:r>
              <a:rPr lang="en-US" sz="1600" spc="-5" dirty="0" err="1">
                <a:solidFill>
                  <a:schemeClr val="tx1"/>
                </a:solidFill>
                <a:latin typeface="+mj-lt"/>
                <a:cs typeface="Arial"/>
              </a:rPr>
              <a:t>Tertahertz</a:t>
            </a:r>
            <a:endParaRPr lang="en-US" sz="1600" spc="-5" dirty="0">
              <a:solidFill>
                <a:schemeClr val="tx1"/>
              </a:solidFill>
              <a:latin typeface="+mj-lt"/>
              <a:cs typeface="Arial"/>
            </a:endParaRPr>
          </a:p>
          <a:p>
            <a:pPr marL="1487488" marR="117475" lvl="3" indent="-230188" algn="just">
              <a:buFont typeface="Times New Roman" pitchFamily="16" charset="0"/>
              <a:buChar char="•"/>
              <a:tabLst>
                <a:tab pos="230188" algn="l"/>
              </a:tabLst>
            </a:pPr>
            <a:r>
              <a:rPr lang="en-US" spc="-5" dirty="0">
                <a:solidFill>
                  <a:schemeClr val="tx1"/>
                </a:solidFill>
                <a:latin typeface="+mj-lt"/>
                <a:cs typeface="Arial"/>
              </a:rPr>
              <a:t>ACMA seeks public opinion on the possibility of developing an ongoing regulatory framework for the spectrum (100 GHz to 3 THz):</a:t>
            </a:r>
          </a:p>
          <a:p>
            <a:pPr marL="1944688" marR="117475" lvl="4" indent="-230188" algn="just">
              <a:buFont typeface="Times New Roman" pitchFamily="16" charset="0"/>
              <a:buChar char="•"/>
              <a:tabLst>
                <a:tab pos="230188" algn="l"/>
              </a:tabLst>
            </a:pPr>
            <a:r>
              <a:rPr lang="en-US" spc="-5" dirty="0">
                <a:solidFill>
                  <a:schemeClr val="tx1"/>
                </a:solidFill>
                <a:latin typeface="+mj-lt"/>
                <a:cs typeface="Arial"/>
              </a:rPr>
              <a:t>Is the global technology and spectrum market mature enough for Australia to follow the UK and the US in establishing dedicated spectrum management arrangements? Or is it prudent to wait until the technology and business landscape becomes clearer?</a:t>
            </a:r>
          </a:p>
          <a:p>
            <a:pPr marL="1944688" marR="117475" lvl="4" indent="-230188" algn="just">
              <a:buFont typeface="Times New Roman" pitchFamily="16" charset="0"/>
              <a:buChar char="•"/>
              <a:tabLst>
                <a:tab pos="230188" algn="l"/>
              </a:tabLst>
            </a:pPr>
            <a:r>
              <a:rPr lang="en-US" spc="-5" dirty="0">
                <a:solidFill>
                  <a:schemeClr val="tx1"/>
                </a:solidFill>
                <a:latin typeface="+mj-lt"/>
                <a:cs typeface="Arial"/>
              </a:rPr>
              <a:t>What relative priority would this work have compared to other spectrum management activities?</a:t>
            </a:r>
          </a:p>
          <a:p>
            <a:pPr marL="230188" marR="117475" indent="-230188" algn="just">
              <a:buFont typeface="Times New Roman" pitchFamily="16" charset="0"/>
              <a:buChar char="•"/>
              <a:tabLst>
                <a:tab pos="230188" algn="l"/>
              </a:tabLst>
            </a:pPr>
            <a:endParaRPr lang="en-US" sz="1800" spc="-5" dirty="0">
              <a:latin typeface="+mj-lt"/>
              <a:cs typeface="Arial"/>
            </a:endParaRPr>
          </a:p>
          <a:p>
            <a:pPr marL="630238" marR="117475" lvl="1" indent="-230188" algn="just">
              <a:buChar char="•"/>
              <a:tabLst>
                <a:tab pos="230188" algn="l"/>
              </a:tabLst>
            </a:pPr>
            <a:endParaRPr lang="en-US" sz="1800" spc="-5" dirty="0">
              <a:latin typeface="Arial"/>
              <a:cs typeface="Arial"/>
            </a:endParaRPr>
          </a:p>
          <a:p>
            <a:pPr marL="400050" marR="117475" lvl="1" indent="0" algn="just">
              <a:tabLst>
                <a:tab pos="230188" algn="l"/>
              </a:tabLst>
            </a:pPr>
            <a:endParaRPr lang="en-US" sz="16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861999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(if time permits)</a:t>
            </a:r>
          </a:p>
        </p:txBody>
      </p:sp>
      <p:sp>
        <p:nvSpPr>
          <p:cNvPr id="10" name="Content Placeholder 2"/>
          <p:cNvSpPr>
            <a:spLocks noGrp="1"/>
          </p:cNvSpPr>
          <p:nvPr>
            <p:ph idx="1"/>
          </p:nvPr>
        </p:nvSpPr>
        <p:spPr>
          <a:xfrm>
            <a:off x="914400" y="1906587"/>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 spectrum and regulation news and topics for sharing and discussion?</a:t>
            </a:r>
          </a:p>
          <a:p>
            <a:pPr marL="230188" marR="117475" indent="-230188" algn="just">
              <a:buFont typeface="Times New Roman" pitchFamily="16" charset="0"/>
              <a:buChar char="•"/>
              <a:tabLst>
                <a:tab pos="230188" algn="l"/>
              </a:tabLst>
            </a:pPr>
            <a:r>
              <a:rPr lang="en-US" sz="1800" spc="-5" dirty="0">
                <a:solidFill>
                  <a:srgbClr val="FF0000"/>
                </a:solidFill>
                <a:latin typeface="+mj-lt"/>
                <a:cs typeface="Arial"/>
              </a:rPr>
              <a:t>BRAN</a:t>
            </a:r>
          </a:p>
          <a:p>
            <a:pPr marL="230188" marR="117475" indent="-230188" algn="just">
              <a:buFont typeface="Times New Roman" pitchFamily="16" charset="0"/>
              <a:buChar char="•"/>
              <a:tabLst>
                <a:tab pos="230188" algn="l"/>
              </a:tabLst>
            </a:pPr>
            <a:r>
              <a:rPr lang="en-US" sz="1800" spc="-5" dirty="0">
                <a:solidFill>
                  <a:srgbClr val="FF0000"/>
                </a:solidFill>
                <a:latin typeface="+mj-lt"/>
                <a:cs typeface="Arial"/>
              </a:rPr>
              <a:t>CEPT </a:t>
            </a:r>
          </a:p>
          <a:p>
            <a:pPr marL="230188" marR="117475" indent="-230188" algn="just">
              <a:buFont typeface="Times New Roman" pitchFamily="16" charset="0"/>
              <a:buChar char="•"/>
              <a:tabLst>
                <a:tab pos="230188" algn="l"/>
              </a:tabLst>
            </a:pPr>
            <a:r>
              <a:rPr lang="en-US" sz="1800" spc="-5" dirty="0">
                <a:solidFill>
                  <a:srgbClr val="FF0000"/>
                </a:solidFill>
                <a:latin typeface="+mj-lt"/>
                <a:cs typeface="Arial"/>
              </a:rPr>
              <a:t>Other regions</a:t>
            </a:r>
          </a:p>
          <a:p>
            <a:pPr marL="230188" marR="117475" indent="-230188" algn="just">
              <a:buFont typeface="Times New Roman" pitchFamily="16" charset="0"/>
              <a:buChar char="•"/>
              <a:tabLst>
                <a:tab pos="230188" algn="l"/>
              </a:tabLst>
            </a:pPr>
            <a:r>
              <a:rPr lang="en-US" sz="1800" spc="-5" dirty="0">
                <a:solidFill>
                  <a:srgbClr val="FF0000"/>
                </a:solidFill>
                <a:latin typeface="+mj-lt"/>
                <a:cs typeface="Arial"/>
              </a:rPr>
              <a:t>ITU-R </a:t>
            </a:r>
          </a:p>
          <a:p>
            <a:pPr marL="230188" marR="117475" indent="-230188" algn="just">
              <a:buFont typeface="Times New Roman" pitchFamily="16" charset="0"/>
              <a:buChar char="•"/>
              <a:tabLst>
                <a:tab pos="230188" algn="l"/>
              </a:tabLst>
            </a:pPr>
            <a:r>
              <a:rPr lang="en-US" sz="1800" spc="-5" dirty="0">
                <a:solidFill>
                  <a:srgbClr val="FF0000"/>
                </a:solidFill>
                <a:latin typeface="+mj-lt"/>
                <a:cs typeface="Arial"/>
              </a:rPr>
              <a:t>FCC</a:t>
            </a:r>
          </a:p>
          <a:p>
            <a:pPr marL="0" marR="117475" indent="0" algn="just">
              <a:tabLst>
                <a:tab pos="230188" algn="l"/>
              </a:tabLst>
            </a:pPr>
            <a:endParaRPr lang="en-US" sz="16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053027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906587"/>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602649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734483" y="3810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838200" y="1066800"/>
            <a:ext cx="104753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rgbClr val="FF0000"/>
                </a:solidFill>
                <a:latin typeface="+mj-lt"/>
                <a:cs typeface="Arial"/>
              </a:rPr>
              <a:t>On-line: 22</a:t>
            </a:r>
          </a:p>
          <a:p>
            <a:pPr marL="630238" marR="117475" lvl="1" indent="-230188" algn="just">
              <a:buFont typeface="Times New Roman" pitchFamily="16" charset="0"/>
              <a:buChar char="•"/>
              <a:tabLst>
                <a:tab pos="230188" algn="l"/>
              </a:tabLst>
            </a:pPr>
            <a:r>
              <a:rPr lang="en-US" sz="1600" spc="-5" dirty="0">
                <a:solidFill>
                  <a:srgbClr val="FF0000"/>
                </a:solidFill>
                <a:latin typeface="+mj-lt"/>
                <a:cs typeface="Arial"/>
              </a:rPr>
              <a:t>Voters:19</a:t>
            </a:r>
          </a:p>
          <a:p>
            <a:pPr marL="230188" marR="117475" indent="-230188" algn="just">
              <a:spcBef>
                <a:spcPts val="1800"/>
              </a:spcBef>
              <a:buFont typeface="Times New Roman" pitchFamily="16" charset="0"/>
              <a:buChar char="•"/>
              <a:tabLst>
                <a:tab pos="230188" algn="l"/>
              </a:tabLst>
            </a:pPr>
            <a:r>
              <a:rPr lang="en-US" sz="1800" spc="-5" dirty="0">
                <a:latin typeface="+mj-lt"/>
                <a:cs typeface="Arial"/>
              </a:rPr>
              <a:t>Next teleconference:</a:t>
            </a:r>
          </a:p>
          <a:p>
            <a:pPr marL="630238" marR="117475" lvl="1" indent="-230188" algn="just">
              <a:buFont typeface="Times New Roman" pitchFamily="16" charset="0"/>
              <a:buChar char="•"/>
              <a:tabLst>
                <a:tab pos="230188" algn="l"/>
              </a:tabLst>
            </a:pPr>
            <a:r>
              <a:rPr lang="en-US" sz="1600" spc="-5" dirty="0">
                <a:latin typeface="+mj-lt"/>
                <a:cs typeface="Arial"/>
              </a:rPr>
              <a:t>15:00 ET to 15:55 ET, March 31, 2022, Thursday</a:t>
            </a: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a:latin typeface="+mj-lt"/>
                <a:cs typeface="Arial" panose="020B0604020202020204" pitchFamily="34" charset="0"/>
                <a:hlinkClick r:id="rId3"/>
              </a:rPr>
              <a:t>16/0038r20</a:t>
            </a:r>
            <a:r>
              <a:rPr lang="en-US" sz="1600" dirty="0">
                <a:latin typeface="+mj-lt"/>
                <a:cs typeface="Arial" panose="020B0604020202020204" pitchFamily="34" charset="0"/>
              </a:rPr>
              <a:t>  </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Weekly teleconference calls till May 19, 2022, were approved and announced at the end of the November 2021 plenary. </a:t>
            </a:r>
            <a:endParaRPr lang="en-US" sz="1600" spc="-5" dirty="0">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a:latin typeface="+mj-lt"/>
                <a:cs typeface="Arial"/>
              </a:rPr>
              <a:t>Next 802.18 interim/plenary</a:t>
            </a:r>
          </a:p>
          <a:p>
            <a:pPr marL="630238" marR="117475" lvl="1" indent="-230188" algn="just">
              <a:buFont typeface="Times New Roman" pitchFamily="16" charset="0"/>
              <a:buChar char="•"/>
              <a:tabLst>
                <a:tab pos="230188" algn="l"/>
              </a:tabLst>
            </a:pPr>
            <a:r>
              <a:rPr lang="en-US" sz="1600" spc="-5" dirty="0">
                <a:latin typeface="+mj-lt"/>
                <a:cs typeface="Arial"/>
              </a:rPr>
              <a:t>May 2022 wireless interim</a:t>
            </a:r>
          </a:p>
          <a:p>
            <a:pPr marL="1030288" marR="117475" lvl="2" indent="-230188" algn="just">
              <a:buFont typeface="Times New Roman" pitchFamily="16" charset="0"/>
              <a:buChar char="•"/>
              <a:tabLst>
                <a:tab pos="230188" algn="l"/>
              </a:tabLst>
            </a:pPr>
            <a:r>
              <a:rPr lang="en-GB" sz="1600" dirty="0">
                <a:effectLst/>
                <a:ea typeface="Times New Roman" panose="02020603050405020304" pitchFamily="18" charset="0"/>
              </a:rPr>
              <a:t>The 802.18 Chair has declared that the 802.18 meetings/calls for the MAY 22 Wireless Interim Session will take place on our normal </a:t>
            </a:r>
            <a:r>
              <a:rPr lang="en-GB" sz="1600" b="1" dirty="0">
                <a:effectLst/>
                <a:ea typeface="Times New Roman" panose="02020603050405020304" pitchFamily="18" charset="0"/>
              </a:rPr>
              <a:t>Thursday’s at 15:00 ET on May 12th, &amp; May 19th</a:t>
            </a:r>
            <a:r>
              <a:rPr lang="en-GB" sz="1600" dirty="0">
                <a:effectLst/>
                <a:ea typeface="Times New Roman" panose="02020603050405020304" pitchFamily="18" charset="0"/>
              </a:rPr>
              <a:t>. Both of these calls will require the paid meeting fee and are an credited Interim Session (i.e. an Interim Session with attendance credit).</a:t>
            </a:r>
            <a:endParaRPr lang="en-US" sz="1400" b="1" spc="-5" dirty="0">
              <a:solidFill>
                <a:srgbClr val="FF0000"/>
              </a:solidFill>
              <a:cs typeface="Arial"/>
            </a:endParaRPr>
          </a:p>
          <a:p>
            <a:pPr marL="230188" marR="117475" indent="-230188" algn="just">
              <a:spcBef>
                <a:spcPts val="1800"/>
              </a:spcBef>
              <a:buFont typeface="Times New Roman" pitchFamily="16" charset="0"/>
              <a:buChar char="•"/>
              <a:tabLst>
                <a:tab pos="230188" algn="l"/>
              </a:tabLst>
            </a:pPr>
            <a:r>
              <a:rPr lang="en-US" sz="1800" spc="-5" dirty="0">
                <a:latin typeface="+mj-lt"/>
                <a:cs typeface="Arial"/>
              </a:rPr>
              <a:t>Adjourn:</a:t>
            </a:r>
          </a:p>
          <a:p>
            <a:pPr marL="630238" marR="117475" lvl="1" indent="-230188" algn="just">
              <a:buFont typeface="Times New Roman" pitchFamily="16" charset="0"/>
              <a:buChar char="•"/>
              <a:tabLst>
                <a:tab pos="230188" algn="l"/>
              </a:tabLst>
            </a:pPr>
            <a:r>
              <a:rPr lang="en-US" sz="1600" spc="-5" dirty="0">
                <a:latin typeface="+mj-lt"/>
                <a:cs typeface="Arial"/>
              </a:rPr>
              <a:t>Any objection to adjourn?</a:t>
            </a:r>
          </a:p>
          <a:p>
            <a:pPr marL="630238" marR="117475" lvl="1" indent="-230188" algn="just">
              <a:buFont typeface="Times New Roman" pitchFamily="16" charset="0"/>
              <a:buChar char="•"/>
              <a:tabLst>
                <a:tab pos="230188" algn="l"/>
              </a:tabLst>
            </a:pPr>
            <a:r>
              <a:rPr lang="en-US" sz="1600" spc="-5" dirty="0">
                <a:latin typeface="+mj-lt"/>
                <a:cs typeface="Arial"/>
              </a:rPr>
              <a:t>Adjourned at </a:t>
            </a:r>
            <a:r>
              <a:rPr lang="en-US" sz="1600" spc="-5" dirty="0">
                <a:solidFill>
                  <a:srgbClr val="FF0000"/>
                </a:solidFill>
                <a:latin typeface="+mj-lt"/>
                <a:cs typeface="Arial"/>
              </a:rPr>
              <a:t>3:58PM</a:t>
            </a:r>
            <a:endParaRPr lang="en-US" sz="1400" spc="-5" dirty="0">
              <a:solidFill>
                <a:srgbClr val="FF0000"/>
              </a:solidFill>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04800"/>
            <a:ext cx="2211387" cy="273050"/>
          </a:xfrm>
          <a:noFill/>
        </p:spPr>
        <p:txBody>
          <a:bodyPr/>
          <a:lstStyle/>
          <a:p>
            <a:r>
              <a:rPr lang="en-US" dirty="0"/>
              <a:t>March 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04800"/>
            <a:ext cx="2211387" cy="273050"/>
          </a:xfrm>
          <a:noFill/>
        </p:spPr>
        <p:txBody>
          <a:bodyPr/>
          <a:lstStyle/>
          <a:p>
            <a:r>
              <a:rPr lang="en-US" dirty="0"/>
              <a:t>March 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90600" y="304800"/>
            <a:ext cx="3048000" cy="273050"/>
          </a:xfrm>
        </p:spPr>
        <p:txBody>
          <a:bodyPr/>
          <a:lstStyle/>
          <a:p>
            <a:r>
              <a:rPr lang="en-US" dirty="0"/>
              <a:t>March 2022</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90600" y="304800"/>
            <a:ext cx="3048000" cy="273050"/>
          </a:xfrm>
        </p:spPr>
        <p:txBody>
          <a:bodyPr/>
          <a:lstStyle/>
          <a:p>
            <a:r>
              <a:rPr lang="en-US" dirty="0"/>
              <a:t>March 2022</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04800"/>
            <a:ext cx="3048000" cy="273050"/>
          </a:xfrm>
        </p:spPr>
        <p:txBody>
          <a:bodyPr/>
          <a:lstStyle/>
          <a:p>
            <a:r>
              <a:rPr lang="en-US" dirty="0"/>
              <a:t>March 2022</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36621" y="1525587"/>
            <a:ext cx="10475384" cy="4113213"/>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 approve the TAG meeting minutes</a:t>
            </a:r>
          </a:p>
          <a:p>
            <a:pPr marL="230188" marR="117475" indent="-230188" algn="just">
              <a:buChar char="•"/>
              <a:tabLst>
                <a:tab pos="230188" algn="l"/>
              </a:tabLst>
            </a:pPr>
            <a:r>
              <a:rPr lang="en-US" sz="1800" spc="-5" dirty="0">
                <a:latin typeface="+mj-lt"/>
                <a:cs typeface="Arial"/>
              </a:rPr>
              <a:t>Call for RR-TAG Secretary</a:t>
            </a: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r>
              <a:rPr lang="en-US" sz="1800" i="1" spc="-5" dirty="0">
                <a:solidFill>
                  <a:srgbClr val="00B050"/>
                </a:solidFill>
                <a:latin typeface="+mj-lt"/>
                <a:cs typeface="Arial"/>
              </a:rPr>
              <a:t>Discussion &amp; Motion:  Response to UK </a:t>
            </a:r>
            <a:r>
              <a:rPr lang="en-US" sz="1800" i="1" spc="-5" dirty="0" err="1">
                <a:solidFill>
                  <a:srgbClr val="00B050"/>
                </a:solidFill>
                <a:latin typeface="+mj-lt"/>
                <a:cs typeface="Arial"/>
              </a:rPr>
              <a:t>Ofcom</a:t>
            </a:r>
            <a:r>
              <a:rPr lang="en-US" sz="1800" i="1" spc="-5" dirty="0">
                <a:solidFill>
                  <a:srgbClr val="00B050"/>
                </a:solidFill>
                <a:latin typeface="+mj-lt"/>
                <a:cs typeface="Arial"/>
              </a:rPr>
              <a:t> consultation </a:t>
            </a:r>
          </a:p>
          <a:p>
            <a:pPr marL="230188" marR="117475" indent="-230188" algn="just">
              <a:buChar char="•"/>
              <a:tabLst>
                <a:tab pos="230188" algn="l"/>
              </a:tabLst>
            </a:pPr>
            <a:r>
              <a:rPr lang="en-US" sz="1800" i="1" spc="-5" dirty="0">
                <a:solidFill>
                  <a:srgbClr val="00B050"/>
                </a:solidFill>
                <a:latin typeface="+mj-lt"/>
                <a:cs typeface="Arial"/>
              </a:rPr>
              <a:t>Discussion &amp; Motion:  ITU-R M.1450-5 and M.1801-2 submissions</a:t>
            </a:r>
          </a:p>
          <a:p>
            <a:pPr marL="230188" marR="117475" indent="-230188" algn="just">
              <a:buChar char="•"/>
              <a:tabLst>
                <a:tab pos="230188" algn="l"/>
              </a:tabLst>
            </a:pPr>
            <a:r>
              <a:rPr lang="en-US" sz="1800" spc="-5" dirty="0">
                <a:latin typeface="+mj-lt"/>
                <a:cs typeface="Arial"/>
              </a:rPr>
              <a:t>Update on the May 2022 Wireless Interim</a:t>
            </a:r>
          </a:p>
          <a:p>
            <a:pPr marL="230188" marR="117475" indent="-230188" algn="just">
              <a:buChar char="•"/>
              <a:tabLst>
                <a:tab pos="230188" algn="l"/>
              </a:tabLst>
            </a:pPr>
            <a:r>
              <a:rPr lang="en-US" sz="1800" spc="-5" dirty="0">
                <a:latin typeface="+mj-lt"/>
                <a:cs typeface="Arial"/>
              </a:rPr>
              <a:t>Update on the 802.18 and 802.19 frequency ad-hoc</a:t>
            </a:r>
          </a:p>
          <a:p>
            <a:pPr marL="230188" marR="117475" indent="-230188" algn="just">
              <a:buChar char="•"/>
              <a:tabLst>
                <a:tab pos="230188" algn="l"/>
              </a:tabLst>
            </a:pPr>
            <a:r>
              <a:rPr lang="en-US" sz="1800" spc="-5" dirty="0">
                <a:latin typeface="+mj-lt"/>
                <a:cs typeface="Arial"/>
              </a:rPr>
              <a:t>Status of ongoing consultations</a:t>
            </a:r>
          </a:p>
          <a:p>
            <a:pPr marL="230188" marR="117475" indent="-230188" algn="just">
              <a:buChar char="•"/>
              <a:tabLst>
                <a:tab pos="230188" algn="l"/>
              </a:tabLst>
            </a:pPr>
            <a:r>
              <a:rPr lang="en-US" sz="1800" spc="-5" dirty="0">
                <a:latin typeface="+mj-lt"/>
                <a:cs typeface="Arial"/>
              </a:rPr>
              <a:t>General discussion items (if time permits)</a:t>
            </a:r>
          </a:p>
          <a:p>
            <a:pPr marL="230188" marR="117475" indent="-230188" algn="just">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90600" y="1480080"/>
            <a:ext cx="10475384" cy="4113213"/>
          </a:xfrm>
        </p:spPr>
        <p:txBody>
          <a:bodyPr/>
          <a:lstStyle/>
          <a:p>
            <a:pPr marL="230188" marR="117475" indent="-230188" algn="just">
              <a:buChar char="•"/>
              <a:tabLst>
                <a:tab pos="230188" algn="l"/>
              </a:tabLst>
            </a:pPr>
            <a:r>
              <a:rPr lang="en-US" sz="1800" spc="-5" dirty="0">
                <a:latin typeface="+mj-lt"/>
                <a:cs typeface="Arial"/>
              </a:rPr>
              <a:t>Motion #1:  To approve the agenda as presented on the previous slide.</a:t>
            </a:r>
          </a:p>
          <a:p>
            <a:pPr marL="630238" marR="117475" lvl="1" indent="-230188" algn="just">
              <a:buChar char="•"/>
              <a:tabLst>
                <a:tab pos="230188" algn="l"/>
              </a:tabLst>
            </a:pPr>
            <a:r>
              <a:rPr lang="en-US" sz="1600" spc="-5" dirty="0">
                <a:latin typeface="+mj-lt"/>
                <a:cs typeface="Arial"/>
              </a:rPr>
              <a:t>Moved: Stuart Kerry</a:t>
            </a:r>
          </a:p>
          <a:p>
            <a:pPr marL="630238" marR="117475" lvl="1" indent="-230188" algn="just">
              <a:buChar char="•"/>
              <a:tabLst>
                <a:tab pos="230188" algn="l"/>
              </a:tabLst>
            </a:pPr>
            <a:r>
              <a:rPr lang="en-US" sz="1600" spc="-5" dirty="0">
                <a:latin typeface="+mj-lt"/>
                <a:cs typeface="Arial"/>
              </a:rPr>
              <a:t>Seconded: Hassan Yaghoobi</a:t>
            </a:r>
          </a:p>
          <a:p>
            <a:pPr marL="630238" marR="117475" lvl="1" indent="-230188" algn="just">
              <a:buChar char="•"/>
              <a:tabLst>
                <a:tab pos="230188" algn="l"/>
              </a:tabLst>
            </a:pPr>
            <a:r>
              <a:rPr lang="en-US" sz="1600" spc="-5" dirty="0">
                <a:latin typeface="+mj-lt"/>
                <a:cs typeface="Arial"/>
              </a:rPr>
              <a:t>Discussion: no discussion</a:t>
            </a:r>
          </a:p>
          <a:p>
            <a:pPr marL="630238" marR="117475" lvl="1" indent="-230188" algn="just">
              <a:buChar char="•"/>
              <a:tabLst>
                <a:tab pos="230188" algn="l"/>
              </a:tabLst>
            </a:pPr>
            <a:r>
              <a:rPr lang="en-US" sz="1600" spc="-5" dirty="0">
                <a:latin typeface="+mj-lt"/>
                <a:cs typeface="Arial"/>
              </a:rPr>
              <a:t>Vote: Passed</a:t>
            </a:r>
          </a:p>
          <a:p>
            <a:pPr marL="630238" marR="117475" lvl="1" indent="-230188" algn="just">
              <a:buFont typeface="Times New Roman" pitchFamily="16" charset="0"/>
              <a:buChar char="•"/>
              <a:tabLst>
                <a:tab pos="230188" algn="l"/>
              </a:tabLst>
            </a:pPr>
            <a:r>
              <a:rPr lang="en-US" sz="1600" spc="-5" dirty="0">
                <a:latin typeface="+mj-lt"/>
                <a:cs typeface="Arial"/>
              </a:rPr>
              <a:t>Result: </a:t>
            </a:r>
            <a:r>
              <a:rPr lang="en-US" sz="1600" spc="-5" dirty="0">
                <a:solidFill>
                  <a:srgbClr val="FF0000"/>
                </a:solidFill>
                <a:latin typeface="+mj-lt"/>
                <a:cs typeface="Arial"/>
              </a:rPr>
              <a:t> 17/0/0</a:t>
            </a: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To approve the meeting minutes of the March 3</a:t>
            </a:r>
            <a:r>
              <a:rPr lang="en-US" sz="1800" spc="-5" baseline="30000" dirty="0">
                <a:latin typeface="+mj-lt"/>
                <a:cs typeface="Arial"/>
              </a:rPr>
              <a:t>rd</a:t>
            </a:r>
            <a:r>
              <a:rPr lang="en-US" sz="1800" spc="-5" dirty="0">
                <a:latin typeface="+mj-lt"/>
                <a:cs typeface="Arial"/>
              </a:rPr>
              <a:t>, 2022, RR-TAG call as shown in the document </a:t>
            </a:r>
            <a:r>
              <a:rPr lang="en-US" sz="1800" spc="-5" dirty="0">
                <a:latin typeface="+mj-lt"/>
                <a:cs typeface="Arial"/>
                <a:hlinkClick r:id="rId3"/>
              </a:rPr>
              <a:t>22/0026r0</a:t>
            </a:r>
            <a:r>
              <a:rPr lang="en-US" sz="1800" spc="-5" dirty="0">
                <a:latin typeface="+mj-lt"/>
                <a:cs typeface="Arial"/>
              </a:rPr>
              <a:t>, with editorial privilege for the 802.18 Chair. </a:t>
            </a:r>
          </a:p>
          <a:p>
            <a:pPr marL="630238" marR="117475" lvl="1" indent="-230188" algn="just">
              <a:buChar char="•"/>
              <a:tabLst>
                <a:tab pos="230188" algn="l"/>
              </a:tabLst>
            </a:pPr>
            <a:r>
              <a:rPr lang="en-US" sz="1600" spc="-5" dirty="0">
                <a:latin typeface="+mj-lt"/>
                <a:cs typeface="Arial"/>
              </a:rPr>
              <a:t>Moved: Jay Holcomb</a:t>
            </a:r>
          </a:p>
          <a:p>
            <a:pPr marL="630238" marR="117475" lvl="1" indent="-230188" algn="just">
              <a:buChar char="•"/>
              <a:tabLst>
                <a:tab pos="230188" algn="l"/>
              </a:tabLst>
            </a:pPr>
            <a:r>
              <a:rPr lang="en-US" sz="1600" spc="-5" dirty="0">
                <a:latin typeface="+mj-lt"/>
                <a:cs typeface="Arial"/>
              </a:rPr>
              <a:t>Seconded: </a:t>
            </a:r>
            <a:r>
              <a:rPr lang="en-US" sz="1600" spc="-5" dirty="0" err="1">
                <a:latin typeface="+mj-lt"/>
                <a:cs typeface="Arial"/>
              </a:rPr>
              <a:t>Tuncer</a:t>
            </a:r>
            <a:r>
              <a:rPr lang="en-US" sz="1600" spc="-5" dirty="0">
                <a:latin typeface="+mj-lt"/>
                <a:cs typeface="Arial"/>
              </a:rPr>
              <a:t> </a:t>
            </a:r>
            <a:r>
              <a:rPr lang="en-US" sz="1600" spc="-5" dirty="0" err="1">
                <a:latin typeface="+mj-lt"/>
                <a:cs typeface="Arial"/>
              </a:rPr>
              <a:t>Baykas</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 no discussion </a:t>
            </a:r>
          </a:p>
          <a:p>
            <a:pPr marL="630238" marR="117475" lvl="1" indent="-230188" algn="just">
              <a:buChar char="•"/>
              <a:tabLst>
                <a:tab pos="230188" algn="l"/>
              </a:tabLst>
            </a:pPr>
            <a:r>
              <a:rPr lang="en-US" sz="1600" spc="-5" dirty="0">
                <a:latin typeface="+mj-lt"/>
                <a:cs typeface="Arial"/>
              </a:rPr>
              <a:t>Vote: Passed</a:t>
            </a:r>
          </a:p>
          <a:p>
            <a:pPr marL="630238" marR="117475" lvl="1" indent="-230188" algn="just">
              <a:buFont typeface="Times New Roman" pitchFamily="16" charset="0"/>
              <a:buChar char="•"/>
              <a:tabLst>
                <a:tab pos="230188" algn="l"/>
              </a:tabLst>
            </a:pPr>
            <a:r>
              <a:rPr lang="en-US" sz="1600" spc="-5" dirty="0">
                <a:latin typeface="+mj-lt"/>
                <a:cs typeface="Arial"/>
              </a:rPr>
              <a:t>Result:  </a:t>
            </a:r>
            <a:r>
              <a:rPr lang="en-US" sz="1600" spc="-5" dirty="0">
                <a:solidFill>
                  <a:srgbClr val="FF0000"/>
                </a:solidFill>
                <a:latin typeface="+mj-lt"/>
                <a:cs typeface="Arial"/>
              </a:rPr>
              <a:t>17/0/0</a:t>
            </a: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66101</TotalTime>
  <Words>3042</Words>
  <Application>Microsoft Office PowerPoint</Application>
  <PresentationFormat>Widescreen</PresentationFormat>
  <Paragraphs>368</Paragraphs>
  <Slides>23</Slides>
  <Notes>20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9" baseType="lpstr">
      <vt:lpstr>Arial</vt:lpstr>
      <vt:lpstr>Calibri</vt:lpstr>
      <vt:lpstr>Monotype Sorts</vt:lpstr>
      <vt:lpstr>Times New Roman</vt:lpstr>
      <vt:lpstr>Office Theme</vt:lpstr>
      <vt:lpstr>Document</vt:lpstr>
      <vt:lpstr>IEEE 802.18 RR-TAG Weekly Teleconference Agenda</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Agenda</vt:lpstr>
      <vt:lpstr>Administrative motions</vt:lpstr>
      <vt:lpstr>Call for RR-TAG Secretary</vt:lpstr>
      <vt:lpstr>UK Ofcom consultation (1)</vt:lpstr>
      <vt:lpstr>UK Ofcom consultation (2)</vt:lpstr>
      <vt:lpstr>ITU-R Working Party 5A submissions (1)</vt:lpstr>
      <vt:lpstr>ITU-R Working Party 5A submissions (2)</vt:lpstr>
      <vt:lpstr>May 2022 Wireless Interim</vt:lpstr>
      <vt:lpstr>802.18 and 802.19 Frequency ad-hoc (1)</vt:lpstr>
      <vt:lpstr>802.18 and 802.19 Frequency ad-hoc (2)</vt:lpstr>
      <vt:lpstr>802.18 and 802.19 Frequency ad-hoc (3)</vt:lpstr>
      <vt:lpstr>Status of ongoing consultations (1)</vt:lpstr>
      <vt:lpstr>Status of ongoing consultations (2)</vt:lpstr>
      <vt:lpstr>General discussion items (if time permits)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22/0037r0</dc:title>
  <dc:creator>Holcomb, Jay</dc:creator>
  <cp:keywords>March 24, 2022</cp:keywords>
  <cp:lastModifiedBy>Al Petrick</cp:lastModifiedBy>
  <cp:revision>4300</cp:revision>
  <cp:lastPrinted>1601-01-01T00:00:00Z</cp:lastPrinted>
  <dcterms:created xsi:type="dcterms:W3CDTF">2016-03-03T14:54:45Z</dcterms:created>
  <dcterms:modified xsi:type="dcterms:W3CDTF">2022-03-25T16:51:30Z</dcterms:modified>
  <cp:category>IEEE 802.18 RR-TAG agenda</cp:category>
</cp:coreProperties>
</file>