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7"/>
  </p:notesMasterIdLst>
  <p:handoutMasterIdLst>
    <p:handoutMasterId r:id="rId58"/>
  </p:handoutMasterIdLst>
  <p:sldIdLst>
    <p:sldId id="256" r:id="rId2"/>
    <p:sldId id="791" r:id="rId3"/>
    <p:sldId id="341" r:id="rId4"/>
    <p:sldId id="329" r:id="rId5"/>
    <p:sldId id="604" r:id="rId6"/>
    <p:sldId id="624" r:id="rId7"/>
    <p:sldId id="605" r:id="rId8"/>
    <p:sldId id="776" r:id="rId9"/>
    <p:sldId id="596" r:id="rId10"/>
    <p:sldId id="602" r:id="rId11"/>
    <p:sldId id="836" r:id="rId12"/>
    <p:sldId id="825" r:id="rId13"/>
    <p:sldId id="864" r:id="rId14"/>
    <p:sldId id="829" r:id="rId15"/>
    <p:sldId id="845" r:id="rId16"/>
    <p:sldId id="846" r:id="rId17"/>
    <p:sldId id="847" r:id="rId18"/>
    <p:sldId id="798" r:id="rId19"/>
    <p:sldId id="606" r:id="rId20"/>
    <p:sldId id="818" r:id="rId21"/>
    <p:sldId id="862" r:id="rId22"/>
    <p:sldId id="608" r:id="rId23"/>
    <p:sldId id="796" r:id="rId24"/>
    <p:sldId id="742" r:id="rId25"/>
    <p:sldId id="743" r:id="rId26"/>
    <p:sldId id="702" r:id="rId27"/>
    <p:sldId id="535" r:id="rId28"/>
    <p:sldId id="849" r:id="rId29"/>
    <p:sldId id="854" r:id="rId30"/>
    <p:sldId id="855" r:id="rId31"/>
    <p:sldId id="856" r:id="rId32"/>
    <p:sldId id="861" r:id="rId33"/>
    <p:sldId id="865" r:id="rId34"/>
    <p:sldId id="857" r:id="rId35"/>
    <p:sldId id="858" r:id="rId36"/>
    <p:sldId id="859" r:id="rId37"/>
    <p:sldId id="860" r:id="rId38"/>
    <p:sldId id="650" r:id="rId39"/>
    <p:sldId id="498" r:id="rId40"/>
    <p:sldId id="402" r:id="rId41"/>
    <p:sldId id="403" r:id="rId42"/>
    <p:sldId id="831" r:id="rId43"/>
    <p:sldId id="833" r:id="rId44"/>
    <p:sldId id="835" r:id="rId45"/>
    <p:sldId id="841" r:id="rId46"/>
    <p:sldId id="652" r:id="rId47"/>
    <p:sldId id="549" r:id="rId48"/>
    <p:sldId id="425" r:id="rId49"/>
    <p:sldId id="728" r:id="rId50"/>
    <p:sldId id="837" r:id="rId51"/>
    <p:sldId id="838" r:id="rId52"/>
    <p:sldId id="832" r:id="rId53"/>
    <p:sldId id="839" r:id="rId54"/>
    <p:sldId id="834" r:id="rId55"/>
    <p:sldId id="863" r:id="rId5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6536" autoAdjust="0"/>
  </p:normalViewPr>
  <p:slideViewPr>
    <p:cSldViewPr>
      <p:cViewPr varScale="1">
        <p:scale>
          <a:sx n="100" d="100"/>
          <a:sy n="100" d="100"/>
        </p:scale>
        <p:origin x="588" y="7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21-Mar-22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8.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13.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9.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slide" Target="../slides/slide49.xml"/><Relationship Id="rId2" Type="http://schemas.openxmlformats.org/officeDocument/2006/relationships/slide" Target="../slides/slide22.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29.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23.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30.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8" Type="http://schemas.openxmlformats.org/officeDocument/2006/relationships/hyperlink" Target="https://mentor.ieee.org/802.18/dcn/20/18-20-0107-00-0000-res-811-wrc-19-wrc-23-agenda-items.docx" TargetMode="External"/><Relationship Id="rId3" Type="http://schemas.openxmlformats.org/officeDocument/2006/relationships/hyperlink" Target="https://www.itu.int/en/ITU-R/study-groups/rcpm/Pages/wrc-23-studies.aspx" TargetMode="External"/><Relationship Id="rId7" Type="http://schemas.openxmlformats.org/officeDocument/2006/relationships/slide" Target="../slides/slide49.xml"/><Relationship Id="rId2" Type="http://schemas.openxmlformats.org/officeDocument/2006/relationships/slide" Target="../slides/slide34.xml"/><Relationship Id="rId1" Type="http://schemas.openxmlformats.org/officeDocument/2006/relationships/notesMaster" Target="../notesMasters/notesMaster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9823870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4894752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sngStrike" kern="1200" dirty="0">
                <a:solidFill>
                  <a:srgbClr val="000000"/>
                </a:solidFill>
                <a:effectLst/>
                <a:latin typeface="Times New Roman" pitchFamily="16" charset="0"/>
                <a:ea typeface="+mn-ea"/>
                <a:cs typeface="+mn-cs"/>
                <a:hlinkClick r:id="rId10"/>
              </a:rPr>
              <a:t>FM 57 - WAS/RLAN above 5 GHz</a:t>
            </a:r>
            <a:endParaRPr lang="en-US" sz="1200" b="0" i="0" u="none" strike="sngStrike" kern="1200" dirty="0">
              <a:solidFill>
                <a:srgbClr val="000000"/>
              </a:solidFill>
              <a:effectLst/>
              <a:latin typeface="Times New Roman" pitchFamily="16" charset="0"/>
              <a:ea typeface="+mn-ea"/>
              <a:cs typeface="+mn-cs"/>
            </a:endParaRPr>
          </a:p>
          <a:p>
            <a:pPr fontAlgn="t"/>
            <a:r>
              <a:rPr lang="en-US" sz="1200" b="0" i="0" strike="sngStrike"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strike="sngStrike" kern="1200" dirty="0">
                <a:solidFill>
                  <a:srgbClr val="000000"/>
                </a:solidFill>
                <a:effectLst/>
                <a:latin typeface="Times New Roman" pitchFamily="16" charset="0"/>
                <a:ea typeface="+mn-ea"/>
                <a:cs typeface="+mn-cs"/>
              </a:rPr>
              <a:t>ECO contact  </a:t>
            </a:r>
            <a:r>
              <a:rPr lang="en-US" sz="1200" b="0" i="0" strike="sngStrike" kern="1200" dirty="0" err="1">
                <a:solidFill>
                  <a:srgbClr val="000000"/>
                </a:solidFill>
                <a:effectLst/>
                <a:latin typeface="Times New Roman" pitchFamily="16" charset="0"/>
                <a:ea typeface="+mn-ea"/>
                <a:cs typeface="+mn-cs"/>
              </a:rPr>
              <a:t>Doriana</a:t>
            </a:r>
            <a:r>
              <a:rPr lang="en-US" sz="1200" b="0" i="0" strike="sngStrike" kern="1200" dirty="0">
                <a:solidFill>
                  <a:srgbClr val="000000"/>
                </a:solidFill>
                <a:effectLst/>
                <a:latin typeface="Times New Roman" pitchFamily="16" charset="0"/>
                <a:ea typeface="+mn-ea"/>
                <a:cs typeface="+mn-cs"/>
              </a:rPr>
              <a:t> </a:t>
            </a:r>
            <a:r>
              <a:rPr lang="en-US" sz="1200" b="0" i="0" strike="sngStrike" kern="1200" dirty="0" err="1">
                <a:solidFill>
                  <a:srgbClr val="000000"/>
                </a:solidFill>
                <a:effectLst/>
                <a:latin typeface="Times New Roman" pitchFamily="16" charset="0"/>
                <a:ea typeface="+mn-ea"/>
                <a:cs typeface="+mn-cs"/>
              </a:rPr>
              <a:t>Guiducci</a:t>
            </a:r>
            <a:endParaRPr lang="en-US" sz="1200" b="0" i="0" strike="sngStrike"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7110873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9611064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0464538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sngStrike" kern="1200" dirty="0">
                <a:solidFill>
                  <a:srgbClr val="000000"/>
                </a:solidFill>
                <a:effectLst/>
                <a:latin typeface="Times New Roman" pitchFamily="16" charset="0"/>
                <a:ea typeface="+mn-ea"/>
                <a:cs typeface="+mn-cs"/>
                <a:hlinkClick r:id="rId10"/>
              </a:rPr>
              <a:t>FM 57 - WAS/RLAN above 5 GHz</a:t>
            </a:r>
            <a:endParaRPr lang="en-US" sz="1200" b="0" i="0" u="none" strike="sngStrike" kern="1200" dirty="0">
              <a:solidFill>
                <a:srgbClr val="000000"/>
              </a:solidFill>
              <a:effectLst/>
              <a:latin typeface="Times New Roman" pitchFamily="16" charset="0"/>
              <a:ea typeface="+mn-ea"/>
              <a:cs typeface="+mn-cs"/>
            </a:endParaRPr>
          </a:p>
          <a:p>
            <a:pPr fontAlgn="t"/>
            <a:r>
              <a:rPr lang="en-US" sz="1200" b="0" i="0" strike="sngStrike"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strike="sngStrike" kern="1200" dirty="0">
                <a:solidFill>
                  <a:srgbClr val="000000"/>
                </a:solidFill>
                <a:effectLst/>
                <a:latin typeface="Times New Roman" pitchFamily="16" charset="0"/>
                <a:ea typeface="+mn-ea"/>
                <a:cs typeface="+mn-cs"/>
              </a:rPr>
              <a:t>ECO contact  </a:t>
            </a:r>
            <a:r>
              <a:rPr lang="en-US" sz="1200" b="0" i="0" strike="sngStrike" kern="1200" dirty="0" err="1">
                <a:solidFill>
                  <a:srgbClr val="000000"/>
                </a:solidFill>
                <a:effectLst/>
                <a:latin typeface="Times New Roman" pitchFamily="16" charset="0"/>
                <a:ea typeface="+mn-ea"/>
                <a:cs typeface="+mn-cs"/>
              </a:rPr>
              <a:t>Doriana</a:t>
            </a:r>
            <a:r>
              <a:rPr lang="en-US" sz="1200" b="0" i="0" strike="sngStrike" kern="1200" dirty="0">
                <a:solidFill>
                  <a:srgbClr val="000000"/>
                </a:solidFill>
                <a:effectLst/>
                <a:latin typeface="Times New Roman" pitchFamily="16" charset="0"/>
                <a:ea typeface="+mn-ea"/>
                <a:cs typeface="+mn-cs"/>
              </a:rPr>
              <a:t> </a:t>
            </a:r>
            <a:r>
              <a:rPr lang="en-US" sz="1200" b="0" i="0" strike="sngStrike" kern="1200" dirty="0" err="1">
                <a:solidFill>
                  <a:srgbClr val="000000"/>
                </a:solidFill>
                <a:effectLst/>
                <a:latin typeface="Times New Roman" pitchFamily="16" charset="0"/>
                <a:ea typeface="+mn-ea"/>
                <a:cs typeface="+mn-cs"/>
              </a:rPr>
              <a:t>Guiducci</a:t>
            </a:r>
            <a:endParaRPr lang="en-US" sz="1200" b="0" i="0" strike="sngStrike"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1996103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5480528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1512248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700355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4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https://mentor.ieee.org/802.18/dcn/20/18-20-0107-01-0000-res-811-wrc-19-wrc-23-agenda-items.docx</a:t>
            </a:r>
            <a:r>
              <a:rPr lang="en-US" sz="1200" dirty="0">
                <a:solidFill>
                  <a:srgbClr val="00B0F0"/>
                </a:solidFill>
              </a:rPr>
              <a:t> </a:t>
            </a:r>
            <a:r>
              <a:rPr lang="en-US" sz="1200" b="1" dirty="0">
                <a:solidFill>
                  <a:schemeClr val="tx1"/>
                </a:solidFill>
              </a:rPr>
              <a:t>	</a:t>
            </a:r>
            <a:r>
              <a:rPr lang="en-US" sz="1200" b="0" dirty="0">
                <a:solidFill>
                  <a:schemeClr val="tx1"/>
                </a:solidFill>
              </a:rPr>
              <a:t> </a:t>
            </a:r>
          </a:p>
          <a:p>
            <a:pPr marL="685800" lvl="1">
              <a:spcBef>
                <a:spcPts val="0"/>
              </a:spcBef>
              <a:buFont typeface="Arial" panose="020B0604020202020204" pitchFamily="34" charset="0"/>
              <a:buChar char="•"/>
            </a:pPr>
            <a:r>
              <a:rPr lang="en-US" sz="1200" dirty="0">
                <a:solidFill>
                  <a:schemeClr val="tx1"/>
                </a:solidFill>
              </a:rPr>
              <a:t>IEEE 802 viewpoints on WRC-23 agenda items. </a:t>
            </a:r>
            <a:endParaRPr lang="en-US" sz="1200" b="0" dirty="0">
              <a:solidFill>
                <a:schemeClr val="tx1"/>
              </a:solidFill>
            </a:endParaRPr>
          </a:p>
          <a:p>
            <a:pPr lvl="2">
              <a:spcBef>
                <a:spcPts val="0"/>
              </a:spcBef>
              <a:buFont typeface="Arial" panose="020B0604020202020204" pitchFamily="34" charset="0"/>
              <a:buChar char="•"/>
            </a:pPr>
            <a:r>
              <a:rPr lang="en-US" sz="1200" dirty="0">
                <a:solidFill>
                  <a:schemeClr val="tx1"/>
                </a:solidFill>
              </a:rPr>
              <a:t>Viewpoints  (</a:t>
            </a:r>
            <a:r>
              <a:rPr lang="en-US" sz="1200" dirty="0">
                <a:solidFill>
                  <a:srgbClr val="00B0F0"/>
                </a:solidFill>
              </a:rPr>
              <a:t>actions items in notes on this slide</a:t>
            </a:r>
            <a:r>
              <a:rPr lang="en-US" sz="1200" dirty="0">
                <a:solidFill>
                  <a:schemeClr val="tx1"/>
                </a:solidFill>
              </a:rPr>
              <a:t>):  </a:t>
            </a:r>
            <a:r>
              <a:rPr lang="en-US" sz="1200" dirty="0">
                <a:solidFill>
                  <a:schemeClr val="tx1"/>
                </a:solidFill>
                <a:hlinkClick r:id="rId6"/>
              </a:rPr>
              <a:t>https://mentor.ieee.org/802.18/dcn/21/18-21-0039-01-0000-ieee-802-viewpoints-on-wrc-23-agenda-items.pptx</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7" action="ppaction://hlinksldjump"/>
              </a:rPr>
              <a:t>see back up slides later</a:t>
            </a:r>
            <a:r>
              <a:rPr lang="en-US" sz="1050" dirty="0">
                <a:solidFill>
                  <a:schemeClr val="tx1"/>
                </a:solidFill>
                <a:hlinkClick r:id="rId7"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8"/>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7781002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5924492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424449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2271834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223129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528738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276861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98497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287075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1183546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234124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10-17mar22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10-17mar22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10-17mar22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802.18-22/0027r02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cvent.me/yG5GY2"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ec/dcn/22/ec-22-0059-00-00EC-treasurer-opening-summary-for-wgs.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cept.org/ecc/groups/ecc/client/introduction/" TargetMode="External"/><Relationship Id="rId7" Type="http://schemas.openxmlformats.org/officeDocument/2006/relationships/hyperlink" Target="https://docdb.cept.org/implementation/16737"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cept.org/ecc/groups/ecc/wg-fm/srdmg/client/meeting-calendar/"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cvent.me/M7g7G3"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soumu.go.jp/menu_news/s-news/01kiban12_02000136.htm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2/18-22-0029-00-0000-ofcom-consultation-on-spectrum-sharing-6ghz.zip"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s://urldefense.com/v3/__https:/www.ic.gc.ca/eic/site/smt-gst.nsf/eng/sf11766.html__;!!F7jv3iA!lUiP4Sxl2_vGAEHW6lBaGua0x3QBQaOZmI0jmXMtsq8v-V2adkYRmM2PkYwPh-c3rQ$" TargetMode="External"/><Relationship Id="rId4" Type="http://schemas.openxmlformats.org/officeDocument/2006/relationships/hyperlink" Target="https://www.ic.gc.ca/eic/site/smt-gst.nsf/eng/sf11767.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itu.int/go/ITU-R/wp5a"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gss.itu.int/" TargetMode="External"/><Relationship Id="rId5" Type="http://schemas.openxmlformats.org/officeDocument/2006/relationships/hyperlink" Target="https://mentor.ieee.org/802.11/dcn/22/11-22-0378-00-0itu-proposed-modifications-to-itu-r-m-1450-5.docx" TargetMode="External"/><Relationship Id="rId4" Type="http://schemas.openxmlformats.org/officeDocument/2006/relationships/hyperlink" Target="https://mentor.ieee.org/802.11/dcn/22/11-22-0379-01-0itu-proposed-modifications-to-itu-r-m-1801-2.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groups.wirelessinnovation.org/wg/6GHz-MSG-WS1/document/16974" TargetMode="Externa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22/18-22-0009-00-0000-ieee-802-wireless-standards-table-of-frequency-ranges.xls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8/dcn/22/18-22-0030"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sasb/patcom/materials.html" TargetMode="External"/><Relationship Id="rId13" Type="http://schemas.openxmlformats.org/officeDocument/2006/relationships/oleObject" Target="../embeddings/oleObject3.bin"/><Relationship Id="rId3" Type="http://schemas.openxmlformats.org/officeDocument/2006/relationships/hyperlink" Target="mailto:apetrick@ieee.org" TargetMode="External"/><Relationship Id="rId7" Type="http://schemas.openxmlformats.org/officeDocument/2006/relationships/hyperlink" Target="http://www.ieee802.org/devdocs.shtml" TargetMode="External"/><Relationship Id="rId12"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resources/antitrust-guidelines.pdf" TargetMode="External"/><Relationship Id="rId11" Type="http://schemas.openxmlformats.org/officeDocument/2006/relationships/oleObject" Target="../embeddings/oleObject2.bin"/><Relationship Id="rId5" Type="http://schemas.openxmlformats.org/officeDocument/2006/relationships/hyperlink" Target="http://standards.ieee.org/faqs/affiliationFAQ.html" TargetMode="External"/><Relationship Id="rId10" Type="http://schemas.openxmlformats.org/officeDocument/2006/relationships/hyperlink" Target="http://standards.ieee.org/develop/policies/opman/sb_om.pdf" TargetMode="External"/><Relationship Id="rId4" Type="http://schemas.openxmlformats.org/officeDocument/2006/relationships/hyperlink" Target="mailto:stuart@ok-brit.com" TargetMode="External"/><Relationship Id="rId9" Type="http://schemas.openxmlformats.org/officeDocument/2006/relationships/hyperlink" Target="https://standards.ieee.org/faqs/copyrights/index.html#1" TargetMode="External"/><Relationship Id="rId14" Type="http://schemas.openxmlformats.org/officeDocument/2006/relationships/image" Target="../media/image3.emf"/></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wg-fm/srdmg/cg-uwb/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srdmg/client/meeting-calendar/"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10" Type="http://schemas.openxmlformats.org/officeDocument/2006/relationships/hyperlink" Target="https://docdb.cept.org/implementation/16737" TargetMode="External"/><Relationship Id="rId4" Type="http://schemas.openxmlformats.org/officeDocument/2006/relationships/hyperlink" Target="https://www.cept.org/cept/news/suspension-of-the-russian-federation-and-belarus-from-cept-membership/" TargetMode="External"/><Relationship Id="rId9" Type="http://schemas.openxmlformats.org/officeDocument/2006/relationships/image" Target="../media/image4.wmf"/></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22/18-22-0010-01-0000-apac-update-march-2022.ppt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s://urldefense.com/v3/__https:/www.ic.gc.ca/eic/site/smt-gst.nsf/eng/sf11766.html__;!!F7jv3iA!lUiP4Sxl2_vGAEHW6lBaGua0x3QBQaOZmI0jmXMtsq8v-V2adkYRmM2PkYwPh-c3rQ$" TargetMode="External"/><Relationship Id="rId5" Type="http://schemas.openxmlformats.org/officeDocument/2006/relationships/hyperlink" Target="https://www.ic.gc.ca/eic/site/smt-gst.nsf/eng/sf11767.html" TargetMode="External"/><Relationship Id="rId4" Type="http://schemas.openxmlformats.org/officeDocument/2006/relationships/hyperlink" Target="https://www.legislation.gov.au/Details/F2022L00249/Html/Text"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22/18-22-0029-00-0000-ofcom-consultation-on-spectrum-sharing-6ghz.zip"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hyperlink" Target="https://mentor.ieee.org/802.18/dcn/22/18-22-0031-01-0000-ofcom-saf-consultation-draft-response.odt"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www.acma.gov.au/sites/default/files/2022-03/Outcomes%20Paper_Proposed%20updates%20to%20the%20LIPD%20Class%20Licence%20for%206%20GHz%20RLANs.pdf"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hyperlink" Target="https://urldefense.com/v3/__https:/www.legislation.gov.au/Details/F2022L00249__;!!F7jv3iA!l_W2K4GkDZ5GzgQDxAOUg-n_YCHfeOLK0-4Ezd-kM0l5Lhf-KWyOgxvMo1sQsdjpWw$"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www.itu.int/net4/CRM/xreg/web/registration.aspx?Event=C-00011128" TargetMode="External"/><Relationship Id="rId3" Type="http://schemas.openxmlformats.org/officeDocument/2006/relationships/hyperlink" Target="https://www.itu.int/go/ITU-R/wp5a" TargetMode="External"/><Relationship Id="rId7" Type="http://schemas.openxmlformats.org/officeDocument/2006/relationships/hyperlink" Target="https://mentor.ieee.org/802.18/dcn/22/18-22-0033-00-0000-proposed-modifications-to-itu-r-m-1801-2.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6" Type="http://schemas.openxmlformats.org/officeDocument/2006/relationships/hyperlink" Target="https://mentor.ieee.org/802.18/dcn/22/18-22-0032-00-0000-proposed-modifications-to-itu-r-m-1450-5.docx" TargetMode="External"/><Relationship Id="rId5" Type="http://schemas.openxmlformats.org/officeDocument/2006/relationships/hyperlink" Target="https://mentor.ieee.org/802.11/dcn/22/11-22-0379-02-0itu-proposed-modifications-to-itu-r-m-1801-2.docx" TargetMode="External"/><Relationship Id="rId10" Type="http://schemas.openxmlformats.org/officeDocument/2006/relationships/hyperlink" Target="https://www.itu.int/dms_pub/itu-r/oth/0a/06/R0A060000AB0001PDFE.pdf" TargetMode="External"/><Relationship Id="rId4" Type="http://schemas.openxmlformats.org/officeDocument/2006/relationships/hyperlink" Target="https://mentor.ieee.org/802.11/dcn/22/11-22-0378-02-0itu-proposed-modifications-to-itu-r-m-1450-5.docx" TargetMode="External"/><Relationship Id="rId9" Type="http://schemas.openxmlformats.org/officeDocument/2006/relationships/hyperlink" Target="https://www.itu.int/en/ITU-R/study-groups/rsg5/rwp5d/Pages/default.asp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urldefense.com/v3/__https:/www.fcc.gov/document/oet-seeks-comment-following-court-remand-6-ghz-band-order__;!!F7jv3iA!nl2VXsC6w3mFF42j5R7AughnO4I8N6BfgakxUS53hRH5sYvk2Kn4lXkgsNtuGzb_YQ$"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hyperlink" Target="https://mentor.ieee.org/802.18/dcn/22/18-22-0034-00-0000-oet-seeks-comment-following-court-remand-6-ghz-band-order.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8/dcn/22/18-22-0009-00-0000-ieee-802-wireless-standards-table-of-frequency-ranges.xlsx"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mentor.ieee.org/802.18/dcn/22/18-22-0030"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hyperlink" Target="https://mentor.ieee.org/802.18/dcn/16/18-16-0038-20-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34.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cept.org/ecc/groups/ecc/wg-fm/srdmg/cg-wpt/" TargetMode="External"/><Relationship Id="rId13" Type="http://schemas.openxmlformats.org/officeDocument/2006/relationships/hyperlink" Target="https://cept.org/ecc/groups/ecc/wg-fm/fm-58/" TargetMode="External"/><Relationship Id="rId3" Type="http://schemas.openxmlformats.org/officeDocument/2006/relationships/hyperlink" Target="https://cept.org/ecc/groups/ecc/wg-fm/" TargetMode="External"/><Relationship Id="rId7" Type="http://schemas.openxmlformats.org/officeDocument/2006/relationships/hyperlink" Target="https://cept.org/ecc/groups/ecc/wg-fm/srdmg/cg-uwb/" TargetMode="External"/><Relationship Id="rId12" Type="http://schemas.openxmlformats.org/officeDocument/2006/relationships/hyperlink" Target="https://cept.org/ecc/groups/ecc/wg-fm/fm-56/" TargetMode="External"/><Relationship Id="rId2" Type="http://schemas.openxmlformats.org/officeDocument/2006/relationships/image" Target="../media/image5.png"/><Relationship Id="rId16" Type="http://schemas.openxmlformats.org/officeDocument/2006/relationships/hyperlink" Target="https://cept.org/ecc/groups/ecc/wg-fm/cg-fs/" TargetMode="External"/><Relationship Id="rId1" Type="http://schemas.openxmlformats.org/officeDocument/2006/relationships/slideLayout" Target="../slideLayouts/slideLayout2.xml"/><Relationship Id="rId6" Type="http://schemas.openxmlformats.org/officeDocument/2006/relationships/hyperlink" Target="https://cept.org/ecc/groups/ecc/wg-fm/srdmg/cg-nbn/" TargetMode="External"/><Relationship Id="rId11" Type="http://schemas.openxmlformats.org/officeDocument/2006/relationships/hyperlink" Target="https://cept.org/ecc/groups/ecc/wg-fm/fm-51/" TargetMode="External"/><Relationship Id="rId5" Type="http://schemas.openxmlformats.org/officeDocument/2006/relationships/hyperlink" Target="https://cept.org/ecc/groups/ecc/wg-fm/srdmg/" TargetMode="External"/><Relationship Id="rId15" Type="http://schemas.openxmlformats.org/officeDocument/2006/relationships/hyperlink" Target="https://cept.org/ecc/groups/ecc/wg-fm/fm-radio-amateur-fg/" TargetMode="External"/><Relationship Id="rId10" Type="http://schemas.openxmlformats.org/officeDocument/2006/relationships/hyperlink" Target="https://cept.org/ecc/groups/ecc/wg-fm/fm-44/" TargetMode="External"/><Relationship Id="rId4" Type="http://schemas.openxmlformats.org/officeDocument/2006/relationships/hyperlink" Target="https://cept.org/ecc/groups/ecc/wg-fm/efismg/" TargetMode="External"/><Relationship Id="rId9" Type="http://schemas.openxmlformats.org/officeDocument/2006/relationships/hyperlink" Target="https://cept.org/ecc/groups/ecc/wg-fm/fm-22/" TargetMode="External"/><Relationship Id="rId14" Type="http://schemas.openxmlformats.org/officeDocument/2006/relationships/hyperlink" Target="https://cept.org/ecc/groups/ecc/wg-fm/fm-59/"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cept.org/ecc/groups/ecc/wg-se/se-40/" TargetMode="External"/><Relationship Id="rId13" Type="http://schemas.openxmlformats.org/officeDocument/2006/relationships/image" Target="../media/image6.png"/><Relationship Id="rId3" Type="http://schemas.openxmlformats.org/officeDocument/2006/relationships/hyperlink" Target="https://cept.org/ecc/groups/ecc/wg-se/stg/" TargetMode="External"/><Relationship Id="rId7" Type="http://schemas.openxmlformats.org/officeDocument/2006/relationships/hyperlink" Target="https://cept.org/ecc/groups/ecc/wg-se/se-24/" TargetMode="External"/><Relationship Id="rId12" Type="http://schemas.openxmlformats.org/officeDocument/2006/relationships/hyperlink" Target="https://cept.org/ecc/groups/ecc/non-ecc/" TargetMode="External"/><Relationship Id="rId2" Type="http://schemas.openxmlformats.org/officeDocument/2006/relationships/hyperlink" Target="https://cept.org/ecc/groups/ecc/wg-se/" TargetMode="External"/><Relationship Id="rId1" Type="http://schemas.openxmlformats.org/officeDocument/2006/relationships/slideLayout" Target="../slideLayouts/slideLayout2.xml"/><Relationship Id="rId6" Type="http://schemas.openxmlformats.org/officeDocument/2006/relationships/hyperlink" Target="https://cept.org/ecc/groups/ecc/wg-se/se-21/" TargetMode="External"/><Relationship Id="rId11" Type="http://schemas.openxmlformats.org/officeDocument/2006/relationships/hyperlink" Target="https://cept.org/ecc/groups/ecc/wg-se/fg-on-weather-radars-at-54-ghz/" TargetMode="External"/><Relationship Id="rId5" Type="http://schemas.openxmlformats.org/officeDocument/2006/relationships/hyperlink" Target="https://cept.org/ecc/groups/ecc/wg-se/se-19/" TargetMode="External"/><Relationship Id="rId10" Type="http://schemas.openxmlformats.org/officeDocument/2006/relationships/hyperlink" Target="https://cept.org/ecc/groups/ecc/wg-se/fg-on-wind-turbines/" TargetMode="External"/><Relationship Id="rId4" Type="http://schemas.openxmlformats.org/officeDocument/2006/relationships/hyperlink" Target="https://cept.org/ecc/groups/ecc/wg-se/se-7/" TargetMode="External"/><Relationship Id="rId9" Type="http://schemas.openxmlformats.org/officeDocument/2006/relationships/hyperlink" Target="https://cept.org/ecc/groups/ecc/wg-se/se-45/"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cept.org/ecc/groups/ecc/ecc-pt1/" TargetMode="External"/><Relationship Id="rId13" Type="http://schemas.openxmlformats.org/officeDocument/2006/relationships/hyperlink" Target="https://cept.org/ecc/groups/ecc/cpg/cpg-ptd/" TargetMode="External"/><Relationship Id="rId18" Type="http://schemas.openxmlformats.org/officeDocument/2006/relationships/hyperlink" Target="https://cept.org/ecc/groups/ecc/wg-nan/nan2/" TargetMode="External"/><Relationship Id="rId3" Type="http://schemas.openxmlformats.org/officeDocument/2006/relationships/hyperlink" Target="https://cept.org/ecc/groups/ecc/" TargetMode="External"/><Relationship Id="rId21" Type="http://schemas.openxmlformats.org/officeDocument/2006/relationships/hyperlink" Target="https://cept.org/ecc/groups/ecc/wg-nan/nan-sfg/" TargetMode="External"/><Relationship Id="rId7" Type="http://schemas.openxmlformats.org/officeDocument/2006/relationships/hyperlink" Target="https://cept.org/ecc/groups/ecc/ecc-sg/ecc-us-ca/" TargetMode="External"/><Relationship Id="rId12" Type="http://schemas.openxmlformats.org/officeDocument/2006/relationships/hyperlink" Target="https://cept.org/ecc/groups/ecc/cpg/cpg-ptc/" TargetMode="External"/><Relationship Id="rId17" Type="http://schemas.openxmlformats.org/officeDocument/2006/relationships/hyperlink" Target="https://cept.org/ecc/groups/ecc/wg-nan/nan1/" TargetMode="External"/><Relationship Id="rId2" Type="http://schemas.openxmlformats.org/officeDocument/2006/relationships/hyperlink" Target="https://cept.org/ecc/groups/ecc/client/introduction/" TargetMode="External"/><Relationship Id="rId16" Type="http://schemas.openxmlformats.org/officeDocument/2006/relationships/hyperlink" Target="https://cept.org/ecc/groups/ecc/wg-nan/" TargetMode="External"/><Relationship Id="rId20" Type="http://schemas.openxmlformats.org/officeDocument/2006/relationships/hyperlink" Target="https://cept.org/ecc/groups/ecc/wg-nan/nan4/" TargetMode="External"/><Relationship Id="rId1" Type="http://schemas.openxmlformats.org/officeDocument/2006/relationships/slideLayout" Target="../slideLayouts/slideLayout2.xml"/><Relationship Id="rId6" Type="http://schemas.openxmlformats.org/officeDocument/2006/relationships/hyperlink" Target="https://cept.org/ecc/groups/ecc/ecc-sg/ecc-ec/" TargetMode="External"/><Relationship Id="rId11" Type="http://schemas.openxmlformats.org/officeDocument/2006/relationships/hyperlink" Target="https://cept.org/ecc/groups/ecc/cpg/cpg-ptb/" TargetMode="External"/><Relationship Id="rId5" Type="http://schemas.openxmlformats.org/officeDocument/2006/relationships/hyperlink" Target="https://cept.org/ecc/groups/ecc/ecc-sg/ecc-etsi/" TargetMode="External"/><Relationship Id="rId15" Type="http://schemas.openxmlformats.org/officeDocument/2006/relationships/hyperlink" Target="https://cept.org/ecc/groups/ecc/cpg/now4wrc23/" TargetMode="External"/><Relationship Id="rId10" Type="http://schemas.openxmlformats.org/officeDocument/2006/relationships/hyperlink" Target="https://cept.org/ecc/groups/ecc/cpg/cpg-pta/" TargetMode="External"/><Relationship Id="rId19" Type="http://schemas.openxmlformats.org/officeDocument/2006/relationships/hyperlink" Target="https://cept.org/ecc/groups/ecc/wg-nan/nan3/" TargetMode="External"/><Relationship Id="rId4" Type="http://schemas.openxmlformats.org/officeDocument/2006/relationships/hyperlink" Target="https://cept.org/ecc/groups/ecc/ecc-sg/" TargetMode="External"/><Relationship Id="rId9" Type="http://schemas.openxmlformats.org/officeDocument/2006/relationships/hyperlink" Target="https://cept.org/ecc/groups/ecc/cpg/" TargetMode="External"/><Relationship Id="rId14" Type="http://schemas.openxmlformats.org/officeDocument/2006/relationships/hyperlink" Target="https://cept.org/ecc/groups/ecc/cpg/coordination-team/"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ec.europa.eu/info/strategy/priorities-2019-2024/promoting-our-european-way-life_en" TargetMode="External"/><Relationship Id="rId3" Type="http://schemas.openxmlformats.org/officeDocument/2006/relationships/hyperlink" Target="https://ec.europa.eu/info/strategy/priorities-2019-2024_en" TargetMode="External"/><Relationship Id="rId7" Type="http://schemas.openxmlformats.org/officeDocument/2006/relationships/hyperlink" Target="https://ec.europa.eu/info/strategy/priorities-2019-2024/stronger-europe-world_en" TargetMode="External"/><Relationship Id="rId2" Type="http://schemas.openxmlformats.org/officeDocument/2006/relationships/hyperlink" Target="https://ec.europa.eu/info/index_en" TargetMode="External"/><Relationship Id="rId1" Type="http://schemas.openxmlformats.org/officeDocument/2006/relationships/slideLayout" Target="../slideLayouts/slideLayout2.xml"/><Relationship Id="rId6" Type="http://schemas.openxmlformats.org/officeDocument/2006/relationships/hyperlink" Target="https://ec.europa.eu/info/strategy/priorities-2019-2024/economy-works-people_en" TargetMode="External"/><Relationship Id="rId5" Type="http://schemas.openxmlformats.org/officeDocument/2006/relationships/hyperlink" Target="https://ec.europa.eu/info/strategy/priorities-2019-2024/europe-fit-digital-age_en" TargetMode="External"/><Relationship Id="rId4" Type="http://schemas.openxmlformats.org/officeDocument/2006/relationships/hyperlink" Target="https://ec.europa.eu/info/strategy/priorities-2019-2024/european-green-deal_en" TargetMode="External"/><Relationship Id="rId9" Type="http://schemas.openxmlformats.org/officeDocument/2006/relationships/hyperlink" Target="https://ec.europa.eu/info/strategy/priorities-2019-2024/new-push-european-democracy_en" TargetMode="External"/></Relationships>
</file>

<file path=ppt/slides/_rels/slide54.xml.rels><?xml version="1.0" encoding="UTF-8" standalone="yes"?>
<Relationships xmlns="http://schemas.openxmlformats.org/package/2006/relationships"><Relationship Id="rId8" Type="http://schemas.openxmlformats.org/officeDocument/2006/relationships/hyperlink" Target="https://ec.europa.eu/info/strategy/eu-budget_en" TargetMode="External"/><Relationship Id="rId13" Type="http://schemas.openxmlformats.org/officeDocument/2006/relationships/hyperlink" Target="https://ec.europa.eu/info/strategy/strategic-planning/strategic-foresight_en" TargetMode="External"/><Relationship Id="rId18" Type="http://schemas.openxmlformats.org/officeDocument/2006/relationships/hyperlink" Target="https://ec.europa.eu/info/strategy/reporting/annual-activity-reports_en" TargetMode="External"/><Relationship Id="rId26" Type="http://schemas.openxmlformats.org/officeDocument/2006/relationships/hyperlink" Target="https://ec.europa.eu/info/strategy/priorities-2019-2024_en" TargetMode="External"/><Relationship Id="rId3" Type="http://schemas.openxmlformats.org/officeDocument/2006/relationships/hyperlink" Target="https://ec.europa.eu/info/strategy/decision-making-process/how-decisions-are-made_en" TargetMode="External"/><Relationship Id="rId21" Type="http://schemas.openxmlformats.org/officeDocument/2006/relationships/hyperlink" Target="https://ec.europa.eu/info/strategy/relations-non-eu-countries/types-relations-and-partnerships_en" TargetMode="External"/><Relationship Id="rId7" Type="http://schemas.openxmlformats.org/officeDocument/2006/relationships/hyperlink" Target="https://ec.europa.eu/info/law/track-law-making_en" TargetMode="External"/><Relationship Id="rId12" Type="http://schemas.openxmlformats.org/officeDocument/2006/relationships/hyperlink" Target="https://ec.europa.eu/info/about-european-commission/what-european-commission-does/delivering-political-priorities_en" TargetMode="External"/><Relationship Id="rId17" Type="http://schemas.openxmlformats.org/officeDocument/2006/relationships/hyperlink" Target="https://ec.europa.eu/info/strategy/reporting_en" TargetMode="External"/><Relationship Id="rId25" Type="http://schemas.openxmlformats.org/officeDocument/2006/relationships/hyperlink" Target="https://ec.europa.eu/info/strategy/international-strategies/sustainable-development-goals_en" TargetMode="External"/><Relationship Id="rId2" Type="http://schemas.openxmlformats.org/officeDocument/2006/relationships/hyperlink" Target="https://ec.europa.eu/info/strategy/decision-making-process_en" TargetMode="External"/><Relationship Id="rId16" Type="http://schemas.openxmlformats.org/officeDocument/2006/relationships/hyperlink" Target="https://ec.europa.eu/info/strategy/strategic-planning/management-plans_en" TargetMode="External"/><Relationship Id="rId20" Type="http://schemas.openxmlformats.org/officeDocument/2006/relationships/hyperlink" Target="https://ec.europa.eu/info/strategy/relations-non-eu-countries_en" TargetMode="External"/><Relationship Id="rId1" Type="http://schemas.openxmlformats.org/officeDocument/2006/relationships/slideLayout" Target="../slideLayouts/slideLayout2.xml"/><Relationship Id="rId6" Type="http://schemas.openxmlformats.org/officeDocument/2006/relationships/hyperlink" Target="https://ec.europa.eu/info/law/better-regulation/have-your-say" TargetMode="External"/><Relationship Id="rId11" Type="http://schemas.openxmlformats.org/officeDocument/2006/relationships/hyperlink" Target="https://ec.europa.eu/info/publications/commission-work-programme_en" TargetMode="External"/><Relationship Id="rId24" Type="http://schemas.openxmlformats.org/officeDocument/2006/relationships/hyperlink" Target="https://ec.europa.eu/info/strategy/international-strategies_en" TargetMode="External"/><Relationship Id="rId5" Type="http://schemas.openxmlformats.org/officeDocument/2006/relationships/hyperlink" Target="https://ec.europa.eu/info/strategy/contribute-decision-making_en" TargetMode="External"/><Relationship Id="rId15" Type="http://schemas.openxmlformats.org/officeDocument/2006/relationships/hyperlink" Target="https://ec.europa.eu/info/publications/strategic-plans-2020-2024_en" TargetMode="External"/><Relationship Id="rId23" Type="http://schemas.openxmlformats.org/officeDocument/2006/relationships/hyperlink" Target="https://ec.europa.eu/info/strategy/relations-non-eu-countries/relations-united-kingdom_en" TargetMode="External"/><Relationship Id="rId10" Type="http://schemas.openxmlformats.org/officeDocument/2006/relationships/hyperlink" Target="https://ec.europa.eu/info/strategy/strategic-planning/state-union-addresses_en" TargetMode="External"/><Relationship Id="rId19" Type="http://schemas.openxmlformats.org/officeDocument/2006/relationships/hyperlink" Target="https://ec.europa.eu/info/publications/annual-management-and-performance-reports_en" TargetMode="External"/><Relationship Id="rId4" Type="http://schemas.openxmlformats.org/officeDocument/2006/relationships/hyperlink" Target="https://ec.europa.eu/info/about-european-commission/organisational-structure/how-commission-organised/political-leadership/decision-making-during-weekly-meetings_en" TargetMode="External"/><Relationship Id="rId9" Type="http://schemas.openxmlformats.org/officeDocument/2006/relationships/hyperlink" Target="https://ec.europa.eu/info/strategy/strategic-planning_en" TargetMode="External"/><Relationship Id="rId14" Type="http://schemas.openxmlformats.org/officeDocument/2006/relationships/hyperlink" Target="https://ec.europa.eu/info/strategy/strategic-planning/joint-priorities-eu-institutions-2021-2024_en" TargetMode="External"/><Relationship Id="rId22" Type="http://schemas.openxmlformats.org/officeDocument/2006/relationships/hyperlink" Target="https://eeas.europa.eu/headquarters/headquarters-homepage/area/geo_en" TargetMode="Externa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2/18-22-0007-02-0000-minutes-electronic-wireles-interim-20-27jan22-rr-tag-pty.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10-17mar22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Plenary Agenda</a:t>
            </a:r>
            <a:endParaRPr lang="en-GB" dirty="0"/>
          </a:p>
        </p:txBody>
      </p:sp>
      <p:sp>
        <p:nvSpPr>
          <p:cNvPr id="3074" name="Rectangle 2"/>
          <p:cNvSpPr>
            <a:spLocks noGrp="1" noChangeArrowheads="1"/>
          </p:cNvSpPr>
          <p:nvPr>
            <p:ph type="body" idx="1"/>
          </p:nvPr>
        </p:nvSpPr>
        <p:spPr>
          <a:xfrm>
            <a:off x="361676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10-17 March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276"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2209800" y="1372394"/>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(for 55mins) through 22 Sept 2022</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a:t>
            </a:r>
            <a:r>
              <a:rPr lang="en-US" dirty="0">
                <a:solidFill>
                  <a:schemeClr val="tx1"/>
                </a:solidFill>
              </a:rPr>
              <a:t>:  	Stuart K. 	</a:t>
            </a:r>
          </a:p>
          <a:p>
            <a:pPr lvl="1">
              <a:buFont typeface="Arial" panose="020B0604020202020204" pitchFamily="34" charset="0"/>
              <a:buChar char="•"/>
            </a:pPr>
            <a:r>
              <a:rPr lang="en-US" dirty="0">
                <a:solidFill>
                  <a:schemeClr val="tx1"/>
                </a:solidFill>
              </a:rPr>
              <a:t>Seconded by:  Andy S. </a:t>
            </a:r>
          </a:p>
          <a:p>
            <a:pPr lvl="1">
              <a:buFont typeface="Arial" panose="020B0604020202020204" pitchFamily="34" charset="0"/>
              <a:buChar char="•"/>
            </a:pPr>
            <a:r>
              <a:rPr lang="en-US" dirty="0">
                <a:solidFill>
                  <a:schemeClr val="tx1"/>
                </a:solidFill>
              </a:rPr>
              <a:t>Discussion?  	None</a:t>
            </a:r>
          </a:p>
          <a:p>
            <a:pPr lvl="1">
              <a:buFont typeface="Arial" panose="020B0604020202020204" pitchFamily="34" charset="0"/>
              <a:buChar char="•"/>
            </a:pPr>
            <a:r>
              <a:rPr lang="en-US" dirty="0">
                <a:solidFill>
                  <a:schemeClr val="tx1"/>
                </a:solidFill>
              </a:rPr>
              <a:t>Passed by Unanimous Consent</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r>
              <a:rPr lang="en-US" dirty="0">
                <a:solidFill>
                  <a:schemeClr val="tx1"/>
                </a:solidFill>
              </a:rPr>
              <a:t>Motion passed, _33_ voters with _35_attendees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10-17mar22</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indent="-285750">
              <a:buFont typeface="Arial" panose="020B0604020202020204" pitchFamily="34" charset="0"/>
              <a:buChar char="•"/>
            </a:pPr>
            <a:endParaRPr lang="en-US" altLang="en-US" sz="1800" b="0" dirty="0">
              <a:solidFill>
                <a:schemeClr val="tx1"/>
              </a:solidFill>
            </a:endParaRPr>
          </a:p>
          <a:p>
            <a:pPr marL="285750" indent="-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and Plenary will stay electronic:  </a:t>
            </a:r>
          </a:p>
          <a:p>
            <a:pPr marL="1371600" lvl="3" indent="0">
              <a:spcBef>
                <a:spcPts val="0"/>
              </a:spcBef>
            </a:pPr>
            <a:endParaRPr lang="en-US" sz="1400" b="1" i="0" dirty="0">
              <a:solidFill>
                <a:srgbClr val="7030A0"/>
              </a:solidFill>
              <a:effectLst/>
            </a:endParaRPr>
          </a:p>
          <a:p>
            <a:pPr lvl="1">
              <a:spcBef>
                <a:spcPts val="0"/>
              </a:spcBef>
              <a:buFont typeface="Arial" panose="020B0604020202020204" pitchFamily="34" charset="0"/>
              <a:buChar char="•"/>
            </a:pPr>
            <a:r>
              <a:rPr lang="en-US" sz="1800" b="1" i="0" dirty="0">
                <a:solidFill>
                  <a:srgbClr val="7030A0"/>
                </a:solidFill>
                <a:effectLst/>
              </a:rPr>
              <a:t>However, contract </a:t>
            </a:r>
            <a:r>
              <a:rPr lang="en-US" sz="1800" b="1" dirty="0">
                <a:solidFill>
                  <a:srgbClr val="7030A0"/>
                </a:solidFill>
              </a:rPr>
              <a:t>n</a:t>
            </a:r>
            <a:r>
              <a:rPr lang="en-US" sz="1800" b="1" i="0" dirty="0">
                <a:solidFill>
                  <a:srgbClr val="7030A0"/>
                </a:solidFill>
                <a:effectLst/>
              </a:rPr>
              <a:t>egotiations on the March 2022 cancellation will result in a significant penalty fee not anticipated on December 7th, 2021.</a:t>
            </a:r>
          </a:p>
          <a:p>
            <a:pPr lvl="1">
              <a:buFont typeface="Arial" panose="020B0604020202020204" pitchFamily="34" charset="0"/>
              <a:buChar char="•"/>
            </a:pPr>
            <a:r>
              <a:rPr lang="en-US" sz="1800" b="1" i="0" dirty="0">
                <a:solidFill>
                  <a:srgbClr val="7030A0"/>
                </a:solidFill>
                <a:effectLst/>
              </a:rPr>
              <a:t>Registration for the March 2022 Plenary was suspended immediately until the new Fee Structure for the plenary to address the high penalty fee was determined this week at the 04jan21 LMSC/EC call.</a:t>
            </a:r>
          </a:p>
          <a:p>
            <a:pPr marL="2000250" lvl="4" indent="-285750">
              <a:spcBef>
                <a:spcPts val="0"/>
              </a:spcBef>
              <a:spcAft>
                <a:spcPts val="0"/>
              </a:spcAft>
              <a:buFont typeface="Arial" panose="020B0604020202020204" pitchFamily="34" charset="0"/>
              <a:buChar char="•"/>
            </a:pPr>
            <a:endParaRPr lang="en-US" dirty="0">
              <a:solidFill>
                <a:schemeClr val="tx1"/>
              </a:solidFill>
            </a:endParaRPr>
          </a:p>
          <a:p>
            <a:pPr marL="1085850" lvl="2" indent="-285750">
              <a:spcBef>
                <a:spcPts val="0"/>
              </a:spcBef>
              <a:spcAft>
                <a:spcPts val="0"/>
              </a:spcAft>
              <a:buFont typeface="Arial" panose="020B0604020202020204" pitchFamily="34" charset="0"/>
              <a:buChar char="•"/>
            </a:pPr>
            <a:r>
              <a:rPr lang="en-US" dirty="0">
                <a:solidFill>
                  <a:schemeClr val="bg1">
                    <a:lumMod val="75000"/>
                  </a:schemeClr>
                </a:solidFill>
              </a:rPr>
              <a:t>$400 until Friday, January 28, 2022 (fully refundable. </a:t>
            </a:r>
            <a:r>
              <a:rPr lang="en-US" sz="1800" dirty="0">
                <a:solidFill>
                  <a:schemeClr val="bg1">
                    <a:lumMod val="75000"/>
                  </a:schemeClr>
                </a:solidFill>
                <a:effectLst/>
                <a:latin typeface="Times New Roman" panose="02020603050405020304" pitchFamily="18" charset="0"/>
                <a:ea typeface="Calibri" panose="020F0502020204030204" pitchFamily="34" charset="0"/>
              </a:rPr>
              <a:t>until January 28</a:t>
            </a:r>
            <a:r>
              <a:rPr lang="en-US" sz="1800" baseline="30000" dirty="0">
                <a:solidFill>
                  <a:schemeClr val="bg1">
                    <a:lumMod val="75000"/>
                  </a:schemeClr>
                </a:solidFill>
                <a:effectLst/>
                <a:latin typeface="Times New Roman" panose="02020603050405020304" pitchFamily="18" charset="0"/>
                <a:ea typeface="Calibri" panose="020F0502020204030204" pitchFamily="34" charset="0"/>
              </a:rPr>
              <a:t>th</a:t>
            </a:r>
            <a:r>
              <a:rPr lang="en-US" dirty="0">
                <a:solidFill>
                  <a:schemeClr val="bg1">
                    <a:lumMod val="75000"/>
                  </a:schemeClr>
                </a:solidFill>
              </a:rPr>
              <a:t>) </a:t>
            </a:r>
          </a:p>
          <a:p>
            <a:pPr marL="1085850" lvl="2" indent="-285750">
              <a:spcBef>
                <a:spcPts val="0"/>
              </a:spcBef>
              <a:spcAft>
                <a:spcPts val="0"/>
              </a:spcAft>
              <a:buFont typeface="Arial" panose="020B0604020202020204" pitchFamily="34" charset="0"/>
              <a:buChar char="•"/>
            </a:pPr>
            <a:r>
              <a:rPr lang="en-US" dirty="0">
                <a:solidFill>
                  <a:schemeClr val="bg1">
                    <a:lumMod val="75000"/>
                  </a:schemeClr>
                </a:solidFill>
              </a:rPr>
              <a:t>$600 until Friday, February 25, 2022 (refundable with cancellation fee. </a:t>
            </a:r>
            <a:r>
              <a:rPr lang="en-US" sz="1800" dirty="0">
                <a:solidFill>
                  <a:schemeClr val="bg1">
                    <a:lumMod val="75000"/>
                  </a:schemeClr>
                </a:solidFill>
                <a:effectLst/>
                <a:latin typeface="Times New Roman" panose="02020603050405020304" pitchFamily="18" charset="0"/>
                <a:ea typeface="Calibri" panose="020F0502020204030204" pitchFamily="34" charset="0"/>
              </a:rPr>
              <a:t>January 28th to February 25</a:t>
            </a:r>
            <a:r>
              <a:rPr lang="en-US" sz="1800" baseline="30000" dirty="0">
                <a:solidFill>
                  <a:schemeClr val="bg1">
                    <a:lumMod val="75000"/>
                  </a:schemeClr>
                </a:solidFill>
                <a:effectLst/>
                <a:latin typeface="Times New Roman" panose="02020603050405020304" pitchFamily="18" charset="0"/>
                <a:ea typeface="Calibri" panose="020F0502020204030204" pitchFamily="34" charset="0"/>
              </a:rPr>
              <a:t>th</a:t>
            </a:r>
            <a:r>
              <a:rPr lang="en-US" sz="1800" dirty="0">
                <a:solidFill>
                  <a:schemeClr val="bg1">
                    <a:lumMod val="75000"/>
                  </a:schemeClr>
                </a:solidFill>
                <a:effectLst/>
                <a:latin typeface="Times New Roman" panose="02020603050405020304" pitchFamily="18" charset="0"/>
                <a:ea typeface="Calibri" panose="020F0502020204030204" pitchFamily="34" charset="0"/>
              </a:rPr>
              <a:t>)</a:t>
            </a:r>
            <a:r>
              <a:rPr lang="en-US" dirty="0">
                <a:solidFill>
                  <a:schemeClr val="bg1">
                    <a:lumMod val="75000"/>
                  </a:schemeClr>
                </a:solidFill>
              </a:rPr>
              <a:t> </a:t>
            </a:r>
          </a:p>
          <a:p>
            <a:pPr marL="1085850" lvl="2" indent="-285750">
              <a:spcBef>
                <a:spcPts val="0"/>
              </a:spcBef>
              <a:spcAft>
                <a:spcPts val="0"/>
              </a:spcAft>
              <a:buFont typeface="Arial" panose="020B0604020202020204" pitchFamily="34" charset="0"/>
              <a:buChar char="•"/>
            </a:pPr>
            <a:r>
              <a:rPr lang="en-US" b="1" dirty="0">
                <a:solidFill>
                  <a:schemeClr val="tx1"/>
                </a:solidFill>
              </a:rPr>
              <a:t>$800 after Friday, February 25, 2022 (non-refundable. after February 25</a:t>
            </a:r>
            <a:r>
              <a:rPr lang="en-US" b="1" baseline="30000" dirty="0">
                <a:solidFill>
                  <a:schemeClr val="tx1"/>
                </a:solidFill>
              </a:rPr>
              <a:t>th</a:t>
            </a:r>
            <a:r>
              <a:rPr lang="en-US" b="1" dirty="0">
                <a:solidFill>
                  <a:schemeClr val="tx1"/>
                </a:solidFill>
              </a:rPr>
              <a:t>)</a:t>
            </a:r>
            <a:endParaRPr lang="en-US" sz="1400" b="1" dirty="0">
              <a:solidFill>
                <a:schemeClr val="tx1"/>
              </a:solidFill>
              <a:effectLst/>
              <a:ea typeface="Calibri" panose="020F0502020204030204" pitchFamily="34" charset="0"/>
              <a:cs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note: </a:t>
            </a:r>
            <a:r>
              <a:rPr lang="en-US" sz="1600" dirty="0">
                <a:solidFill>
                  <a:schemeClr val="tx1"/>
                </a:solidFill>
                <a:effectLst/>
                <a:latin typeface="Times New Roman" panose="02020603050405020304" pitchFamily="18" charset="0"/>
                <a:ea typeface="Calibri" panose="020F0502020204030204" pitchFamily="34" charset="0"/>
              </a:rPr>
              <a:t>Those individuals who had previously registered will be contacted directly by the IEEE 802 EC Executive Secretary for further instructions.</a:t>
            </a:r>
            <a:endParaRPr lang="en-US" sz="1600" dirty="0">
              <a:solidFill>
                <a:schemeClr val="tx1"/>
              </a:solidFill>
              <a:effectLst/>
              <a:latin typeface="Calibri" panose="020F0502020204030204" pitchFamily="34" charset="0"/>
              <a:ea typeface="Calibri" panose="020F0502020204030204" pitchFamily="34" charset="0"/>
            </a:endParaRPr>
          </a:p>
          <a:p>
            <a:pPr marL="2000250" lvl="4">
              <a:spcBef>
                <a:spcPts val="0"/>
              </a:spcBef>
              <a:spcAft>
                <a:spcPts val="0"/>
              </a:spcAft>
              <a:buFont typeface="Arial" panose="020B0604020202020204" pitchFamily="34" charset="0"/>
              <a:buChar char="•"/>
            </a:pPr>
            <a:endParaRPr lang="en-US" sz="1400" b="1" dirty="0"/>
          </a:p>
          <a:p>
            <a:pPr marL="685800" lvl="1">
              <a:spcBef>
                <a:spcPts val="0"/>
              </a:spcBef>
              <a:spcAft>
                <a:spcPts val="0"/>
              </a:spcAft>
              <a:buFont typeface="Arial" panose="020B0604020202020204" pitchFamily="34" charset="0"/>
              <a:buChar char="•"/>
            </a:pPr>
            <a:r>
              <a:rPr lang="en-US" sz="1800" b="1" dirty="0"/>
              <a:t>Plenary info: </a:t>
            </a:r>
            <a:r>
              <a:rPr lang="en-US" sz="1800" b="1" dirty="0">
                <a:hlinkClick r:id="rId3"/>
              </a:rPr>
              <a:t>http://802world.org/plenary/</a:t>
            </a:r>
            <a:r>
              <a:rPr lang="en-US" sz="1800" b="1" dirty="0"/>
              <a:t> </a:t>
            </a:r>
          </a:p>
          <a:p>
            <a:pPr marL="685800" lvl="1">
              <a:spcBef>
                <a:spcPts val="0"/>
              </a:spcBef>
              <a:spcAft>
                <a:spcPts val="0"/>
              </a:spcAft>
              <a:buFont typeface="Arial" panose="020B0604020202020204" pitchFamily="34" charset="0"/>
              <a:buChar char="•"/>
            </a:pPr>
            <a:r>
              <a:rPr lang="en-US" sz="1800" b="1" dirty="0">
                <a:effectLst/>
                <a:ea typeface="Calibri" panose="020F0502020204030204" pitchFamily="34" charset="0"/>
                <a:cs typeface="Times New Roman" panose="02020603050405020304" pitchFamily="18" charset="0"/>
              </a:rPr>
              <a:t>Face to Face Registration Website:    </a:t>
            </a:r>
            <a:r>
              <a:rPr lang="en-US" sz="1800" b="1" u="sng" dirty="0">
                <a:solidFill>
                  <a:srgbClr val="0000FF"/>
                </a:solidFill>
                <a:effectLst/>
                <a:ea typeface="Calibri" panose="020F0502020204030204" pitchFamily="34" charset="0"/>
                <a:cs typeface="Times New Roman" panose="02020603050405020304" pitchFamily="18" charset="0"/>
                <a:hlinkClick r:id="rId4"/>
              </a:rPr>
              <a:t>https://cvent.me/yG5GY2</a:t>
            </a:r>
            <a:endParaRPr lang="en-US" sz="1800"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b="1" dirty="0"/>
              <a:t>Plenary dates to be 04-18 March (</a:t>
            </a:r>
            <a:r>
              <a:rPr lang="en-US" sz="1800" dirty="0"/>
              <a:t>Avoids conflict with IEEE-SA Meetings March 22-24.)</a:t>
            </a:r>
          </a:p>
          <a:p>
            <a:pPr marL="1085850" lvl="2">
              <a:spcBef>
                <a:spcPts val="0"/>
              </a:spcBef>
              <a:spcAft>
                <a:spcPts val="0"/>
              </a:spcAft>
              <a:buFont typeface="Arial" panose="020B0604020202020204" pitchFamily="34" charset="0"/>
              <a:buChar char="•"/>
            </a:pPr>
            <a:r>
              <a:rPr lang="en-US" dirty="0">
                <a:ea typeface="Calibri" panose="020F0502020204030204" pitchFamily="34" charset="0"/>
              </a:rPr>
              <a:t>.18 will be our normal weekly times and call-in, Thursday’s 10</a:t>
            </a:r>
            <a:r>
              <a:rPr lang="en-US" baseline="30000" dirty="0">
                <a:ea typeface="Calibri" panose="020F0502020204030204" pitchFamily="34" charset="0"/>
              </a:rPr>
              <a:t>th</a:t>
            </a:r>
            <a:r>
              <a:rPr lang="en-US" dirty="0">
                <a:ea typeface="Calibri" panose="020F0502020204030204" pitchFamily="34" charset="0"/>
              </a:rPr>
              <a:t> and 17</a:t>
            </a:r>
            <a:r>
              <a:rPr lang="en-US" baseline="30000" dirty="0">
                <a:ea typeface="Calibri" panose="020F0502020204030204" pitchFamily="34" charset="0"/>
              </a:rPr>
              <a:t>th</a:t>
            </a:r>
            <a:r>
              <a:rPr lang="en-US" dirty="0">
                <a:ea typeface="Calibri" panose="020F0502020204030204" pitchFamily="34" charset="0"/>
              </a:rPr>
              <a:t> March2022. </a:t>
            </a:r>
          </a:p>
          <a:p>
            <a:pPr marL="1543050" lvl="3">
              <a:spcBef>
                <a:spcPts val="0"/>
              </a:spcBef>
              <a:buFont typeface="Arial" panose="020B0604020202020204" pitchFamily="34" charset="0"/>
              <a:buChar char="•"/>
            </a:pPr>
            <a:endParaRPr lang="en-US" sz="1000" dirty="0">
              <a:solidFill>
                <a:schemeClr val="tx1"/>
              </a:solidFill>
              <a:ea typeface="Calibri" panose="020F0502020204030204" pitchFamily="34" charset="0"/>
            </a:endParaRPr>
          </a:p>
          <a:p>
            <a:pPr marL="0" indent="0">
              <a:spcBef>
                <a:spcPts val="0"/>
              </a:spcBef>
              <a:spcAft>
                <a:spcPts val="0"/>
              </a:spcAft>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p:txBody>
          <a:bodyPr/>
          <a:lstStyle/>
          <a:p>
            <a:r>
              <a:rPr lang="en-US"/>
              <a:t>10-17mar22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74753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a:buFont typeface="Arial" panose="020B0604020202020204" pitchFamily="34" charset="0"/>
              <a:buChar char="•"/>
            </a:pPr>
            <a:endParaRPr lang="en-US" altLang="en-US" sz="1800" b="0" dirty="0">
              <a:solidFill>
                <a:schemeClr val="tx1"/>
              </a:solidFill>
            </a:endParaRPr>
          </a:p>
          <a:p>
            <a:pPr marL="285750">
              <a:spcBef>
                <a:spcPts val="0"/>
              </a:spcBef>
              <a:spcAft>
                <a:spcPts val="0"/>
              </a:spcAft>
              <a:buFont typeface="Arial" panose="020B0604020202020204" pitchFamily="34" charset="0"/>
              <a:buChar char="•"/>
            </a:pPr>
            <a:r>
              <a:rPr lang="en-US" altLang="en-US" sz="2000" b="0" dirty="0">
                <a:solidFill>
                  <a:schemeClr val="tx1"/>
                </a:solidFill>
              </a:rPr>
              <a:t>For the 8-13 </a:t>
            </a:r>
            <a:r>
              <a:rPr lang="en-US" altLang="en-US" sz="2000" dirty="0">
                <a:solidFill>
                  <a:schemeClr val="tx1"/>
                </a:solidFill>
              </a:rPr>
              <a:t>May 2022 Wireless Interim </a:t>
            </a:r>
            <a:r>
              <a:rPr lang="en-US" altLang="en-US" sz="2000" b="0" dirty="0">
                <a:solidFill>
                  <a:schemeClr val="tx1"/>
                </a:solidFill>
              </a:rPr>
              <a:t>in Warsaw, Poland, the WCSC voted (02feb22) to head in the direction of mixed-mode (9-1-0) and will continue as such from meeting 02mar22.</a:t>
            </a:r>
          </a:p>
          <a:p>
            <a:pPr marL="685800" lvl="1">
              <a:spcBef>
                <a:spcPts val="0"/>
              </a:spcBef>
              <a:spcAft>
                <a:spcPts val="0"/>
              </a:spcAft>
              <a:buFont typeface="Arial" panose="020B0604020202020204" pitchFamily="34" charset="0"/>
              <a:buChar char="•"/>
            </a:pPr>
            <a:endParaRPr lang="en-US" altLang="en-US" sz="1800" dirty="0">
              <a:solidFill>
                <a:schemeClr val="tx1"/>
              </a:solidFill>
            </a:endParaRPr>
          </a:p>
          <a:p>
            <a:pPr marL="685800" lvl="1">
              <a:spcBef>
                <a:spcPts val="0"/>
              </a:spcBef>
              <a:spcAft>
                <a:spcPts val="0"/>
              </a:spcAft>
              <a:buFont typeface="Arial" panose="020B0604020202020204" pitchFamily="34" charset="0"/>
              <a:buChar char="•"/>
            </a:pPr>
            <a:r>
              <a:rPr lang="en-US" altLang="en-US" sz="1800" dirty="0">
                <a:solidFill>
                  <a:schemeClr val="tx1"/>
                </a:solidFill>
              </a:rPr>
              <a:t>The fees were also voted on at $950/$1200/$1450 with cut off dates of 08Apr/29Apr. Same fee whether in person or remote. </a:t>
            </a:r>
          </a:p>
          <a:p>
            <a:pPr marL="685800" lvl="1">
              <a:spcBef>
                <a:spcPts val="0"/>
              </a:spcBef>
              <a:spcAft>
                <a:spcPts val="0"/>
              </a:spcAft>
              <a:buFont typeface="Arial" panose="020B0604020202020204" pitchFamily="34" charset="0"/>
              <a:buChar char="•"/>
            </a:pPr>
            <a:endParaRPr lang="en-US" altLang="en-US" sz="1800" b="0" dirty="0">
              <a:solidFill>
                <a:schemeClr val="tx1"/>
              </a:solidFill>
            </a:endParaRPr>
          </a:p>
          <a:p>
            <a:pPr marL="685800" lvl="1">
              <a:spcBef>
                <a:spcPts val="0"/>
              </a:spcBef>
              <a:spcAft>
                <a:spcPts val="0"/>
              </a:spcAft>
              <a:buFont typeface="Arial" panose="020B0604020202020204" pitchFamily="34" charset="0"/>
              <a:buChar char="•"/>
            </a:pPr>
            <a:r>
              <a:rPr lang="en-US" altLang="en-US" sz="1800" b="0" dirty="0">
                <a:solidFill>
                  <a:schemeClr val="tx1"/>
                </a:solidFill>
              </a:rPr>
              <a:t>Yes, what is going on in eastern Europe was discussed and the team is preparing what they can if the Interim has to go to all virtual later.  </a:t>
            </a:r>
          </a:p>
          <a:p>
            <a:pPr marL="685800" lvl="1">
              <a:spcBef>
                <a:spcPts val="0"/>
              </a:spcBef>
              <a:spcAft>
                <a:spcPts val="0"/>
              </a:spcAft>
              <a:buFont typeface="Arial" panose="020B0604020202020204" pitchFamily="34" charset="0"/>
              <a:buChar char="•"/>
            </a:pPr>
            <a:endParaRPr lang="en-US" altLang="en-US" sz="1800" dirty="0">
              <a:solidFill>
                <a:schemeClr val="tx1"/>
              </a:solidFill>
            </a:endParaRPr>
          </a:p>
          <a:p>
            <a:pPr marL="685800" lvl="1">
              <a:spcBef>
                <a:spcPts val="0"/>
              </a:spcBef>
              <a:spcAft>
                <a:spcPts val="0"/>
              </a:spcAft>
              <a:buFont typeface="Arial" panose="020B0604020202020204" pitchFamily="34" charset="0"/>
              <a:buChar char="•"/>
            </a:pPr>
            <a:r>
              <a:rPr lang="en-US" altLang="en-US" sz="1800" dirty="0">
                <a:solidFill>
                  <a:schemeClr val="tx1"/>
                </a:solidFill>
              </a:rPr>
              <a:t>May look at a poll during next week’s call, with the 2 questions, if f2f would you attend, if mixed mode how would you attend. </a:t>
            </a:r>
            <a:endParaRPr lang="en-US" altLang="en-US" sz="1800" dirty="0">
              <a:solidFill>
                <a:srgbClr val="00B0F0"/>
              </a:solidFill>
            </a:endParaRPr>
          </a:p>
          <a:p>
            <a:pPr marL="685800" lvl="1">
              <a:spcBef>
                <a:spcPts val="0"/>
              </a:spcBef>
              <a:spcAft>
                <a:spcPts val="0"/>
              </a:spcAft>
              <a:buFont typeface="Arial" panose="020B0604020202020204" pitchFamily="34" charset="0"/>
              <a:buChar char="•"/>
            </a:pPr>
            <a:endParaRPr lang="en-US" altLang="en-US" sz="1800" dirty="0">
              <a:solidFill>
                <a:schemeClr val="tx1"/>
              </a:solidFill>
            </a:endParaRPr>
          </a:p>
          <a:p>
            <a:pPr marL="285750">
              <a:spcBef>
                <a:spcPts val="0"/>
              </a:spcBef>
              <a:spcAft>
                <a:spcPts val="0"/>
              </a:spcAft>
              <a:buFont typeface="Arial" panose="020B0604020202020204" pitchFamily="34" charset="0"/>
              <a:buChar char="•"/>
            </a:pPr>
            <a:endParaRPr lang="en-US" altLang="en-US" sz="2200" b="0" dirty="0">
              <a:solidFill>
                <a:schemeClr val="tx1"/>
              </a:solidFill>
            </a:endParaRPr>
          </a:p>
          <a:p>
            <a:pPr marL="285750">
              <a:spcBef>
                <a:spcPts val="0"/>
              </a:spcBef>
              <a:spcAft>
                <a:spcPts val="0"/>
              </a:spcAft>
              <a:buFont typeface="Arial" panose="020B0604020202020204" pitchFamily="34" charset="0"/>
              <a:buChar char="•"/>
            </a:pPr>
            <a:r>
              <a:rPr lang="en-US" altLang="en-US" sz="2000" b="0" dirty="0">
                <a:solidFill>
                  <a:schemeClr val="tx1"/>
                </a:solidFill>
              </a:rPr>
              <a:t>For the </a:t>
            </a:r>
            <a:r>
              <a:rPr lang="en-US" altLang="en-US" sz="2000" dirty="0">
                <a:solidFill>
                  <a:schemeClr val="tx1"/>
                </a:solidFill>
              </a:rPr>
              <a:t>July 2022 Plenary in Montreal, Canada, </a:t>
            </a:r>
            <a:r>
              <a:rPr lang="en-US" altLang="en-US" sz="2000" b="0" dirty="0">
                <a:solidFill>
                  <a:schemeClr val="tx1"/>
                </a:solidFill>
              </a:rPr>
              <a:t>will start an </a:t>
            </a:r>
            <a:r>
              <a:rPr lang="en-US" altLang="en-US" sz="2000" b="0" dirty="0" err="1">
                <a:solidFill>
                  <a:schemeClr val="tx1"/>
                </a:solidFill>
              </a:rPr>
              <a:t>epoll</a:t>
            </a:r>
            <a:r>
              <a:rPr lang="en-US" altLang="en-US" sz="2000" b="0" dirty="0">
                <a:solidFill>
                  <a:schemeClr val="tx1"/>
                </a:solidFill>
              </a:rPr>
              <a:t> today for this plenary, with the same 2 questions like in the past, if in-person would you come and if mixed-mode, how would you attend?  </a:t>
            </a:r>
            <a:r>
              <a:rPr lang="en-US" altLang="en-US" sz="2000" b="0" dirty="0" err="1">
                <a:solidFill>
                  <a:schemeClr val="tx1"/>
                </a:solidFill>
              </a:rPr>
              <a:t>epoll</a:t>
            </a:r>
            <a:r>
              <a:rPr lang="en-US" altLang="en-US" sz="2000" b="0" dirty="0">
                <a:solidFill>
                  <a:schemeClr val="tx1"/>
                </a:solidFill>
              </a:rPr>
              <a:t> will close next Wednesday, 16mar22 et. </a:t>
            </a:r>
          </a:p>
          <a:p>
            <a:pPr marL="285750">
              <a:spcBef>
                <a:spcPts val="0"/>
              </a:spcBef>
              <a:spcAft>
                <a:spcPts val="0"/>
              </a:spcAft>
              <a:buFont typeface="Arial" panose="020B0604020202020204" pitchFamily="34" charset="0"/>
              <a:buChar char="•"/>
            </a:pPr>
            <a:endParaRPr lang="en-US" altLang="en-US" sz="2000" b="0" dirty="0">
              <a:solidFill>
                <a:schemeClr val="tx1"/>
              </a:solidFill>
            </a:endParaRPr>
          </a:p>
          <a:p>
            <a:pPr marL="285750">
              <a:spcBef>
                <a:spcPts val="0"/>
              </a:spcBef>
              <a:spcAft>
                <a:spcPts val="0"/>
              </a:spcAft>
              <a:buFont typeface="Arial" panose="020B0604020202020204" pitchFamily="34" charset="0"/>
              <a:buChar char="•"/>
            </a:pPr>
            <a:endParaRPr lang="en-US" altLang="en-US" sz="20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p:txBody>
          <a:bodyPr/>
          <a:lstStyle/>
          <a:p>
            <a:r>
              <a:rPr lang="en-US"/>
              <a:t>10-17mar22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59071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a:buFont typeface="Arial" panose="020B0604020202020204" pitchFamily="34" charset="0"/>
              <a:buChar char="•"/>
            </a:pPr>
            <a:endParaRPr lang="en-US" altLang="en-US" sz="1800" b="0" dirty="0">
              <a:solidFill>
                <a:schemeClr val="tx1"/>
              </a:solidFill>
            </a:endParaRPr>
          </a:p>
          <a:p>
            <a:pPr marL="285750">
              <a:spcBef>
                <a:spcPts val="0"/>
              </a:spcBef>
              <a:spcAft>
                <a:spcPts val="0"/>
              </a:spcAft>
              <a:buFont typeface="Arial" panose="020B0604020202020204" pitchFamily="34" charset="0"/>
              <a:buChar char="•"/>
            </a:pPr>
            <a:r>
              <a:rPr lang="en-US" sz="2000" dirty="0">
                <a:solidFill>
                  <a:schemeClr val="tx1"/>
                </a:solidFill>
              </a:rPr>
              <a:t>View of 802 Treasury, Starting to turn around:</a:t>
            </a:r>
            <a:endParaRPr lang="en-US" altLang="en-US" sz="2000" dirty="0">
              <a:solidFill>
                <a:schemeClr val="tx1"/>
              </a:solidFill>
            </a:endParaRPr>
          </a:p>
          <a:p>
            <a:pPr marL="285750">
              <a:spcBef>
                <a:spcPts val="0"/>
              </a:spcBef>
              <a:spcAft>
                <a:spcPts val="0"/>
              </a:spcAft>
              <a:buFont typeface="Arial" panose="020B0604020202020204" pitchFamily="34" charset="0"/>
              <a:buChar char="•"/>
            </a:pPr>
            <a:r>
              <a:rPr lang="en-US" altLang="en-US" sz="2000" b="0" dirty="0">
                <a:solidFill>
                  <a:schemeClr val="tx1"/>
                </a:solidFill>
                <a:hlinkClick r:id="rId3"/>
              </a:rPr>
              <a:t>https://mentor.ieee.org/802-ec/dcn/22/ec-22-0059-00-00EC-treasurer-opening-summary-for-wgs.pptx</a:t>
            </a:r>
            <a:endParaRPr lang="en-US" altLang="en-US" sz="2000" b="0" dirty="0">
              <a:solidFill>
                <a:schemeClr val="tx1"/>
              </a:solidFill>
            </a:endParaRPr>
          </a:p>
          <a:p>
            <a:pPr marL="285750">
              <a:spcBef>
                <a:spcPts val="0"/>
              </a:spcBef>
              <a:spcAft>
                <a:spcPts val="0"/>
              </a:spcAft>
              <a:buFont typeface="Arial" panose="020B0604020202020204" pitchFamily="34" charset="0"/>
              <a:buChar char="•"/>
            </a:pPr>
            <a:endParaRPr lang="en-US" altLang="en-US" sz="2000" b="0" dirty="0">
              <a:solidFill>
                <a:schemeClr val="tx1"/>
              </a:solidFill>
            </a:endParaRPr>
          </a:p>
          <a:p>
            <a:pPr>
              <a:buFont typeface="Arial" panose="020B0604020202020204" pitchFamily="34" charset="0"/>
              <a:buChar char="•"/>
            </a:pPr>
            <a:r>
              <a:rPr lang="en-US" sz="2000" dirty="0"/>
              <a:t>2021 institution of fees has stopped the bleeding</a:t>
            </a:r>
          </a:p>
          <a:p>
            <a:pPr marL="800100" lvl="1" indent="-342900">
              <a:buFont typeface="Arial" panose="020B0604020202020204" pitchFamily="34" charset="0"/>
              <a:buChar char="•"/>
            </a:pPr>
            <a:r>
              <a:rPr lang="en-US" sz="1800" dirty="0"/>
              <a:t>Year-end 2021 for session expenses is slightly positive</a:t>
            </a:r>
          </a:p>
          <a:p>
            <a:pPr>
              <a:buFont typeface="Arial" panose="020B0604020202020204" pitchFamily="34" charset="0"/>
              <a:buChar char="•"/>
            </a:pPr>
            <a:r>
              <a:rPr lang="en-US" sz="2000" dirty="0"/>
              <a:t>March 2022 meeting looks successful – 884 registered  (sounds like &gt;900 now) </a:t>
            </a:r>
          </a:p>
          <a:p>
            <a:pPr marL="800100" lvl="1" indent="-342900">
              <a:buFont typeface="Arial" panose="020B0604020202020204" pitchFamily="34" charset="0"/>
              <a:buChar char="•"/>
            </a:pPr>
            <a:r>
              <a:rPr lang="en-US" sz="1800" dirty="0"/>
              <a:t>Will generate (a needed) surplus</a:t>
            </a:r>
          </a:p>
          <a:p>
            <a:pPr>
              <a:buFont typeface="Arial" panose="020B0604020202020204" pitchFamily="34" charset="0"/>
              <a:buChar char="•"/>
            </a:pPr>
            <a:r>
              <a:rPr lang="en-US" sz="2000" dirty="0"/>
              <a:t>802 cash reserves at critical level (equal ~1 meeting cancellation) going into March 2022</a:t>
            </a:r>
          </a:p>
          <a:p>
            <a:pPr marL="800100" lvl="1" indent="-342900">
              <a:buFont typeface="Arial" panose="020B0604020202020204" pitchFamily="34" charset="0"/>
              <a:buChar char="•"/>
            </a:pPr>
            <a:r>
              <a:rPr lang="en-US" sz="1800" dirty="0"/>
              <a:t>Cash reserves less critical but still concerning even after March 2022 success</a:t>
            </a:r>
          </a:p>
          <a:p>
            <a:pPr marL="800100" lvl="1" indent="-342900">
              <a:buFont typeface="Arial" panose="020B0604020202020204" pitchFamily="34" charset="0"/>
              <a:buChar char="•"/>
            </a:pPr>
            <a:r>
              <a:rPr lang="en-US" sz="1800" dirty="0"/>
              <a:t>Budget and plan for July 2022 meeting (with mixed-mode support) fits within budget, continues return to more normal operating reserves</a:t>
            </a:r>
          </a:p>
          <a:p>
            <a:pPr>
              <a:buFont typeface="Arial" panose="020B0604020202020204" pitchFamily="34" charset="0"/>
              <a:buChar char="•"/>
            </a:pPr>
            <a:r>
              <a:rPr lang="en-US" sz="2000" dirty="0"/>
              <a:t>802 Participants have largely been compliant with meeting fees </a:t>
            </a:r>
          </a:p>
          <a:p>
            <a:pPr marL="800100" lvl="1" indent="-342900">
              <a:buFont typeface="Arial" panose="020B0604020202020204" pitchFamily="34" charset="0"/>
              <a:buChar char="•"/>
            </a:pPr>
            <a:r>
              <a:rPr lang="en-US" sz="1800" dirty="0"/>
              <a:t>&gt; 1000 participants per meeting x 3 meetings, only 9 unpaid attendees</a:t>
            </a:r>
            <a:endParaRPr lang="en-US" altLang="en-US" sz="1800" b="0" dirty="0">
              <a:solidFill>
                <a:schemeClr val="tx1"/>
              </a:solidFill>
            </a:endParaRPr>
          </a:p>
          <a:p>
            <a:pPr marL="285750">
              <a:spcBef>
                <a:spcPts val="0"/>
              </a:spcBef>
              <a:spcAft>
                <a:spcPts val="0"/>
              </a:spcAft>
              <a:buFont typeface="Arial" panose="020B0604020202020204" pitchFamily="34" charset="0"/>
              <a:buChar char="•"/>
            </a:pPr>
            <a:endParaRPr lang="en-US" altLang="en-US" sz="2000" b="0" dirty="0">
              <a:solidFill>
                <a:schemeClr val="tx1"/>
              </a:solidFill>
            </a:endParaRPr>
          </a:p>
          <a:p>
            <a:pPr marL="285750">
              <a:spcBef>
                <a:spcPts val="0"/>
              </a:spcBef>
              <a:spcAft>
                <a:spcPts val="0"/>
              </a:spcAft>
              <a:buFont typeface="Arial" panose="020B0604020202020204" pitchFamily="34" charset="0"/>
              <a:buChar char="•"/>
            </a:pPr>
            <a:endParaRPr lang="en-US" altLang="en-US" sz="20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p:txBody>
          <a:bodyPr/>
          <a:lstStyle/>
          <a:p>
            <a:r>
              <a:rPr lang="en-US"/>
              <a:t>10-17mar22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0311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Administrative–elections in March</a:t>
            </a:r>
            <a:endParaRPr lang="en-US" altLang="en-US" sz="2400" i="1" u="sng" dirty="0">
              <a:solidFill>
                <a:srgbClr val="00B050"/>
              </a:solidFill>
            </a:endParaRPr>
          </a:p>
        </p:txBody>
      </p:sp>
      <p:sp>
        <p:nvSpPr>
          <p:cNvPr id="16387" name="Content Placeholder 2"/>
          <p:cNvSpPr>
            <a:spLocks noGrp="1"/>
          </p:cNvSpPr>
          <p:nvPr>
            <p:ph idx="1"/>
          </p:nvPr>
        </p:nvSpPr>
        <p:spPr>
          <a:xfrm>
            <a:off x="914400" y="845745"/>
            <a:ext cx="10896600" cy="5561881"/>
          </a:xfrm>
        </p:spPr>
        <p:txBody>
          <a:bodyPr/>
          <a:lstStyle/>
          <a:p>
            <a:pPr>
              <a:buFont typeface="Arial" panose="020B0604020202020204" pitchFamily="34" charset="0"/>
              <a:buChar char="•"/>
            </a:pPr>
            <a:r>
              <a:rPr lang="en-US" sz="2000" dirty="0"/>
              <a:t>LMSC P&amp;P sections 3.1: 802 EC election/appointments</a:t>
            </a:r>
          </a:p>
          <a:p>
            <a:pPr lvl="1">
              <a:buFont typeface="Arial" panose="020B0604020202020204" pitchFamily="34" charset="0"/>
              <a:buChar char="•"/>
            </a:pPr>
            <a:r>
              <a:rPr lang="en-US" sz="1800" dirty="0"/>
              <a:t>All 802 executive committee members are elected or appointed and confirmed at the first Plenary session of each even numbered year. </a:t>
            </a:r>
          </a:p>
          <a:p>
            <a:pPr>
              <a:buFont typeface="Arial" panose="020B0604020202020204" pitchFamily="34" charset="0"/>
              <a:buChar char="•"/>
            </a:pPr>
            <a:r>
              <a:rPr lang="en-US" sz="2000" dirty="0"/>
              <a:t>For anyone to be considered for the 802.18 Chair, Vice Chairs or the appointed positions</a:t>
            </a:r>
          </a:p>
          <a:p>
            <a:pPr lvl="1">
              <a:buFont typeface="Arial" panose="020B0604020202020204" pitchFamily="34" charset="0"/>
              <a:buChar char="•"/>
            </a:pPr>
            <a:r>
              <a:rPr lang="en-US" sz="1800" b="1" i="1" u="sng" dirty="0"/>
              <a:t>Nominations or self nominations were due the .18 Chair before </a:t>
            </a:r>
            <a:r>
              <a:rPr lang="en-US" sz="1600" b="1" i="1" u="sng" dirty="0">
                <a:effectLst/>
                <a:latin typeface="Times New Roman" panose="02020603050405020304" pitchFamily="18" charset="0"/>
                <a:ea typeface="SimSun" panose="02010600030101010101" pitchFamily="2" charset="-122"/>
              </a:rPr>
              <a:t>Wednesday 02 March 2022 </a:t>
            </a:r>
            <a:r>
              <a:rPr lang="en-US" sz="1800" b="1" i="1" u="sng" dirty="0"/>
              <a:t>- end of day </a:t>
            </a:r>
            <a:r>
              <a:rPr lang="en-US" sz="1800" b="1" i="1" u="sng" dirty="0" err="1"/>
              <a:t>aoe</a:t>
            </a:r>
            <a:r>
              <a:rPr lang="en-US" sz="1800" b="1" i="1" u="sng" dirty="0"/>
              <a:t>.</a:t>
            </a:r>
          </a:p>
          <a:p>
            <a:pPr lvl="1">
              <a:buFont typeface="Arial" panose="020B0604020202020204" pitchFamily="34" charset="0"/>
              <a:buChar char="•"/>
            </a:pPr>
            <a:r>
              <a:rPr lang="en-US" sz="1800" dirty="0"/>
              <a:t>802.18 elections will be at the first 802.18 </a:t>
            </a:r>
            <a:r>
              <a:rPr lang="en-US" sz="1800" dirty="0">
                <a:solidFill>
                  <a:schemeClr val="tx1"/>
                </a:solidFill>
              </a:rPr>
              <a:t>meeting of the Plenary, 10mar22, today.</a:t>
            </a:r>
          </a:p>
          <a:p>
            <a:pPr>
              <a:buFont typeface="Arial" panose="020B0604020202020204" pitchFamily="34" charset="0"/>
              <a:buChar char="•"/>
            </a:pPr>
            <a:r>
              <a:rPr lang="en-US" sz="2000" dirty="0">
                <a:solidFill>
                  <a:schemeClr val="tx1"/>
                </a:solidFill>
              </a:rPr>
              <a:t>The .18 Chair position nominees: Tuncer Baykas  and Edward Au</a:t>
            </a:r>
          </a:p>
          <a:p>
            <a:pPr>
              <a:buFont typeface="Arial" panose="020B0604020202020204" pitchFamily="34" charset="0"/>
              <a:buChar char="•"/>
            </a:pPr>
            <a:r>
              <a:rPr lang="en-US" sz="2000" dirty="0">
                <a:solidFill>
                  <a:schemeClr val="tx1"/>
                </a:solidFill>
              </a:rPr>
              <a:t>The .18 Vice-Chairs nominees: Stuart Kerry and Al Petrick (having 2 VCs is acceptable, will vote on each person) </a:t>
            </a:r>
          </a:p>
          <a:p>
            <a:pPr>
              <a:buFont typeface="Arial" panose="020B0604020202020204" pitchFamily="34" charset="0"/>
              <a:buChar char="•"/>
            </a:pPr>
            <a:r>
              <a:rPr lang="en-US" sz="2000" dirty="0">
                <a:solidFill>
                  <a:schemeClr val="tx1"/>
                </a:solidFill>
              </a:rPr>
              <a:t>Will give each of the 4 candidates 2 mins to express their views on what they can do for .18. </a:t>
            </a:r>
          </a:p>
          <a:p>
            <a:pPr>
              <a:buFont typeface="Arial" panose="020B0604020202020204" pitchFamily="34" charset="0"/>
              <a:buChar char="•"/>
            </a:pPr>
            <a:r>
              <a:rPr lang="en-US" sz="1800" dirty="0"/>
              <a:t>All potential EC members, Chair and Vice Chairs</a:t>
            </a:r>
          </a:p>
          <a:p>
            <a:pPr lvl="1">
              <a:buFont typeface="Arial" panose="020B0604020202020204" pitchFamily="34" charset="0"/>
              <a:buChar char="•"/>
            </a:pPr>
            <a:r>
              <a:rPr lang="en-US" sz="1600" dirty="0"/>
              <a:t>Please remember to submit your letters of endorsement and disclosure of affiliation to the IEEE 802 Recording Secretary, John </a:t>
            </a:r>
            <a:r>
              <a:rPr lang="en-US" sz="1600" dirty="0" err="1"/>
              <a:t>D’Ambrosia</a:t>
            </a:r>
            <a:r>
              <a:rPr lang="en-US" sz="1600" dirty="0"/>
              <a:t>, as soon as possible, but no later than the call to order of the March 2022 closing LMSC meeting.  All have turned in their letters. </a:t>
            </a:r>
          </a:p>
          <a:p>
            <a:pPr lvl="1">
              <a:buFont typeface="Arial" panose="020B0604020202020204" pitchFamily="34" charset="0"/>
              <a:buChar char="•"/>
            </a:pPr>
            <a:r>
              <a:rPr lang="en-US" sz="1600" dirty="0"/>
              <a:t>For Chair, Vice Chair and Secretary, you need to be a member of the IEEE SA</a:t>
            </a:r>
          </a:p>
          <a:p>
            <a:pPr lvl="1">
              <a:buFont typeface="Arial" panose="020B0604020202020204" pitchFamily="34" charset="0"/>
              <a:buChar char="•"/>
            </a:pPr>
            <a:r>
              <a:rPr lang="en-GB" altLang="en-US" sz="1800" dirty="0"/>
              <a:t>The TAG/WG chair &amp; vice chairs are subject to confirmation by IEEE 802 EC.</a:t>
            </a:r>
            <a:endParaRPr lang="en-US" sz="1600" dirty="0"/>
          </a:p>
          <a:p>
            <a:pPr>
              <a:buFont typeface="Arial" panose="020B0604020202020204" pitchFamily="34" charset="0"/>
              <a:buChar char="•"/>
            </a:pPr>
            <a:r>
              <a:rPr lang="en-US" sz="1800" dirty="0">
                <a:solidFill>
                  <a:schemeClr val="tx1"/>
                </a:solidFill>
              </a:rPr>
              <a:t>Responsibilities / expectations for all offices are in the back up slides in this slide deck</a:t>
            </a: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p:txBody>
          <a:bodyPr/>
          <a:lstStyle/>
          <a:p>
            <a:r>
              <a:rPr lang="en-US"/>
              <a:t>10-17mar22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15291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 for 802.18 Chair (2022-2024)</a:t>
            </a:r>
            <a:endParaRPr lang="en-US" altLang="en-US" sz="2400" i="1" u="sng" dirty="0">
              <a:solidFill>
                <a:srgbClr val="00B050"/>
              </a:solidFill>
            </a:endParaRPr>
          </a:p>
        </p:txBody>
      </p:sp>
      <p:sp>
        <p:nvSpPr>
          <p:cNvPr id="16387" name="Content Placeholder 2"/>
          <p:cNvSpPr>
            <a:spLocks noGrp="1"/>
          </p:cNvSpPr>
          <p:nvPr>
            <p:ph idx="1"/>
          </p:nvPr>
        </p:nvSpPr>
        <p:spPr>
          <a:xfrm>
            <a:off x="914400" y="1022697"/>
            <a:ext cx="10896600" cy="5452718"/>
          </a:xfrm>
        </p:spPr>
        <p:txBody>
          <a:bodyPr/>
          <a:lstStyle/>
          <a:p>
            <a:pPr marL="285750" indent="-285750">
              <a:buFont typeface="Arial" panose="020B0604020202020204" pitchFamily="34" charset="0"/>
              <a:buChar char="•"/>
            </a:pPr>
            <a:r>
              <a:rPr lang="en-US" altLang="en-US" sz="1800" b="0" dirty="0">
                <a:solidFill>
                  <a:schemeClr val="tx1"/>
                </a:solidFill>
              </a:rPr>
              <a:t> </a:t>
            </a:r>
            <a:r>
              <a:rPr lang="en-US" sz="1800" b="0" dirty="0">
                <a:solidFill>
                  <a:schemeClr val="tx1"/>
                </a:solidFill>
              </a:rPr>
              <a:t>Will use WebEx polling </a:t>
            </a:r>
            <a:r>
              <a:rPr lang="en-US" sz="1400" b="0" dirty="0">
                <a:solidFill>
                  <a:schemeClr val="tx1"/>
                </a:solidFill>
              </a:rPr>
              <a:t>(Chair will not vote) </a:t>
            </a:r>
            <a:endParaRPr lang="en-US" sz="1400" u="sng" dirty="0">
              <a:solidFill>
                <a:schemeClr val="tx1"/>
              </a:solidFill>
            </a:endParaRPr>
          </a:p>
          <a:p>
            <a:pPr>
              <a:buFont typeface="Arial" panose="020B0604020202020204" pitchFamily="34" charset="0"/>
              <a:buChar char="•"/>
            </a:pPr>
            <a:r>
              <a:rPr lang="en-US" sz="2000" u="sng" dirty="0">
                <a:solidFill>
                  <a:schemeClr val="tx1"/>
                </a:solidFill>
              </a:rPr>
              <a:t>Voting members only, please. </a:t>
            </a:r>
          </a:p>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To approve Tuncer Baykas (Kadir Has University) or Edward Au (Huawei Technologies Co., Ltd) as Chair of the RR-TAG (IEEE 802.18) for the next two years, through the first IEEE 802 Plenary of 2024. </a:t>
            </a:r>
          </a:p>
          <a:p>
            <a:pPr marL="0" indent="0"/>
            <a:r>
              <a:rPr lang="en-US" altLang="en-US" sz="1800" dirty="0">
                <a:solidFill>
                  <a:schemeClr val="tx1"/>
                </a:solidFill>
              </a:rPr>
              <a:t>	</a:t>
            </a:r>
            <a:r>
              <a:rPr lang="en-US" altLang="en-US" sz="1600" dirty="0">
                <a:solidFill>
                  <a:schemeClr val="tx1"/>
                </a:solidFill>
              </a:rPr>
              <a:t>Moved by:  	 Stuart K. </a:t>
            </a:r>
          </a:p>
          <a:p>
            <a:pPr marL="0" indent="0"/>
            <a:r>
              <a:rPr lang="en-US" altLang="en-US" sz="1600" b="1" dirty="0">
                <a:solidFill>
                  <a:schemeClr val="tx1"/>
                </a:solidFill>
              </a:rPr>
              <a:t>	Seconded by:  	 </a:t>
            </a:r>
            <a:r>
              <a:rPr lang="en-US" altLang="en-US" sz="1600" dirty="0">
                <a:solidFill>
                  <a:schemeClr val="tx1"/>
                </a:solidFill>
              </a:rPr>
              <a:t>Ian S. </a:t>
            </a:r>
            <a:endParaRPr lang="en-US" altLang="en-US" sz="1600" b="1" dirty="0">
              <a:solidFill>
                <a:schemeClr val="tx1"/>
              </a:solidFill>
            </a:endParaRPr>
          </a:p>
          <a:p>
            <a:pPr lvl="1"/>
            <a:r>
              <a:rPr lang="en-US" altLang="en-US" sz="1600" b="1" dirty="0">
                <a:solidFill>
                  <a:schemeClr val="tx1"/>
                </a:solidFill>
              </a:rPr>
              <a:t>Discussion?	If a tie, will have a runoff (another vote)</a:t>
            </a:r>
          </a:p>
          <a:p>
            <a:pPr lvl="1"/>
            <a:r>
              <a:rPr lang="en-US" altLang="en-US" sz="1800" b="1" dirty="0">
                <a:solidFill>
                  <a:schemeClr val="tx1"/>
                </a:solidFill>
              </a:rPr>
              <a:t>Vote:  		___8__	A. Tuncer Baykas (Kadir Has University) </a:t>
            </a:r>
          </a:p>
          <a:p>
            <a:pPr lvl="1"/>
            <a:r>
              <a:rPr lang="en-US" altLang="en-US" sz="1800" b="1" dirty="0">
                <a:solidFill>
                  <a:schemeClr val="tx1"/>
                </a:solidFill>
              </a:rPr>
              <a:t>				__20_	B. Edward Au (</a:t>
            </a:r>
            <a:r>
              <a:rPr lang="en-US" sz="1800" b="1" dirty="0">
                <a:solidFill>
                  <a:schemeClr val="tx1"/>
                </a:solidFill>
              </a:rPr>
              <a:t>Huawei Technologies Co., Ltd</a:t>
            </a:r>
            <a:r>
              <a:rPr lang="en-US" altLang="en-US" sz="1800" b="1" dirty="0">
                <a:solidFill>
                  <a:schemeClr val="tx1"/>
                </a:solidFill>
              </a:rPr>
              <a:t>)</a:t>
            </a:r>
          </a:p>
          <a:p>
            <a:pPr lvl="1"/>
            <a:r>
              <a:rPr lang="en-US" altLang="en-US" sz="1800" b="1" dirty="0">
                <a:solidFill>
                  <a:schemeClr val="tx1"/>
                </a:solidFill>
              </a:rPr>
              <a:t>				___3__	C. abstain</a:t>
            </a:r>
          </a:p>
          <a:p>
            <a:pPr lvl="1"/>
            <a:r>
              <a:rPr lang="en-US" altLang="en-US" sz="1800" b="1" dirty="0">
                <a:solidFill>
                  <a:schemeClr val="tx1"/>
                </a:solidFill>
              </a:rPr>
              <a:t>				___5__	did not vote</a:t>
            </a:r>
          </a:p>
          <a:p>
            <a:pPr lvl="1"/>
            <a:endParaRPr lang="en-US" altLang="en-US" sz="1600" b="1" dirty="0">
              <a:solidFill>
                <a:schemeClr val="tx1"/>
              </a:solidFill>
            </a:endParaRPr>
          </a:p>
          <a:p>
            <a:pPr lvl="1"/>
            <a:r>
              <a:rPr lang="en-US" altLang="en-US" sz="1600" b="1" dirty="0">
                <a:solidFill>
                  <a:schemeClr val="tx1"/>
                </a:solidFill>
              </a:rPr>
              <a:t>( _34__ voters present)	</a:t>
            </a:r>
          </a:p>
          <a:p>
            <a:pPr lvl="1"/>
            <a:r>
              <a:rPr lang="en-US" altLang="en-US" sz="1600" b="1" dirty="0">
                <a:solidFill>
                  <a:schemeClr val="tx1"/>
                </a:solidFill>
              </a:rPr>
              <a:t>Total # present at time of vote:  _37_</a:t>
            </a:r>
          </a:p>
          <a:p>
            <a:pPr lvl="3">
              <a:buFont typeface="Arial" panose="020B0604020202020204" pitchFamily="34" charset="0"/>
              <a:buChar char="•"/>
            </a:pPr>
            <a:endParaRPr lang="en-US" altLang="en-US" sz="1000" b="0" dirty="0">
              <a:solidFill>
                <a:schemeClr val="tx1"/>
              </a:solidFill>
            </a:endParaRPr>
          </a:p>
          <a:p>
            <a:pPr>
              <a:buFont typeface="Arial" panose="020B0604020202020204" pitchFamily="34" charset="0"/>
              <a:buChar char="•"/>
            </a:pPr>
            <a:r>
              <a:rPr lang="en-US" altLang="en-US" sz="1800" b="0" dirty="0">
                <a:solidFill>
                  <a:schemeClr val="tx1"/>
                </a:solidFill>
              </a:rPr>
              <a:t>Final results are dependent on voting member audit and then the LMSC (EC) confirmation at the March 2022 Plenary LMSC(EC) closing meeting Friday 18mar22.</a:t>
            </a:r>
          </a:p>
          <a:p>
            <a:pPr>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p:txBody>
          <a:bodyPr/>
          <a:lstStyle/>
          <a:p>
            <a:r>
              <a:rPr lang="en-US"/>
              <a:t>10-17mar22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76386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 for 802.18 Vice Chair (2022-2024)</a:t>
            </a:r>
            <a:endParaRPr lang="en-US" altLang="en-US" sz="2400" i="1" u="sng" dirty="0">
              <a:solidFill>
                <a:srgbClr val="00B050"/>
              </a:solidFill>
            </a:endParaRPr>
          </a:p>
        </p:txBody>
      </p:sp>
      <p:sp>
        <p:nvSpPr>
          <p:cNvPr id="16387" name="Content Placeholder 2"/>
          <p:cNvSpPr>
            <a:spLocks noGrp="1"/>
          </p:cNvSpPr>
          <p:nvPr>
            <p:ph idx="1"/>
          </p:nvPr>
        </p:nvSpPr>
        <p:spPr>
          <a:xfrm>
            <a:off x="914400" y="913533"/>
            <a:ext cx="10896600" cy="5561881"/>
          </a:xfrm>
        </p:spPr>
        <p:txBody>
          <a:bodyPr/>
          <a:lstStyle/>
          <a:p>
            <a:pPr marL="0" indent="0"/>
            <a:r>
              <a:rPr lang="en-US" altLang="en-US" sz="1800" b="0" dirty="0">
                <a:solidFill>
                  <a:schemeClr val="tx1"/>
                </a:solidFill>
              </a:rPr>
              <a:t> </a:t>
            </a:r>
          </a:p>
          <a:p>
            <a:pPr>
              <a:buFont typeface="Arial" panose="020B0604020202020204" pitchFamily="34" charset="0"/>
              <a:buChar char="•"/>
            </a:pPr>
            <a:r>
              <a:rPr lang="en-US" sz="1800" b="0" dirty="0">
                <a:solidFill>
                  <a:schemeClr val="tx1"/>
                </a:solidFill>
              </a:rPr>
              <a:t>Will use WebEx polling </a:t>
            </a:r>
            <a:r>
              <a:rPr lang="en-US" sz="1400" b="0" dirty="0">
                <a:solidFill>
                  <a:schemeClr val="tx1"/>
                </a:solidFill>
              </a:rPr>
              <a:t>(Chair will not vote) </a:t>
            </a:r>
            <a:endParaRPr lang="en-US" sz="1800" b="0" dirty="0">
              <a:solidFill>
                <a:schemeClr val="tx1"/>
              </a:solidFill>
            </a:endParaRPr>
          </a:p>
          <a:p>
            <a:pPr>
              <a:buFont typeface="Arial" panose="020B0604020202020204" pitchFamily="34" charset="0"/>
              <a:buChar char="•"/>
            </a:pPr>
            <a:r>
              <a:rPr lang="en-US" sz="2000" u="sng" dirty="0">
                <a:solidFill>
                  <a:schemeClr val="tx1"/>
                </a:solidFill>
              </a:rPr>
              <a:t>Voting members only, please. </a:t>
            </a:r>
            <a:endParaRPr lang="en-US" sz="2400" u="sng" dirty="0">
              <a:solidFill>
                <a:schemeClr val="tx1"/>
              </a:solidFill>
            </a:endParaRPr>
          </a:p>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To approve Stuart Kerry (OK-Brit / self ) as Vice-Chair of the RR-TAG (IEEE 802.18) for the next two years, through the first IEEE 802 Plenary of 2024. </a:t>
            </a:r>
          </a:p>
          <a:p>
            <a:pPr marL="0" indent="0"/>
            <a:r>
              <a:rPr lang="en-US" altLang="en-US" sz="1800" dirty="0">
                <a:solidFill>
                  <a:schemeClr val="tx1"/>
                </a:solidFill>
              </a:rPr>
              <a:t>	</a:t>
            </a:r>
            <a:r>
              <a:rPr lang="en-US" altLang="en-US" sz="1600" dirty="0">
                <a:solidFill>
                  <a:schemeClr val="tx1"/>
                </a:solidFill>
              </a:rPr>
              <a:t>Moved by:  	 Andy S.</a:t>
            </a:r>
          </a:p>
          <a:p>
            <a:pPr lvl="1"/>
            <a:r>
              <a:rPr lang="en-US" altLang="en-US" sz="1600" b="1" dirty="0">
                <a:solidFill>
                  <a:schemeClr val="tx1"/>
                </a:solidFill>
              </a:rPr>
              <a:t>Seconded by:  	 Mike L.</a:t>
            </a:r>
          </a:p>
          <a:p>
            <a:pPr lvl="1"/>
            <a:r>
              <a:rPr lang="en-US" altLang="en-US" sz="1600" b="1" dirty="0">
                <a:solidFill>
                  <a:schemeClr val="tx1"/>
                </a:solidFill>
              </a:rPr>
              <a:t>Discussion?	None</a:t>
            </a:r>
          </a:p>
          <a:p>
            <a:pPr lvl="1"/>
            <a:r>
              <a:rPr lang="en-US" altLang="en-US" sz="1600" b="1" dirty="0">
                <a:solidFill>
                  <a:schemeClr val="tx1"/>
                </a:solidFill>
              </a:rPr>
              <a:t>Vote:  		28 Y   /  _0_N   /  _0_A   / _8_dnv</a:t>
            </a:r>
          </a:p>
          <a:p>
            <a:pPr lvl="1"/>
            <a:endParaRPr lang="en-US" altLang="en-US" sz="1600" b="1" dirty="0">
              <a:solidFill>
                <a:schemeClr val="tx1"/>
              </a:solidFill>
            </a:endParaRPr>
          </a:p>
          <a:p>
            <a:pPr lvl="1"/>
            <a:r>
              <a:rPr lang="en-US" altLang="en-US" sz="1600" b="1" dirty="0">
                <a:solidFill>
                  <a:schemeClr val="tx1"/>
                </a:solidFill>
              </a:rPr>
              <a:t>(_34_ voters present)	</a:t>
            </a:r>
          </a:p>
          <a:p>
            <a:pPr lvl="1"/>
            <a:r>
              <a:rPr lang="en-US" altLang="en-US" sz="1600" b="1" dirty="0">
                <a:solidFill>
                  <a:schemeClr val="tx1"/>
                </a:solidFill>
              </a:rPr>
              <a:t>Total # present at time of vote:  __37___</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Final results are dependent on voting member audit and then the LMSC (EC) confirmation at the March 2022 Plenary LMSC(EC) closing meeting Friday 18mar22.</a:t>
            </a:r>
          </a:p>
          <a:p>
            <a:pPr>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p:txBody>
          <a:bodyPr/>
          <a:lstStyle/>
          <a:p>
            <a:r>
              <a:rPr lang="en-US"/>
              <a:t>10-17mar22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906414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 for 802.18 Vice Chair (2022-2024)</a:t>
            </a:r>
            <a:endParaRPr lang="en-US" altLang="en-US" sz="2400" i="1" u="sng" dirty="0">
              <a:solidFill>
                <a:srgbClr val="00B050"/>
              </a:solidFill>
            </a:endParaRPr>
          </a:p>
        </p:txBody>
      </p:sp>
      <p:sp>
        <p:nvSpPr>
          <p:cNvPr id="16387" name="Content Placeholder 2"/>
          <p:cNvSpPr>
            <a:spLocks noGrp="1"/>
          </p:cNvSpPr>
          <p:nvPr>
            <p:ph idx="1"/>
          </p:nvPr>
        </p:nvSpPr>
        <p:spPr>
          <a:xfrm>
            <a:off x="914400" y="913533"/>
            <a:ext cx="10896600" cy="5561881"/>
          </a:xfrm>
        </p:spPr>
        <p:txBody>
          <a:bodyPr/>
          <a:lstStyle/>
          <a:p>
            <a:pPr marL="0" indent="0"/>
            <a:r>
              <a:rPr lang="en-US" altLang="en-US" sz="1800" b="0" dirty="0">
                <a:solidFill>
                  <a:schemeClr val="tx1"/>
                </a:solidFill>
              </a:rPr>
              <a:t> </a:t>
            </a:r>
          </a:p>
          <a:p>
            <a:pPr>
              <a:buFont typeface="Arial" panose="020B0604020202020204" pitchFamily="34" charset="0"/>
              <a:buChar char="•"/>
            </a:pPr>
            <a:r>
              <a:rPr lang="en-US" sz="1800" b="0" dirty="0">
                <a:solidFill>
                  <a:schemeClr val="tx1"/>
                </a:solidFill>
              </a:rPr>
              <a:t>Will use WebEx polling </a:t>
            </a:r>
            <a:r>
              <a:rPr lang="en-US" sz="1400" b="0" dirty="0">
                <a:solidFill>
                  <a:schemeClr val="tx1"/>
                </a:solidFill>
              </a:rPr>
              <a:t>(Chair will not vote) </a:t>
            </a:r>
            <a:endParaRPr lang="en-US" sz="1800" b="0" dirty="0">
              <a:solidFill>
                <a:schemeClr val="tx1"/>
              </a:solidFill>
            </a:endParaRPr>
          </a:p>
          <a:p>
            <a:pPr>
              <a:buFont typeface="Arial" panose="020B0604020202020204" pitchFamily="34" charset="0"/>
              <a:buChar char="•"/>
            </a:pPr>
            <a:r>
              <a:rPr lang="en-US" sz="2000" u="sng" dirty="0">
                <a:solidFill>
                  <a:schemeClr val="tx1"/>
                </a:solidFill>
              </a:rPr>
              <a:t>Voting members only, please. </a:t>
            </a:r>
          </a:p>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To approve Al Petrick (Skyworks Solutions Inc.) as Vice-Chair of the RR-TAG (IEEE 802.18) for the next two years, through the first IEEE 802 Plenary of 2024. </a:t>
            </a:r>
          </a:p>
          <a:p>
            <a:pPr marL="0" indent="0"/>
            <a:r>
              <a:rPr lang="en-US" altLang="en-US" sz="1800" dirty="0">
                <a:solidFill>
                  <a:schemeClr val="tx1"/>
                </a:solidFill>
              </a:rPr>
              <a:t>	</a:t>
            </a:r>
            <a:r>
              <a:rPr lang="en-US" altLang="en-US" sz="1600" dirty="0">
                <a:solidFill>
                  <a:schemeClr val="tx1"/>
                </a:solidFill>
              </a:rPr>
              <a:t>Moved by:  	 Stuart K.</a:t>
            </a:r>
          </a:p>
          <a:p>
            <a:pPr lvl="1"/>
            <a:r>
              <a:rPr lang="en-US" altLang="en-US" sz="1600" b="1" dirty="0">
                <a:solidFill>
                  <a:schemeClr val="tx1"/>
                </a:solidFill>
              </a:rPr>
              <a:t>Seconded by:  	 Lei W.</a:t>
            </a:r>
          </a:p>
          <a:p>
            <a:pPr lvl="1"/>
            <a:r>
              <a:rPr lang="en-US" altLang="en-US" sz="1600" b="1" dirty="0">
                <a:solidFill>
                  <a:schemeClr val="tx1"/>
                </a:solidFill>
              </a:rPr>
              <a:t>Discussion?	 None</a:t>
            </a:r>
          </a:p>
          <a:p>
            <a:pPr lvl="1"/>
            <a:r>
              <a:rPr lang="en-US" altLang="en-US" sz="1600" b="1" dirty="0">
                <a:solidFill>
                  <a:schemeClr val="tx1"/>
                </a:solidFill>
              </a:rPr>
              <a:t>Vote:  		_29__Y   /  _0__N   /  _0__A   / _7__dnv</a:t>
            </a:r>
          </a:p>
          <a:p>
            <a:pPr lvl="1"/>
            <a:endParaRPr lang="en-US" altLang="en-US" sz="1600" b="1" dirty="0">
              <a:solidFill>
                <a:schemeClr val="tx1"/>
              </a:solidFill>
            </a:endParaRPr>
          </a:p>
          <a:p>
            <a:pPr lvl="1"/>
            <a:r>
              <a:rPr lang="en-US" altLang="en-US" sz="1600" b="1" dirty="0">
                <a:solidFill>
                  <a:schemeClr val="tx1"/>
                </a:solidFill>
              </a:rPr>
              <a:t>(_34_ voters present)	</a:t>
            </a:r>
          </a:p>
          <a:p>
            <a:pPr lvl="1"/>
            <a:r>
              <a:rPr lang="en-US" altLang="en-US" sz="1600" b="1" dirty="0">
                <a:solidFill>
                  <a:schemeClr val="tx1"/>
                </a:solidFill>
              </a:rPr>
              <a:t>Total # present at time of vote:  _37_</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Final results are dependent on voting member audit and then the LMSC (EC) confirmation at the March 2022 Plenary LMSC(EC) closing meeting Friday 18mar22.</a:t>
            </a:r>
          </a:p>
          <a:p>
            <a:pPr marL="0" indent="0"/>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p:txBody>
          <a:bodyPr/>
          <a:lstStyle/>
          <a:p>
            <a:r>
              <a:rPr lang="en-US"/>
              <a:t>10-17mar22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87625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1131888"/>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meeting </a:t>
            </a:r>
            <a:r>
              <a:rPr lang="en-US" sz="1800" b="1" dirty="0">
                <a:effectLst/>
                <a:latin typeface="Times New Roman" panose="02020603050405020304" pitchFamily="18" charset="0"/>
                <a:ea typeface="SimSun" panose="02010600030101010101" pitchFamily="2" charset="-122"/>
              </a:rPr>
              <a:t>#114, 03-10jun22 </a:t>
            </a:r>
            <a:r>
              <a:rPr lang="en-US" sz="1100" b="0" i="0" dirty="0">
                <a:solidFill>
                  <a:srgbClr val="222222"/>
                </a:solidFill>
                <a:effectLst/>
                <a:latin typeface="Arial" panose="020B0604020202020204" pitchFamily="34" charset="0"/>
              </a:rPr>
              <a:t>(Sophia-Antipolis, FR)</a:t>
            </a:r>
            <a:endParaRPr lang="en-US" sz="1400" b="1" dirty="0">
              <a:solidFill>
                <a:schemeClr val="tx1"/>
              </a:solidFill>
            </a:endParaRPr>
          </a:p>
          <a:p>
            <a:pPr lvl="1">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In between ad </a:t>
            </a:r>
            <a:r>
              <a:rPr lang="en-US" sz="1600" b="1" dirty="0" err="1">
                <a:solidFill>
                  <a:schemeClr val="tx1"/>
                </a:solidFill>
                <a:ea typeface="Calibri" panose="020F0502020204030204" pitchFamily="34" charset="0"/>
                <a:cs typeface="Times New Roman" panose="02020603050405020304" pitchFamily="18" charset="0"/>
              </a:rPr>
              <a:t>hocs</a:t>
            </a:r>
            <a:r>
              <a:rPr lang="en-US" sz="1600" b="1" dirty="0">
                <a:solidFill>
                  <a:schemeClr val="tx1"/>
                </a:solidFill>
                <a:ea typeface="Calibri" panose="020F0502020204030204" pitchFamily="34" charset="0"/>
                <a:cs typeface="Times New Roman" panose="02020603050405020304" pitchFamily="18" charset="0"/>
              </a:rPr>
              <a:t> at this point.   </a:t>
            </a:r>
          </a:p>
          <a:p>
            <a:pPr lvl="1">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24feb:</a:t>
            </a:r>
            <a:r>
              <a:rPr lang="en-US" sz="1600" dirty="0">
                <a:solidFill>
                  <a:schemeClr val="tx1"/>
                </a:solidFill>
                <a:ea typeface="Calibri" panose="020F0502020204030204" pitchFamily="34" charset="0"/>
                <a:cs typeface="Times New Roman" panose="02020603050405020304" pitchFamily="18" charset="0"/>
              </a:rPr>
              <a:t> </a:t>
            </a:r>
            <a:r>
              <a:rPr lang="en-US" sz="1600" dirty="0">
                <a:solidFill>
                  <a:schemeClr val="tx1"/>
                </a:solidFill>
                <a:effectLst/>
                <a:ea typeface="Calibri" panose="020F0502020204030204" pitchFamily="34" charset="0"/>
                <a:cs typeface="Times New Roman" panose="02020603050405020304" pitchFamily="18" charset="0"/>
              </a:rPr>
              <a:t>1 ad hoc so far</a:t>
            </a:r>
            <a:r>
              <a:rPr lang="en-US" sz="1600" dirty="0">
                <a:solidFill>
                  <a:schemeClr val="tx1"/>
                </a:solidFill>
                <a:ea typeface="Calibri" panose="020F0502020204030204" pitchFamily="34" charset="0"/>
                <a:cs typeface="Times New Roman" panose="02020603050405020304" pitchFamily="18" charset="0"/>
              </a:rPr>
              <a:t> on </a:t>
            </a:r>
            <a:r>
              <a:rPr lang="en-US" sz="1600" dirty="0">
                <a:solidFill>
                  <a:schemeClr val="tx1"/>
                </a:solidFill>
                <a:effectLst/>
                <a:ea typeface="Calibri" panose="020F0502020204030204" pitchFamily="34" charset="0"/>
                <a:cs typeface="Times New Roman" panose="02020603050405020304" pitchFamily="18" charset="0"/>
              </a:rPr>
              <a:t> TS 103 754 mesh AP performance testing was approved.  Next is  ETSI helpdesk will review then will be published. </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EN 303 687 (6GHz) ETSI helpdesk is reviewing the draft, then after that to the EC for assessment.  as reported, it may not be assessed, then if not it will move on to ENAP for 90 days.</a:t>
            </a:r>
          </a:p>
          <a:p>
            <a:pPr lvl="2">
              <a:spcBef>
                <a:spcPts val="0"/>
              </a:spcBef>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More ad </a:t>
            </a:r>
            <a:r>
              <a:rPr lang="en-US" sz="1600" b="1" dirty="0" err="1">
                <a:solidFill>
                  <a:schemeClr val="tx1"/>
                </a:solidFill>
                <a:effectLst/>
                <a:ea typeface="Calibri" panose="020F0502020204030204" pitchFamily="34" charset="0"/>
                <a:cs typeface="Times New Roman" panose="02020603050405020304" pitchFamily="18" charset="0"/>
              </a:rPr>
              <a:t>hocs</a:t>
            </a:r>
            <a:r>
              <a:rPr lang="en-US" sz="1600" b="1" dirty="0">
                <a:solidFill>
                  <a:schemeClr val="tx1"/>
                </a:solidFill>
                <a:effectLst/>
                <a:ea typeface="Calibri" panose="020F0502020204030204" pitchFamily="34" charset="0"/>
                <a:cs typeface="Times New Roman" panose="02020603050405020304" pitchFamily="18" charset="0"/>
              </a:rPr>
              <a:t> will be coming, </a:t>
            </a:r>
            <a:r>
              <a:rPr lang="en-US" sz="1600" b="1" dirty="0">
                <a:solidFill>
                  <a:schemeClr val="tx1"/>
                </a:solidFill>
                <a:ea typeface="Calibri" panose="020F0502020204030204" pitchFamily="34" charset="0"/>
                <a:cs typeface="Times New Roman" panose="02020603050405020304" pitchFamily="18" charset="0"/>
              </a:rPr>
              <a:t>  			21mar–112e on TR 103 721 (mitigation at 5.8 GHz;	  </a:t>
            </a:r>
          </a:p>
          <a:p>
            <a:pPr lvl="2">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21mar–113e on EN 303 687 (6 GHz);		22mar–113d on EN 303 722 (60 GHz); 		</a:t>
            </a:r>
          </a:p>
          <a:p>
            <a:pPr lvl="2">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31mar–113b on TS 103 754  (mesh AP performance testing)</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 </a:t>
            </a:r>
            <a:r>
              <a:rPr lang="en-US" sz="1400" b="0" dirty="0">
                <a:solidFill>
                  <a:schemeClr val="tx1"/>
                </a:solidFill>
                <a:effectLst/>
                <a:ea typeface="Calibri" panose="020F0502020204030204" pitchFamily="34" charset="0"/>
                <a:cs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7"/>
              </a:rPr>
              <a:t>&lt;TG-UWB&gt;</a:t>
            </a:r>
            <a:r>
              <a:rPr lang="en-US" sz="1800" b="0" dirty="0">
                <a:solidFill>
                  <a:schemeClr val="tx1"/>
                </a:solidFill>
              </a:rPr>
              <a:t> </a:t>
            </a:r>
            <a:r>
              <a:rPr lang="en-US" sz="1800" dirty="0">
                <a:solidFill>
                  <a:schemeClr val="tx1"/>
                </a:solidFill>
              </a:rPr>
              <a:t> next meeting #61, 03-05may22 (</a:t>
            </a:r>
            <a:r>
              <a:rPr lang="en-US" sz="1400" b="0" i="0" dirty="0" err="1">
                <a:solidFill>
                  <a:srgbClr val="222222"/>
                </a:solidFill>
                <a:effectLst/>
                <a:latin typeface="Arial" panose="020B0604020202020204" pitchFamily="34" charset="0"/>
              </a:rPr>
              <a:t>t.b.d</a:t>
            </a:r>
            <a:r>
              <a:rPr lang="en-US" sz="1400" b="0" i="0" dirty="0">
                <a:solidFill>
                  <a:srgbClr val="222222"/>
                </a:solidFill>
                <a:effectLst/>
                <a:latin typeface="Arial" panose="020B0604020202020204" pitchFamily="34" charset="0"/>
              </a:rPr>
              <a:t> , FR)</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endParaRPr lang="en-US" sz="1400" dirty="0">
              <a:solidFill>
                <a:schemeClr val="tx1"/>
              </a:solidFill>
              <a:ea typeface="Calibri" panose="020F0502020204030204" pitchFamily="34" charset="0"/>
              <a:cs typeface="Times New Roman" panose="02020603050405020304" pitchFamily="18" charset="0"/>
            </a:endParaRP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endParaRPr lang="en-US" sz="2000" dirty="0">
              <a:solidFill>
                <a:schemeClr val="tx1"/>
              </a:solidFill>
              <a:ea typeface="Calibri" panose="020F0502020204030204" pitchFamily="34" charset="0"/>
              <a:cs typeface="Times New Roman" panose="02020603050405020304" pitchFamily="18" charset="0"/>
            </a:endParaRPr>
          </a:p>
          <a:p>
            <a:pPr marL="0" indent="0">
              <a:spcBef>
                <a:spcPts val="0"/>
              </a:spcBef>
            </a:pPr>
            <a:endParaRPr lang="en-US" sz="2000" dirty="0">
              <a:solidFill>
                <a:schemeClr val="tx1"/>
              </a:solidFill>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049000" cy="5791200"/>
          </a:xfrm>
        </p:spPr>
        <p:txBody>
          <a:bodyPr/>
          <a:lstStyle/>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#59  28jun-01jul22,  where tbd</a:t>
            </a:r>
          </a:p>
          <a:p>
            <a:pPr>
              <a:spcBef>
                <a:spcPts val="0"/>
              </a:spcBef>
              <a:spcAft>
                <a:spcPts val="0"/>
              </a:spcAft>
              <a:buFont typeface="Arial" panose="020B0604020202020204" pitchFamily="34" charset="0"/>
              <a:buChar char="•"/>
            </a:pPr>
            <a:endParaRPr lang="en-GB" sz="1400" dirty="0">
              <a:ea typeface="SimSun" panose="02010600030101010101" pitchFamily="2" charset="-122"/>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(5925-7125 MHz)  </a:t>
            </a:r>
            <a:r>
              <a:rPr lang="en-US" altLang="en-US" sz="1800" dirty="0"/>
              <a:t>next meeting #16, 29jun-01jul22, hybrid meeting</a:t>
            </a:r>
            <a:r>
              <a:rPr lang="en-US" sz="1200" dirty="0">
                <a:solidFill>
                  <a:schemeClr val="bg1">
                    <a:lumMod val="75000"/>
                  </a:schemeClr>
                </a:solidFill>
              </a:rPr>
              <a:t> </a:t>
            </a:r>
            <a:endParaRPr lang="en-US" altLang="en-US" sz="1400" b="1" dirty="0">
              <a:solidFill>
                <a:schemeClr val="tx1"/>
              </a:solidFill>
            </a:endParaRPr>
          </a:p>
          <a:p>
            <a:pPr lvl="1">
              <a:buFont typeface="Arial" panose="020B0604020202020204" pitchFamily="34" charset="0"/>
              <a:buChar char="•"/>
            </a:pPr>
            <a:r>
              <a:rPr lang="en-US" sz="1600" b="1" i="0" dirty="0">
                <a:solidFill>
                  <a:srgbClr val="222222"/>
                </a:solidFill>
                <a:effectLst/>
              </a:rPr>
              <a:t>From 03-04mar #15:</a:t>
            </a:r>
            <a:r>
              <a:rPr lang="en-US" sz="1600" b="0" i="0" dirty="0">
                <a:solidFill>
                  <a:srgbClr val="222222"/>
                </a:solidFill>
                <a:effectLst/>
              </a:rPr>
              <a:t>  SE45_03 6GHz OOB emissions limits below 5935MHz:  To further study OOB emissions from Very Low Power (VLP) WAS/RLAN devices operating in the band 5945–6425 MHz to protect CBTC systems that operate in the band 5915-5935 </a:t>
            </a:r>
            <a:r>
              <a:rPr lang="en-US" sz="1600" b="0" i="0" dirty="0" err="1">
                <a:solidFill>
                  <a:srgbClr val="222222"/>
                </a:solidFill>
                <a:effectLst/>
              </a:rPr>
              <a:t>MHz.</a:t>
            </a:r>
            <a:endParaRPr lang="en-US" sz="1600" b="0" i="0" dirty="0">
              <a:solidFill>
                <a:srgbClr val="222222"/>
              </a:solidFill>
              <a:effectLst/>
            </a:endParaRPr>
          </a:p>
          <a:p>
            <a:pPr lvl="2">
              <a:buFont typeface="Arial" panose="020B0604020202020204" pitchFamily="34" charset="0"/>
              <a:buChar char="•"/>
            </a:pPr>
            <a:r>
              <a:rPr lang="en-US" sz="1600" b="0" i="0" dirty="0">
                <a:solidFill>
                  <a:srgbClr val="222222"/>
                </a:solidFill>
                <a:effectLst/>
              </a:rPr>
              <a:t>SE45_04 WAS/RLAN technical studies on 6425-7125  MHz, </a:t>
            </a:r>
          </a:p>
          <a:p>
            <a:pPr lvl="1">
              <a:spcBef>
                <a:spcPts val="0"/>
              </a:spcBef>
              <a:spcAft>
                <a:spcPts val="0"/>
              </a:spcAft>
              <a:buFont typeface="Arial" panose="020B0604020202020204" pitchFamily="34" charset="0"/>
              <a:buChar char="•"/>
            </a:pPr>
            <a:r>
              <a:rPr lang="en-US" altLang="en-US" sz="1600" b="1" dirty="0">
                <a:solidFill>
                  <a:schemeClr val="tx1"/>
                </a:solidFill>
              </a:rPr>
              <a:t> </a:t>
            </a:r>
            <a:r>
              <a:rPr lang="en-US" altLang="en-US" sz="1400" b="1" dirty="0">
                <a:solidFill>
                  <a:schemeClr val="tx1"/>
                </a:solidFill>
              </a:rPr>
              <a:t>03mar: </a:t>
            </a:r>
            <a:r>
              <a:rPr lang="en-US" altLang="en-US" sz="1400" dirty="0"/>
              <a:t>Agenda is on SE45_03 CBTC, communications-based train control, train to track side.  </a:t>
            </a:r>
          </a:p>
          <a:p>
            <a:pPr lvl="2">
              <a:spcBef>
                <a:spcPts val="0"/>
              </a:spcBef>
              <a:spcAft>
                <a:spcPts val="0"/>
              </a:spcAft>
              <a:buFont typeface="Arial" panose="020B0604020202020204" pitchFamily="34" charset="0"/>
              <a:buChar char="•"/>
            </a:pPr>
            <a:r>
              <a:rPr lang="en-US" altLang="en-US" sz="1200" dirty="0"/>
              <a:t>There is SE45_04 is on the 6425-7125  MHz, Std. Power., looks like another update to move back SE45, more info will be coming in the next couple of days. </a:t>
            </a:r>
          </a:p>
          <a:p>
            <a:pPr lvl="1">
              <a:spcBef>
                <a:spcPts val="0"/>
              </a:spcBef>
              <a:spcAft>
                <a:spcPts val="0"/>
              </a:spcAft>
              <a:buFont typeface="Arial" panose="020B0604020202020204" pitchFamily="34" charset="0"/>
              <a:buChar char="•"/>
            </a:pPr>
            <a:endParaRPr lang="en-US" altLang="en-US" sz="1200" dirty="0"/>
          </a:p>
          <a:p>
            <a:pPr lvl="1">
              <a:spcBef>
                <a:spcPts val="0"/>
              </a:spcBef>
              <a:spcAft>
                <a:spcPts val="0"/>
              </a:spcAft>
              <a:buFont typeface="Arial" panose="020B0604020202020204" pitchFamily="34" charset="0"/>
              <a:buChar char="•"/>
            </a:pPr>
            <a:endParaRPr lang="en-US" sz="12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 next meeting #102 06-10jun22, where tbd</a:t>
            </a:r>
          </a:p>
          <a:p>
            <a:pPr lvl="1">
              <a:spcBef>
                <a:spcPts val="0"/>
              </a:spcBef>
              <a:spcAft>
                <a:spcPts val="0"/>
              </a:spcAft>
              <a:buFont typeface="Arial" panose="020B0604020202020204" pitchFamily="34" charset="0"/>
              <a:buChar char="•"/>
            </a:pPr>
            <a:r>
              <a:rPr lang="en-US" sz="1600" dirty="0">
                <a:solidFill>
                  <a:schemeClr val="tx1"/>
                </a:solidFill>
              </a:rPr>
              <a:t> </a:t>
            </a:r>
            <a:endParaRPr lang="en-US" sz="1800" dirty="0">
              <a:solidFill>
                <a:schemeClr val="tx1"/>
              </a:solidFill>
            </a:endParaRP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a:t>
            </a:r>
            <a:r>
              <a:rPr lang="en-US" sz="1800" dirty="0">
                <a:solidFill>
                  <a:schemeClr val="tx1"/>
                </a:solidFill>
                <a:hlinkClick r:id="rId6"/>
              </a:rPr>
              <a:t>–</a:t>
            </a:r>
            <a:r>
              <a:rPr lang="en-US" sz="1800" dirty="0">
                <a:solidFill>
                  <a:schemeClr val="tx1"/>
                </a:solidFill>
              </a:rPr>
              <a:t> ECC </a:t>
            </a:r>
            <a:r>
              <a:rPr lang="en-US" sz="1800" dirty="0">
                <a:solidFill>
                  <a:schemeClr val="tx1"/>
                </a:solidFill>
                <a:hlinkClick r:id="rId6"/>
              </a:rPr>
              <a:t>&lt;SRDMG&gt; </a:t>
            </a:r>
            <a:r>
              <a:rPr lang="en-US" sz="1800" dirty="0">
                <a:solidFill>
                  <a:schemeClr val="tx1"/>
                </a:solidFill>
              </a:rPr>
              <a:t> next meeting 28Mar web meeting then #85 20-21apr22 ECO office   </a:t>
            </a:r>
          </a:p>
          <a:p>
            <a:pPr lvl="1">
              <a:spcBef>
                <a:spcPts val="0"/>
              </a:spcBef>
              <a:spcAft>
                <a:spcPts val="0"/>
              </a:spcAft>
              <a:buFont typeface="Arial" panose="020B0604020202020204" pitchFamily="34" charset="0"/>
              <a:buChar char="•"/>
            </a:pPr>
            <a:r>
              <a:rPr lang="en-US" sz="1600" b="1" i="0" dirty="0">
                <a:solidFill>
                  <a:srgbClr val="222222"/>
                </a:solidFill>
                <a:effectLst/>
              </a:rPr>
              <a:t>For 28mar22 </a:t>
            </a:r>
            <a:r>
              <a:rPr lang="en-US" sz="1600" b="0" i="0" dirty="0">
                <a:solidFill>
                  <a:srgbClr val="222222"/>
                </a:solidFill>
                <a:effectLst/>
              </a:rPr>
              <a:t>- Higher power Wireless Access Systems including Radio Local Area Networks (WAS/RLAN) including the use of equipment with 1 to 4 W e.i.r.p. in the 5945-6425 MHz frequency band using a dynamic spectrum usage coordination</a:t>
            </a:r>
            <a:r>
              <a:rPr lang="en-US" sz="1600" dirty="0">
                <a:solidFill>
                  <a:schemeClr val="tx1"/>
                </a:solidFill>
              </a:rPr>
              <a:t> </a:t>
            </a:r>
          </a:p>
          <a:p>
            <a:pPr lvl="1">
              <a:spcBef>
                <a:spcPts val="0"/>
              </a:spcBef>
              <a:spcAft>
                <a:spcPts val="0"/>
              </a:spcAft>
              <a:buFont typeface="Arial" panose="020B0604020202020204" pitchFamily="34" charset="0"/>
              <a:buChar char="•"/>
            </a:pP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
        <p:nvSpPr>
          <p:cNvPr id="10" name="TextBox 9">
            <a:extLst>
              <a:ext uri="{FF2B5EF4-FFF2-40B4-BE49-F238E27FC236}">
                <a16:creationId xmlns:a16="http://schemas.microsoft.com/office/drawing/2014/main" id="{ACB67C1B-5070-491E-A682-F025CEC9697A}"/>
              </a:ext>
            </a:extLst>
          </p:cNvPr>
          <p:cNvSpPr txBox="1"/>
          <p:nvPr/>
        </p:nvSpPr>
        <p:spPr>
          <a:xfrm>
            <a:off x="914400" y="5916816"/>
            <a:ext cx="9563515" cy="615553"/>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7"/>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285750">
              <a:buFont typeface="Wingdings" panose="05000000000000000000" pitchFamily="2" charset="2"/>
              <a:buChar char="Ø"/>
            </a:pPr>
            <a:r>
              <a:rPr lang="en-US" sz="1600" dirty="0">
                <a:solidFill>
                  <a:schemeClr val="tx1"/>
                </a:solidFill>
              </a:rPr>
              <a:t>16dec: showing 3 -4 countries   note, updating this site is very slow, beware. </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5937837"/>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13159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AFBDCB-7A11-4CF2-A8EE-5B8ED8662359}"/>
              </a:ext>
            </a:extLst>
          </p:cNvPr>
          <p:cNvSpPr>
            <a:spLocks noGrp="1"/>
          </p:cNvSpPr>
          <p:nvPr>
            <p:ph type="dt" idx="10"/>
          </p:nvPr>
        </p:nvSpPr>
        <p:spPr>
          <a:xfrm>
            <a:off x="914400" y="322265"/>
            <a:ext cx="2948516" cy="273050"/>
          </a:xfrm>
        </p:spPr>
        <p:txBody>
          <a:bodyPr/>
          <a:lstStyle/>
          <a:p>
            <a:r>
              <a:rPr lang="en-US"/>
              <a:t>10-17mar22</a:t>
            </a:r>
            <a:endParaRPr lang="en-GB" dirty="0"/>
          </a:p>
        </p:txBody>
      </p:sp>
      <p:sp>
        <p:nvSpPr>
          <p:cNvPr id="3" name="Footer Placeholder 2">
            <a:extLst>
              <a:ext uri="{FF2B5EF4-FFF2-40B4-BE49-F238E27FC236}">
                <a16:creationId xmlns:a16="http://schemas.microsoft.com/office/drawing/2014/main" id="{2793D228-C473-466A-9116-516748A18135}"/>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6896544-41EA-49A0-8871-C6E3AF10AAE7}"/>
              </a:ext>
            </a:extLst>
          </p:cNvPr>
          <p:cNvSpPr>
            <a:spLocks noGrp="1"/>
          </p:cNvSpPr>
          <p:nvPr>
            <p:ph type="sldNum" idx="12"/>
          </p:nvPr>
        </p:nvSpPr>
        <p:spPr/>
        <p:txBody>
          <a:bodyPr/>
          <a:lstStyle/>
          <a:p>
            <a:r>
              <a:rPr lang="en-GB"/>
              <a:t>Slide </a:t>
            </a:r>
            <a:fld id="{F5D8E26B-7BCF-4D25-9C89-0168A6618F18}" type="slidenum">
              <a:rPr lang="en-GB" smtClean="0"/>
              <a:pPr/>
              <a:t>2</a:t>
            </a:fld>
            <a:endParaRPr lang="en-GB" dirty="0"/>
          </a:p>
        </p:txBody>
      </p:sp>
      <p:sp>
        <p:nvSpPr>
          <p:cNvPr id="9" name="Content Placeholder 2">
            <a:extLst>
              <a:ext uri="{FF2B5EF4-FFF2-40B4-BE49-F238E27FC236}">
                <a16:creationId xmlns:a16="http://schemas.microsoft.com/office/drawing/2014/main" id="{C28CAD39-B762-4911-93B8-8D26C7BDD79F}"/>
              </a:ext>
            </a:extLst>
          </p:cNvPr>
          <p:cNvSpPr txBox="1">
            <a:spLocks/>
          </p:cNvSpPr>
          <p:nvPr/>
        </p:nvSpPr>
        <p:spPr>
          <a:xfrm>
            <a:off x="914399" y="1371600"/>
            <a:ext cx="10838873" cy="5103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kern="0" dirty="0"/>
              <a:t>This meeting is part of IEEE 802 electronic January 2022 plenary session</a:t>
            </a:r>
          </a:p>
          <a:p>
            <a:pPr lvl="5">
              <a:buFont typeface="Arial" panose="020B0604020202020204" pitchFamily="34" charset="0"/>
              <a:buChar char="•"/>
            </a:pPr>
            <a:endParaRPr lang="en-US" sz="1100" kern="0" dirty="0"/>
          </a:p>
          <a:p>
            <a:pPr>
              <a:buFont typeface="Arial" panose="020B0604020202020204" pitchFamily="34" charset="0"/>
              <a:buChar char="•"/>
            </a:pPr>
            <a:r>
              <a:rPr lang="en-US" sz="2000" kern="0" dirty="0"/>
              <a:t>You must pay the registration fee in order to attend</a:t>
            </a:r>
          </a:p>
          <a:p>
            <a:pPr lvl="5">
              <a:buFont typeface="Arial" panose="020B0604020202020204" pitchFamily="34" charset="0"/>
              <a:buChar char="•"/>
            </a:pPr>
            <a:endParaRPr lang="en-US" sz="1100" kern="0" dirty="0"/>
          </a:p>
          <a:p>
            <a:pPr>
              <a:buFont typeface="Arial" panose="020B0604020202020204" pitchFamily="34" charset="0"/>
              <a:buChar char="•"/>
            </a:pPr>
            <a:r>
              <a:rPr lang="en-US" sz="2000" kern="0" dirty="0"/>
              <a:t>If you have not already done so, you can register at:  </a:t>
            </a:r>
            <a:r>
              <a:rPr lang="en-US" sz="1600" b="1" i="0" dirty="0">
                <a:solidFill>
                  <a:srgbClr val="1155CC"/>
                </a:solidFill>
                <a:effectLst/>
                <a:latin typeface="tahoma" panose="020B0604030504040204" pitchFamily="34" charset="0"/>
                <a:hlinkClick r:id="rId2"/>
              </a:rPr>
              <a:t>https://cvent.me/M7g7G3</a:t>
            </a:r>
            <a:endParaRPr lang="en-US" sz="1600" b="1" i="0" dirty="0">
              <a:solidFill>
                <a:srgbClr val="1155CC"/>
              </a:solidFill>
              <a:effectLst/>
              <a:latin typeface="tahoma" panose="020B0604030504040204" pitchFamily="34" charset="0"/>
            </a:endParaRPr>
          </a:p>
          <a:p>
            <a:pPr>
              <a:buFont typeface="Arial" panose="020B0604020202020204" pitchFamily="34" charset="0"/>
              <a:buChar char="•"/>
            </a:pPr>
            <a:endParaRPr lang="en-US" sz="1600" dirty="0">
              <a:solidFill>
                <a:srgbClr val="1155CC"/>
              </a:solidFill>
              <a:latin typeface="tahoma" panose="020B0604030504040204" pitchFamily="34" charset="0"/>
              <a:ea typeface="Calibri" panose="020F0502020204030204" pitchFamily="34" charset="0"/>
            </a:endParaRPr>
          </a:p>
          <a:p>
            <a:pPr>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t>
            </a:r>
            <a:r>
              <a:rPr lang="en-US" sz="1600" b="1" dirty="0">
                <a:effectLst/>
                <a:latin typeface="Tahoma" panose="020B0604030504040204" pitchFamily="34" charset="0"/>
                <a:ea typeface="Calibri" panose="020F0502020204030204" pitchFamily="34" charset="0"/>
              </a:rPr>
              <a:t>After </a:t>
            </a:r>
            <a:r>
              <a:rPr lang="en-US" sz="1600" dirty="0">
                <a:latin typeface="Tahoma" panose="020B0604030504040204" pitchFamily="34" charset="0"/>
                <a:ea typeface="Calibri" panose="020F0502020204030204" pitchFamily="34" charset="0"/>
              </a:rPr>
              <a:t>25 February</a:t>
            </a:r>
            <a:r>
              <a:rPr lang="en-US" sz="1600" b="1" dirty="0">
                <a:effectLst/>
                <a:latin typeface="Tahoma" panose="020B0604030504040204" pitchFamily="34" charset="0"/>
                <a:ea typeface="Calibri" panose="020F0502020204030204" pitchFamily="34" charset="0"/>
              </a:rPr>
              <a:t> 2022 				</a:t>
            </a:r>
            <a:r>
              <a:rPr lang="en-US" sz="1600" b="1" dirty="0">
                <a:latin typeface="Tahoma" panose="020B0604030504040204" pitchFamily="34" charset="0"/>
                <a:ea typeface="Calibri" panose="020F0502020204030204" pitchFamily="34" charset="0"/>
              </a:rPr>
              <a:t>    </a:t>
            </a:r>
            <a:r>
              <a:rPr lang="en-US" sz="1600" b="1" dirty="0">
                <a:effectLst/>
                <a:latin typeface="Tahoma" panose="020B0604030504040204" pitchFamily="34" charset="0"/>
                <a:ea typeface="Calibri" panose="020F0502020204030204" pitchFamily="34" charset="0"/>
              </a:rPr>
              <a:t>* $US </a:t>
            </a:r>
            <a:r>
              <a:rPr lang="en-US" sz="1600" dirty="0">
                <a:latin typeface="Tahoma" panose="020B0604030504040204" pitchFamily="34" charset="0"/>
                <a:ea typeface="Calibri" panose="020F0502020204030204" pitchFamily="34" charset="0"/>
              </a:rPr>
              <a:t>800</a:t>
            </a:r>
            <a:r>
              <a:rPr lang="en-US" sz="1600" b="1" dirty="0">
                <a:effectLst/>
                <a:latin typeface="Tahoma" panose="020B0604030504040204" pitchFamily="34" charset="0"/>
                <a:ea typeface="Calibri" panose="020F0502020204030204" pitchFamily="34" charset="0"/>
              </a:rPr>
              <a:t>.00 for all attendees</a:t>
            </a:r>
            <a:endParaRPr lang="en-US" sz="1600" kern="0" dirty="0"/>
          </a:p>
          <a:p>
            <a:pPr lvl="5">
              <a:buFont typeface="Arial" panose="020B0604020202020204" pitchFamily="34" charset="0"/>
              <a:buChar char="•"/>
            </a:pPr>
            <a:endParaRPr lang="en-US" sz="1100" kern="0" dirty="0"/>
          </a:p>
          <a:p>
            <a:pPr>
              <a:buFont typeface="Arial" panose="020B0604020202020204" pitchFamily="34" charset="0"/>
              <a:buChar char="•"/>
            </a:pPr>
            <a:r>
              <a:rPr lang="en-US" sz="2000" kern="0" dirty="0"/>
              <a:t>If you do not intend to register for this session you must leave this meeting and, if you have logged attendance on IMAT, please email the 802.18 chair or a vice chair to have your attendance cancelled</a:t>
            </a:r>
          </a:p>
          <a:p>
            <a:pPr>
              <a:buFont typeface="Arial" panose="020B0604020202020204" pitchFamily="34" charset="0"/>
              <a:buChar char="•"/>
            </a:pPr>
            <a:endParaRPr lang="en-US" sz="2000" kern="0" dirty="0"/>
          </a:p>
          <a:p>
            <a:pPr>
              <a:buFont typeface="Arial" panose="020B0604020202020204" pitchFamily="34" charset="0"/>
              <a:buChar char="•"/>
            </a:pPr>
            <a:r>
              <a:rPr lang="en-US" sz="2000" kern="0" dirty="0"/>
              <a:t>At conclusion of each of the 802.18 calls, the Webex log and IMAT will be reviewed.  </a:t>
            </a:r>
          </a:p>
          <a:p>
            <a:pPr>
              <a:buFont typeface="Arial" panose="020B0604020202020204" pitchFamily="34" charset="0"/>
              <a:buChar char="•"/>
            </a:pPr>
            <a:r>
              <a:rPr lang="en-US" sz="2000" kern="0" dirty="0"/>
              <a:t>No payment, become dead beat and lose voting rights in all groups, after 60-day grace. </a:t>
            </a:r>
          </a:p>
        </p:txBody>
      </p:sp>
      <p:sp>
        <p:nvSpPr>
          <p:cNvPr id="10" name="Title 1">
            <a:extLst>
              <a:ext uri="{FF2B5EF4-FFF2-40B4-BE49-F238E27FC236}">
                <a16:creationId xmlns:a16="http://schemas.microsoft.com/office/drawing/2014/main" id="{886B307F-3FE4-42EE-B629-B078D1407BE3}"/>
              </a:ext>
            </a:extLst>
          </p:cNvPr>
          <p:cNvSpPr txBox="1">
            <a:spLocks/>
          </p:cNvSpPr>
          <p:nvPr/>
        </p:nvSpPr>
        <p:spPr>
          <a:xfrm>
            <a:off x="0" y="685801"/>
            <a:ext cx="12192000"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t>Registration for the March ‘22 IEEE 802 electronic plenary session</a:t>
            </a:r>
          </a:p>
        </p:txBody>
      </p:sp>
    </p:spTree>
    <p:extLst>
      <p:ext uri="{BB962C8B-B14F-4D97-AF65-F5344CB8AC3E}">
        <p14:creationId xmlns:p14="http://schemas.microsoft.com/office/powerpoint/2010/main" val="4165773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buFont typeface="Arial" panose="020B0604020202020204" pitchFamily="34" charset="0"/>
              <a:buChar char="•"/>
            </a:pPr>
            <a:endParaRPr lang="en-US" sz="1600" i="0" dirty="0">
              <a:solidFill>
                <a:schemeClr val="tx1"/>
              </a:solidFill>
              <a:effectLst/>
            </a:endParaRPr>
          </a:p>
          <a:p>
            <a:pPr marL="285750" indent="-285750" algn="l">
              <a:buFont typeface="Arial" panose="020B0604020202020204" pitchFamily="34" charset="0"/>
              <a:buChar char="•"/>
            </a:pPr>
            <a:r>
              <a:rPr lang="en-US" sz="2000" dirty="0">
                <a:effectLst/>
                <a:ea typeface="Calibri" panose="020F0502020204030204" pitchFamily="34" charset="0"/>
              </a:rPr>
              <a:t>Japan MIC began a consultation on March 3 that asks for public opinions on its recommendation on technical conditions for 6 GHz WLAN.</a:t>
            </a:r>
            <a:endParaRPr lang="en-US" sz="1800" dirty="0">
              <a:ea typeface="Calibri" panose="020F0502020204030204" pitchFamily="34" charset="0"/>
            </a:endParaRPr>
          </a:p>
          <a:p>
            <a:pPr marL="685800" lvl="1">
              <a:buFont typeface="Arial" panose="020B0604020202020204" pitchFamily="34" charset="0"/>
              <a:buChar char="•"/>
            </a:pPr>
            <a:r>
              <a:rPr lang="en-US" sz="1800" b="0" dirty="0">
                <a:effectLst/>
                <a:ea typeface="Calibri" panose="020F0502020204030204" pitchFamily="34" charset="0"/>
              </a:rPr>
              <a:t>Selected findings are summarized as follows:</a:t>
            </a:r>
          </a:p>
          <a:p>
            <a:pPr lvl="2" indent="-342900">
              <a:spcBef>
                <a:spcPts val="0"/>
              </a:spcBef>
              <a:spcAft>
                <a:spcPts val="0"/>
              </a:spcAft>
              <a:buSzPts val="1000"/>
              <a:buFont typeface="Symbol" panose="05050102010706020507" pitchFamily="18" charset="2"/>
              <a:buChar char=""/>
              <a:tabLst>
                <a:tab pos="457200" algn="l"/>
              </a:tabLst>
            </a:pPr>
            <a:r>
              <a:rPr lang="en-US" b="0" dirty="0">
                <a:effectLst/>
                <a:ea typeface="Calibri" panose="020F0502020204030204" pitchFamily="34" charset="0"/>
              </a:rPr>
              <a:t>Frequency band:  5925 ~ 6425 MHz</a:t>
            </a:r>
          </a:p>
          <a:p>
            <a:pPr lvl="2" indent="-342900">
              <a:spcBef>
                <a:spcPts val="0"/>
              </a:spcBef>
              <a:spcAft>
                <a:spcPts val="0"/>
              </a:spcAft>
              <a:buSzPts val="1000"/>
              <a:buFont typeface="Symbol" panose="05050102010706020507" pitchFamily="18" charset="2"/>
              <a:buChar char=""/>
              <a:tabLst>
                <a:tab pos="457200" algn="l"/>
              </a:tabLst>
            </a:pPr>
            <a:r>
              <a:rPr lang="en-US" b="0" dirty="0">
                <a:effectLst/>
                <a:ea typeface="Calibri" panose="020F0502020204030204" pitchFamily="34" charset="0"/>
              </a:rPr>
              <a:t>Modes of operation:  low power indoor, very low power</a:t>
            </a:r>
          </a:p>
          <a:p>
            <a:pPr lvl="2" indent="-342900">
              <a:spcBef>
                <a:spcPts val="0"/>
              </a:spcBef>
              <a:spcAft>
                <a:spcPts val="0"/>
              </a:spcAft>
              <a:buSzPts val="1000"/>
              <a:buFont typeface="Symbol" panose="05050102010706020507" pitchFamily="18" charset="2"/>
              <a:buChar char=""/>
              <a:tabLst>
                <a:tab pos="457200" algn="l"/>
              </a:tabLst>
            </a:pPr>
            <a:r>
              <a:rPr lang="en-US" b="0" dirty="0">
                <a:effectLst/>
                <a:ea typeface="Calibri" panose="020F0502020204030204" pitchFamily="34" charset="0"/>
              </a:rPr>
              <a:t>EIRP (antenna power) should be 200 </a:t>
            </a:r>
            <a:r>
              <a:rPr lang="en-US" b="0" dirty="0" err="1">
                <a:effectLst/>
                <a:ea typeface="Calibri" panose="020F0502020204030204" pitchFamily="34" charset="0"/>
              </a:rPr>
              <a:t>mW</a:t>
            </a:r>
            <a:r>
              <a:rPr lang="en-US" b="0" dirty="0">
                <a:effectLst/>
                <a:ea typeface="Calibri" panose="020F0502020204030204" pitchFamily="34" charset="0"/>
              </a:rPr>
              <a:t> or less in LPI mode and 25 </a:t>
            </a:r>
            <a:r>
              <a:rPr lang="en-US" b="0" dirty="0" err="1">
                <a:effectLst/>
                <a:ea typeface="Calibri" panose="020F0502020204030204" pitchFamily="34" charset="0"/>
              </a:rPr>
              <a:t>mW</a:t>
            </a:r>
            <a:r>
              <a:rPr lang="en-US" b="0" dirty="0">
                <a:effectLst/>
                <a:ea typeface="Calibri" panose="020F0502020204030204" pitchFamily="34" charset="0"/>
              </a:rPr>
              <a:t> or less in VLP mode.</a:t>
            </a:r>
          </a:p>
          <a:p>
            <a:pPr lvl="2" indent="-342900">
              <a:spcBef>
                <a:spcPts val="0"/>
              </a:spcBef>
              <a:spcAft>
                <a:spcPts val="0"/>
              </a:spcAft>
              <a:buSzPts val="1000"/>
              <a:buFont typeface="Symbol" panose="05050102010706020507" pitchFamily="18" charset="2"/>
              <a:buChar char=""/>
              <a:tabLst>
                <a:tab pos="457200" algn="l"/>
              </a:tabLst>
            </a:pPr>
            <a:r>
              <a:rPr lang="en-US" b="0" dirty="0">
                <a:effectLst/>
                <a:ea typeface="Calibri" panose="020F0502020204030204" pitchFamily="34" charset="0"/>
              </a:rPr>
              <a:t>Many technical conditions of 6 GHz LPI will follow those of 5 GHz</a:t>
            </a:r>
          </a:p>
          <a:p>
            <a:pPr lvl="2" indent="-342900">
              <a:spcBef>
                <a:spcPts val="0"/>
              </a:spcBef>
              <a:spcAft>
                <a:spcPts val="0"/>
              </a:spcAft>
              <a:buSzPts val="1000"/>
              <a:buFont typeface="Symbol" panose="05050102010706020507" pitchFamily="18" charset="2"/>
              <a:buChar char=""/>
              <a:tabLst>
                <a:tab pos="457200" algn="l"/>
              </a:tabLst>
            </a:pPr>
            <a:r>
              <a:rPr lang="en-US" b="0" dirty="0">
                <a:effectLst/>
                <a:ea typeface="Calibri" panose="020F0502020204030204" pitchFamily="34" charset="0"/>
              </a:rPr>
              <a:t>For 6425 ~ 7125 MHz, further coexistence studies are required.</a:t>
            </a:r>
          </a:p>
          <a:p>
            <a:pPr lvl="2" indent="-342900">
              <a:spcBef>
                <a:spcPts val="0"/>
              </a:spcBef>
              <a:spcAft>
                <a:spcPts val="0"/>
              </a:spcAft>
              <a:buSzPts val="1000"/>
              <a:buFont typeface="Symbol" panose="05050102010706020507" pitchFamily="18" charset="2"/>
              <a:buChar char=""/>
              <a:tabLst>
                <a:tab pos="457200" algn="l"/>
              </a:tabLst>
            </a:pPr>
            <a:endParaRPr lang="en-US" b="0" dirty="0">
              <a:effectLst/>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800" b="0" dirty="0">
                <a:effectLst/>
                <a:ea typeface="Calibri" panose="020F0502020204030204" pitchFamily="34" charset="0"/>
              </a:rPr>
              <a:t>For details, please refer to the official website at:</a:t>
            </a:r>
          </a:p>
          <a:p>
            <a:pPr lvl="2" indent="-342900">
              <a:spcBef>
                <a:spcPts val="0"/>
              </a:spcBef>
              <a:spcAft>
                <a:spcPts val="0"/>
              </a:spcAft>
              <a:buSzPts val="1000"/>
              <a:buFont typeface="Symbol" panose="05050102010706020507" pitchFamily="18" charset="2"/>
              <a:buChar char=""/>
              <a:tabLst>
                <a:tab pos="457200" algn="l"/>
              </a:tabLst>
            </a:pPr>
            <a:r>
              <a:rPr lang="en-US" b="0" u="sng" dirty="0">
                <a:solidFill>
                  <a:srgbClr val="0000FF"/>
                </a:solidFill>
                <a:effectLst/>
                <a:ea typeface="Calibri" panose="020F0502020204030204" pitchFamily="34" charset="0"/>
                <a:hlinkClick r:id="rId3"/>
              </a:rPr>
              <a:t>https://www.soumu.go.jp/menu_news/s-news/01kiban12_02000136.html</a:t>
            </a:r>
            <a:endParaRPr lang="en-US" u="sng" dirty="0">
              <a:solidFill>
                <a:srgbClr val="0000FF"/>
              </a:solidFill>
              <a:ea typeface="Calibri" panose="020F0502020204030204" pitchFamily="34" charset="0"/>
            </a:endParaRPr>
          </a:p>
          <a:p>
            <a:pPr lvl="2" indent="-342900">
              <a:spcBef>
                <a:spcPts val="0"/>
              </a:spcBef>
              <a:spcAft>
                <a:spcPts val="0"/>
              </a:spcAft>
              <a:buSzPts val="1000"/>
              <a:buFont typeface="Symbol" panose="05050102010706020507" pitchFamily="18" charset="2"/>
              <a:buChar char=""/>
              <a:tabLst>
                <a:tab pos="457200" algn="l"/>
              </a:tabLst>
            </a:pPr>
            <a:endParaRPr lang="en-US" b="0" dirty="0">
              <a:effectLst/>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800" b="0" dirty="0">
                <a:effectLst/>
                <a:ea typeface="Calibri" panose="020F0502020204030204" pitchFamily="34" charset="0"/>
              </a:rPr>
              <a:t>The comment submission (in Japanese) deadline is April 1, 2022.</a:t>
            </a:r>
            <a:endParaRPr lang="en-US" sz="1800" dirty="0">
              <a:solidFill>
                <a:schemeClr val="tx1"/>
              </a:solidFill>
              <a:cs typeface="Times New Roman" panose="02020603050405020304" pitchFamily="18" charset="0"/>
            </a:endParaRPr>
          </a:p>
          <a:p>
            <a:pPr algn="l">
              <a:buFont typeface="Arial" panose="020B0604020202020204" pitchFamily="34" charset="0"/>
              <a:buChar char="•"/>
            </a:pPr>
            <a:r>
              <a:rPr lang="en-US" sz="1800" dirty="0">
                <a:solidFill>
                  <a:schemeClr val="tx1"/>
                </a:solidFill>
                <a:cs typeface="Times New Roman" panose="02020603050405020304" pitchFamily="18" charset="0"/>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1049000"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r>
              <a:rPr lang="en-US" sz="1800" dirty="0">
                <a:solidFill>
                  <a:schemeClr val="tx1"/>
                </a:solidFill>
                <a:cs typeface="Times New Roman" panose="02020603050405020304" pitchFamily="18" charset="0"/>
              </a:rPr>
              <a:t>UK-Ofcom Consultation on upper 6GHz</a:t>
            </a:r>
            <a:endParaRPr lang="en-US" sz="1600" b="0" dirty="0">
              <a:solidFill>
                <a:schemeClr val="tx1"/>
              </a:solidFill>
              <a:cs typeface="Times New Roman" panose="02020603050405020304" pitchFamily="18" charset="0"/>
            </a:endParaRPr>
          </a:p>
          <a:p>
            <a:pPr lvl="1">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3"/>
              </a:rPr>
              <a:t>https://www.ofcom.org.uk/consultations-and-statements/category-2/spectrum-sharing-upper-6-ghz-b</a:t>
            </a:r>
          </a:p>
          <a:p>
            <a:pPr lvl="1">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3"/>
              </a:rPr>
              <a:t>https://mentor.ieee.org/802.18/dcn/22/18-22-0029-00-0000-ofcom-consultation-on-spectrum-sharing-6ghz.zip</a:t>
            </a:r>
            <a:r>
              <a:rPr lang="en-US" sz="1600" b="0" dirty="0">
                <a:solidFill>
                  <a:schemeClr val="tx1"/>
                </a:solidFill>
                <a:ea typeface="Times New Roman" panose="02020603050405020304" pitchFamily="18" charset="0"/>
                <a:cs typeface="Times New Roman" panose="02020603050405020304" pitchFamily="18" charset="0"/>
              </a:rPr>
              <a:t> </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cs typeface="Times New Roman" panose="02020603050405020304" pitchFamily="18" charset="0"/>
              </a:rPr>
              <a:t>The </a:t>
            </a:r>
            <a:r>
              <a:rPr lang="en-US" sz="1600" dirty="0">
                <a:solidFill>
                  <a:schemeClr val="tx1"/>
                </a:solidFill>
                <a:effectLst/>
                <a:ea typeface="Calibri" panose="020F0502020204030204" pitchFamily="34" charset="0"/>
              </a:rPr>
              <a:t>consultation proposes to add upper 6 GHz, specifically 6425 MHz to 7070 MHz, to shared </a:t>
            </a:r>
            <a:r>
              <a:rPr lang="en-US" sz="1600" dirty="0" err="1">
                <a:solidFill>
                  <a:schemeClr val="tx1"/>
                </a:solidFill>
                <a:effectLst/>
                <a:ea typeface="Calibri" panose="020F0502020204030204" pitchFamily="34" charset="0"/>
              </a:rPr>
              <a:t>licences</a:t>
            </a:r>
            <a:r>
              <a:rPr lang="en-US" sz="1600" dirty="0">
                <a:solidFill>
                  <a:schemeClr val="tx1"/>
                </a:solidFill>
                <a:effectLst/>
                <a:ea typeface="Calibri" panose="020F0502020204030204" pitchFamily="34" charset="0"/>
              </a:rPr>
              <a:t> for local, low-power indoor use.  (not a discussion on license-exempt) </a:t>
            </a:r>
            <a:endParaRPr lang="en-US" sz="1600" dirty="0">
              <a:solidFill>
                <a:schemeClr val="tx1"/>
              </a:solidFill>
              <a:ea typeface="Times New Roman" panose="02020603050405020304" pitchFamily="18" charset="0"/>
              <a:cs typeface="Times New Roman" panose="02020603050405020304" pitchFamily="18" charset="0"/>
            </a:endParaRP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The comment submission deadline is April 11, 2022 (so out of .18 by 24March22)</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rPr>
              <a:t>Have had an input on a possible response on how to support home network environment with shared access. </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rPr>
              <a:t>With limited time today, the chair asked for list server editing once the draft response is uploaded.  More next week then. </a:t>
            </a:r>
          </a:p>
          <a:p>
            <a:pPr lvl="3">
              <a:spcBef>
                <a:spcPts val="0"/>
              </a:spcBef>
              <a:buFont typeface="Arial" panose="020B0604020202020204" pitchFamily="34" charset="0"/>
              <a:buChar char="•"/>
            </a:pPr>
            <a:endParaRPr lang="en-US" sz="800" dirty="0">
              <a:solidFill>
                <a:schemeClr val="tx1"/>
              </a:solidFill>
              <a:ea typeface="Times New Roman" panose="02020603050405020304" pitchFamily="18" charset="0"/>
              <a:cs typeface="Times New Roman" panose="02020603050405020304" pitchFamily="18" charset="0"/>
            </a:endParaRPr>
          </a:p>
          <a:p>
            <a:pPr>
              <a:spcBef>
                <a:spcPts val="0"/>
              </a:spcBef>
              <a:buFont typeface="Arial" panose="020B0604020202020204" pitchFamily="34" charset="0"/>
              <a:buChar char="•"/>
            </a:pPr>
            <a:r>
              <a:rPr lang="en-US" sz="2000" dirty="0">
                <a:solidFill>
                  <a:schemeClr val="tx1"/>
                </a:solidFill>
                <a:ea typeface="Times New Roman" panose="02020603050405020304" pitchFamily="18" charset="0"/>
                <a:cs typeface="Times New Roman" panose="02020603050405020304" pitchFamily="18" charset="0"/>
              </a:rPr>
              <a:t>Canada-ISED has two consultations started. </a:t>
            </a:r>
            <a:endParaRPr lang="en-US" sz="2000" b="0" dirty="0">
              <a:solidFill>
                <a:schemeClr val="tx1"/>
              </a:solidFill>
              <a:ea typeface="Times New Roman" panose="02020603050405020304" pitchFamily="18" charset="0"/>
              <a:cs typeface="Times New Roman" panose="02020603050405020304" pitchFamily="18" charset="0"/>
            </a:endParaRPr>
          </a:p>
          <a:p>
            <a:pPr lvl="1">
              <a:spcBef>
                <a:spcPts val="0"/>
              </a:spcBef>
              <a:buFont typeface="Arial" panose="020B0604020202020204" pitchFamily="34" charset="0"/>
              <a:buChar char="•"/>
            </a:pPr>
            <a:r>
              <a:rPr lang="en-US" sz="1400" dirty="0">
                <a:solidFill>
                  <a:schemeClr val="tx1"/>
                </a:solidFill>
                <a:ea typeface="Times New Roman" panose="02020603050405020304" pitchFamily="18" charset="0"/>
                <a:cs typeface="Times New Roman" panose="02020603050405020304" pitchFamily="18" charset="0"/>
              </a:rPr>
              <a:t>Comments due on both, 29April 22 (so out of.18 by 14April22). </a:t>
            </a:r>
            <a:r>
              <a:rPr lang="en-US" sz="1400" b="0" dirty="0">
                <a:solidFill>
                  <a:schemeClr val="tx1"/>
                </a:solidFill>
                <a:ea typeface="Times New Roman" panose="02020603050405020304" pitchFamily="18" charset="0"/>
                <a:cs typeface="Times New Roman" panose="02020603050405020304" pitchFamily="18" charset="0"/>
              </a:rPr>
              <a:t> </a:t>
            </a:r>
          </a:p>
          <a:p>
            <a:pPr lvl="1">
              <a:spcBef>
                <a:spcPts val="0"/>
              </a:spcBef>
              <a:buFont typeface="Arial" panose="020B0604020202020204" pitchFamily="34" charset="0"/>
              <a:buChar char="•"/>
            </a:pPr>
            <a:r>
              <a:rPr lang="en-US" sz="1400" dirty="0">
                <a:solidFill>
                  <a:schemeClr val="tx1"/>
                </a:solidFill>
                <a:ea typeface="Times New Roman" panose="02020603050405020304" pitchFamily="18" charset="0"/>
                <a:cs typeface="Times New Roman" panose="02020603050405020304" pitchFamily="18" charset="0"/>
              </a:rPr>
              <a:t>One on &gt; 95 GHz</a:t>
            </a:r>
          </a:p>
          <a:p>
            <a:pPr lvl="2">
              <a:spcBef>
                <a:spcPts val="0"/>
              </a:spcBef>
              <a:buFont typeface="Arial" panose="020B0604020202020204" pitchFamily="34" charset="0"/>
              <a:buChar char="•"/>
            </a:pPr>
            <a:r>
              <a:rPr lang="en-US" sz="1400" u="sng" dirty="0">
                <a:solidFill>
                  <a:srgbClr val="0000FF"/>
                </a:solidFill>
                <a:effectLst/>
                <a:ea typeface="Calibri" panose="020F0502020204030204" pitchFamily="34" charset="0"/>
                <a:hlinkClick r:id="rId4"/>
              </a:rPr>
              <a:t>https://www.ic.gc.ca/eic/site/smt-gst.nsf/eng/sf11767.html</a:t>
            </a:r>
            <a:endParaRPr lang="en-US" sz="1400" u="sng" dirty="0">
              <a:solidFill>
                <a:srgbClr val="0000FF"/>
              </a:solidFill>
              <a:ea typeface="Calibri" panose="020F0502020204030204" pitchFamily="34" charset="0"/>
            </a:endParaRPr>
          </a:p>
          <a:p>
            <a:pPr lvl="2">
              <a:spcBef>
                <a:spcPts val="0"/>
              </a:spcBef>
              <a:buFont typeface="Arial" panose="020B0604020202020204" pitchFamily="34" charset="0"/>
              <a:buChar char="•"/>
            </a:pPr>
            <a:r>
              <a:rPr lang="en-US" sz="1400" dirty="0">
                <a:effectLst/>
                <a:ea typeface="Calibri" panose="020F0502020204030204" pitchFamily="34" charset="0"/>
              </a:rPr>
              <a:t>Specific change to the spectrum utilization for spectrum above 95 GHz are discussed, specifically, "to allow the use of </a:t>
            </a:r>
            <a:r>
              <a:rPr lang="en-US" sz="1400" dirty="0" err="1">
                <a:effectLst/>
                <a:ea typeface="Calibri" panose="020F0502020204030204" pitchFamily="34" charset="0"/>
              </a:rPr>
              <a:t>licence</a:t>
            </a:r>
            <a:r>
              <a:rPr lang="en-US" sz="1400" dirty="0">
                <a:effectLst/>
                <a:ea typeface="Calibri" panose="020F0502020204030204" pitchFamily="34" charset="0"/>
              </a:rPr>
              <a:t>-exempt devices in the 116-122.25 GHz, 122.25-123 GHz, 174.8-182 GHz, 185-190 GHz and 244-246 GHz bands on a no-protection, no-interference basis</a:t>
            </a:r>
            <a:r>
              <a:rPr lang="en-US" sz="1400" dirty="0">
                <a:solidFill>
                  <a:schemeClr val="tx1"/>
                </a:solidFill>
                <a:ea typeface="Times New Roman" panose="02020603050405020304" pitchFamily="18" charset="0"/>
                <a:cs typeface="Times New Roman" panose="02020603050405020304" pitchFamily="18" charset="0"/>
              </a:rPr>
              <a:t> </a:t>
            </a:r>
          </a:p>
          <a:p>
            <a:pPr lvl="2">
              <a:spcBef>
                <a:spcPts val="0"/>
              </a:spcBef>
              <a:buFont typeface="Arial" panose="020B0604020202020204" pitchFamily="34" charset="0"/>
              <a:buChar char="•"/>
            </a:pPr>
            <a:r>
              <a:rPr lang="en-US" sz="1400" dirty="0">
                <a:effectLst/>
                <a:ea typeface="Calibri" panose="020F0502020204030204" pitchFamily="34" charset="0"/>
              </a:rPr>
              <a:t>Specific technical conditions, which are similar to those of 57-71 GHz, are proposed</a:t>
            </a:r>
          </a:p>
          <a:p>
            <a:pPr lvl="2">
              <a:spcBef>
                <a:spcPts val="0"/>
              </a:spcBef>
              <a:buFont typeface="Arial" panose="020B0604020202020204" pitchFamily="34" charset="0"/>
              <a:buChar char="•"/>
            </a:pPr>
            <a:r>
              <a:rPr lang="en-US" sz="1400" dirty="0">
                <a:ea typeface="Calibri" panose="020F0502020204030204" pitchFamily="34" charset="0"/>
              </a:rPr>
              <a:t>License exempt and backhaul are talked to. </a:t>
            </a:r>
            <a:endParaRPr lang="en-US" sz="1400" dirty="0">
              <a:solidFill>
                <a:schemeClr val="tx1"/>
              </a:solidFill>
              <a:ea typeface="Times New Roman" panose="02020603050405020304" pitchFamily="18" charset="0"/>
              <a:cs typeface="Times New Roman" panose="02020603050405020304" pitchFamily="18" charset="0"/>
            </a:endParaRPr>
          </a:p>
          <a:p>
            <a:pPr lvl="1">
              <a:spcBef>
                <a:spcPts val="0"/>
              </a:spcBef>
              <a:buFont typeface="Arial" panose="020B0604020202020204" pitchFamily="34" charset="0"/>
              <a:buChar char="•"/>
            </a:pPr>
            <a:r>
              <a:rPr lang="en-US" sz="1400" b="0" dirty="0">
                <a:solidFill>
                  <a:schemeClr val="tx1"/>
                </a:solidFill>
                <a:ea typeface="Times New Roman" panose="02020603050405020304" pitchFamily="18" charset="0"/>
                <a:cs typeface="Times New Roman" panose="02020603050405020304" pitchFamily="18" charset="0"/>
              </a:rPr>
              <a:t> One on 5.9 GHz;</a:t>
            </a:r>
          </a:p>
          <a:p>
            <a:pPr lvl="2">
              <a:spcBef>
                <a:spcPts val="0"/>
              </a:spcBef>
              <a:spcAft>
                <a:spcPts val="0"/>
              </a:spcAft>
              <a:buFont typeface="Arial" panose="020B0604020202020204" pitchFamily="34" charset="0"/>
              <a:buChar char="•"/>
            </a:pPr>
            <a:r>
              <a:rPr lang="en-US" sz="1400" u="sng" dirty="0">
                <a:solidFill>
                  <a:srgbClr val="0000FF"/>
                </a:solidFill>
                <a:ea typeface="Calibri" panose="020F0502020204030204" pitchFamily="34" charset="0"/>
                <a:hlinkClick r:id="rId5"/>
              </a:rPr>
              <a:t>https://www.ic.gc.ca/eic/site/smt-gst.nsf/eng/sf11766.html</a:t>
            </a:r>
            <a:endParaRPr lang="en-US" sz="1400" b="0" dirty="0">
              <a:solidFill>
                <a:schemeClr val="tx1"/>
              </a:solidFill>
              <a:ea typeface="Times New Roman" panose="02020603050405020304" pitchFamily="18" charset="0"/>
              <a:cs typeface="Times New Roman" panose="02020603050405020304" pitchFamily="18" charset="0"/>
            </a:endParaRPr>
          </a:p>
          <a:p>
            <a:pPr lvl="2">
              <a:spcBef>
                <a:spcPts val="0"/>
              </a:spcBef>
              <a:spcAft>
                <a:spcPts val="0"/>
              </a:spcAft>
              <a:buFont typeface="Arial" panose="020B0604020202020204" pitchFamily="34" charset="0"/>
              <a:buChar char="•"/>
            </a:pPr>
            <a:r>
              <a:rPr lang="en-US" sz="1400" dirty="0">
                <a:effectLst/>
                <a:ea typeface="Calibri" panose="020F0502020204030204" pitchFamily="34" charset="0"/>
              </a:rPr>
              <a:t>ISED believes there are significant benefits of harmonizing the use of the 5895-5925 MHz band for ITS with the US</a:t>
            </a:r>
            <a:r>
              <a:rPr lang="en-US" sz="1400" b="0" dirty="0">
                <a:solidFill>
                  <a:schemeClr val="tx1"/>
                </a:solidFill>
                <a:ea typeface="Times New Roman" panose="02020603050405020304" pitchFamily="18" charset="0"/>
                <a:cs typeface="Times New Roman" panose="02020603050405020304" pitchFamily="18" charset="0"/>
              </a:rPr>
              <a:t> </a:t>
            </a:r>
          </a:p>
          <a:p>
            <a:pPr lvl="2">
              <a:spcBef>
                <a:spcPts val="0"/>
              </a:spcBef>
              <a:spcAft>
                <a:spcPts val="0"/>
              </a:spcAft>
              <a:buFont typeface="Arial" panose="020B0604020202020204" pitchFamily="34" charset="0"/>
              <a:buChar char="•"/>
            </a:pPr>
            <a:r>
              <a:rPr lang="en-US" sz="1400" dirty="0">
                <a:effectLst/>
                <a:ea typeface="Calibri" panose="020F0502020204030204" pitchFamily="34" charset="0"/>
              </a:rPr>
              <a:t>For extending RLAN operation to the 5850 - 5895 MHz, ISED proposes that "all indoor and outdoor license-exempt RLAN devices have immediate access to the 5850-5895 MHz range once appropriate technical standards are in place</a:t>
            </a:r>
            <a:r>
              <a:rPr lang="en-US" sz="1400" b="0" dirty="0">
                <a:effectLst/>
                <a:ea typeface="SimSun" panose="02010600030101010101" pitchFamily="2" charset="-122"/>
              </a:rPr>
              <a:t>  </a:t>
            </a:r>
          </a:p>
          <a:p>
            <a:pPr>
              <a:buFont typeface="Arial" panose="020B0604020202020204" pitchFamily="34" charset="0"/>
              <a:buChar char="•"/>
            </a:pPr>
            <a:r>
              <a:rPr lang="en-US" sz="1800" b="0" dirty="0">
                <a:effectLst/>
                <a:latin typeface="Times New Roman" panose="02020603050405020304" pitchFamily="18" charset="0"/>
                <a:ea typeface="SimSun" panose="02010600030101010101" pitchFamily="2" charset="-122"/>
              </a:rPr>
              <a:t> </a:t>
            </a:r>
            <a:r>
              <a:rPr lang="en-US" sz="1800" b="0" dirty="0">
                <a:latin typeface="Times New Roman" panose="02020603050405020304" pitchFamily="18" charset="0"/>
                <a:ea typeface="SimSun" panose="02010600030101010101" pitchFamily="2" charset="-122"/>
              </a:rPr>
              <a:t>Anything else to share today for other regions? </a:t>
            </a:r>
            <a:endParaRPr lang="en-US" sz="1200" b="0" i="0" u="none" strike="noStrike" baseline="0" dirty="0">
              <a:solidFill>
                <a:srgbClr val="00000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Tree>
    <p:extLst>
      <p:ext uri="{BB962C8B-B14F-4D97-AF65-F5344CB8AC3E}">
        <p14:creationId xmlns:p14="http://schemas.microsoft.com/office/powerpoint/2010/main" val="28391878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endParaRPr lang="en-US" sz="1800" b="0" dirty="0">
              <a:effectLst/>
              <a:latin typeface="Times New Roman" panose="02020603050405020304" pitchFamily="18" charset="0"/>
              <a:ea typeface="Calibri" panose="020F0502020204030204" pitchFamily="34" charset="0"/>
            </a:endParaRPr>
          </a:p>
          <a:p>
            <a:pPr algn="l">
              <a:buFont typeface="Arial" panose="020B0604020202020204" pitchFamily="34" charset="0"/>
              <a:buChar char="•"/>
            </a:pPr>
            <a:r>
              <a:rPr lang="en-US" sz="1800" b="0" i="0" dirty="0">
                <a:solidFill>
                  <a:schemeClr val="tx1"/>
                </a:solidFill>
                <a:effectLst/>
              </a:rPr>
              <a:t>The 802.11 ITU AH will be meeting during the plenary, Thu, March 10, 1pm – 3pm(</a:t>
            </a:r>
            <a:r>
              <a:rPr lang="en-US" sz="1800" b="0" i="0" dirty="0" err="1">
                <a:solidFill>
                  <a:schemeClr val="tx1"/>
                </a:solidFill>
                <a:effectLst/>
              </a:rPr>
              <a:t>pt</a:t>
            </a:r>
            <a:r>
              <a:rPr lang="en-US" sz="1800" b="0" i="0" dirty="0">
                <a:solidFill>
                  <a:schemeClr val="tx1"/>
                </a:solidFill>
                <a:effectLst/>
              </a:rPr>
              <a:t>). Call-in info is in IEEE 802 calendar.  The ad hoc will be working on WP5A contributions, see next. </a:t>
            </a:r>
            <a:endParaRPr lang="en-US" sz="1800" b="1" dirty="0">
              <a:solidFill>
                <a:schemeClr val="tx1"/>
              </a:solidFill>
              <a:ea typeface="Calibri" panose="020F0502020204030204" pitchFamily="34" charset="0"/>
            </a:endParaRPr>
          </a:p>
          <a:p>
            <a:pPr marL="857250" lvl="3">
              <a:spcBef>
                <a:spcPts val="0"/>
              </a:spcBef>
              <a:buFont typeface="Arial" panose="020B0604020202020204" pitchFamily="34" charset="0"/>
              <a:buChar char="•"/>
            </a:pPr>
            <a:endParaRPr lang="en-US" b="1" dirty="0">
              <a:ea typeface="Calibri" panose="020F0502020204030204" pitchFamily="34" charset="0"/>
            </a:endParaRPr>
          </a:p>
          <a:p>
            <a:pPr marL="857250" lvl="3">
              <a:spcBef>
                <a:spcPts val="0"/>
              </a:spcBef>
              <a:buFont typeface="Arial" panose="020B0604020202020204" pitchFamily="34" charset="0"/>
              <a:buChar char="•"/>
            </a:pPr>
            <a:endParaRPr lang="en-US" b="1" dirty="0">
              <a:ea typeface="Calibri" panose="020F0502020204030204" pitchFamily="34" charset="0"/>
            </a:endParaRPr>
          </a:p>
          <a:p>
            <a:pPr marL="857250" lvl="3">
              <a:spcBef>
                <a:spcPts val="0"/>
              </a:spcBef>
              <a:buFont typeface="Arial" panose="020B0604020202020204" pitchFamily="34" charset="0"/>
              <a:buChar char="•"/>
            </a:pPr>
            <a:r>
              <a:rPr lang="en-US" b="1" dirty="0">
                <a:ea typeface="Calibri" panose="020F0502020204030204" pitchFamily="34" charset="0"/>
              </a:rPr>
              <a:t>24feb: </a:t>
            </a:r>
          </a:p>
          <a:p>
            <a:pPr marL="1314450" lvl="4">
              <a:spcBef>
                <a:spcPts val="0"/>
              </a:spcBef>
              <a:buFont typeface="Arial" panose="020B0604020202020204" pitchFamily="34" charset="0"/>
              <a:buChar char="•"/>
            </a:pPr>
            <a:r>
              <a:rPr lang="en-US" dirty="0">
                <a:hlinkClick r:id="rId3"/>
              </a:rPr>
              <a:t>&lt;WP5A&gt;</a:t>
            </a:r>
            <a:r>
              <a:rPr lang="en-US" dirty="0"/>
              <a:t>, </a:t>
            </a:r>
            <a:r>
              <a:rPr lang="en-US" b="1" dirty="0">
                <a:ea typeface="Calibri" panose="020F0502020204030204" pitchFamily="34" charset="0"/>
              </a:rPr>
              <a:t> next meeting is 23may to 03jun22 in Geneva</a:t>
            </a:r>
            <a:r>
              <a:rPr lang="en-US" dirty="0">
                <a:ea typeface="Calibri" panose="020F0502020204030204" pitchFamily="34" charset="0"/>
              </a:rPr>
              <a:t>.   Contributions due:  </a:t>
            </a:r>
            <a:r>
              <a:rPr lang="en-US" dirty="0">
                <a:effectLst/>
                <a:ea typeface="Times New Roman" panose="02020603050405020304" pitchFamily="18" charset="0"/>
              </a:rPr>
              <a:t>Monday, 16 May 2022, 16:00UTC</a:t>
            </a:r>
            <a:endParaRPr lang="en-US" dirty="0">
              <a:ea typeface="Calibri" panose="020F0502020204030204" pitchFamily="34" charset="0"/>
            </a:endParaRPr>
          </a:p>
          <a:p>
            <a:pPr marL="1771650" lvl="5">
              <a:spcBef>
                <a:spcPts val="0"/>
              </a:spcBef>
              <a:buFont typeface="Arial" panose="020B0604020202020204" pitchFamily="34" charset="0"/>
              <a:buChar char="•"/>
            </a:pPr>
            <a:r>
              <a:rPr lang="en-US" dirty="0">
                <a:ea typeface="Calibri" panose="020F0502020204030204" pitchFamily="34" charset="0"/>
              </a:rPr>
              <a:t>.18 will see the M.1450 / M.1801 contributions from .11 later in March and goal to have though EC in April, likely their 05apr22 (first Tuesday) call.  </a:t>
            </a:r>
          </a:p>
          <a:p>
            <a:pPr marL="1771650" lvl="5">
              <a:spcBef>
                <a:spcPts val="0"/>
              </a:spcBef>
              <a:buFont typeface="Arial" panose="020B0604020202020204" pitchFamily="34" charset="0"/>
              <a:buChar char="•"/>
            </a:pPr>
            <a:r>
              <a:rPr lang="en-US" dirty="0">
                <a:ea typeface="Calibri" panose="020F0502020204030204" pitchFamily="34" charset="0"/>
              </a:rPr>
              <a:t>Current .11 drafts:</a:t>
            </a:r>
          </a:p>
          <a:p>
            <a:pPr marL="1771650" lvl="5">
              <a:spcBef>
                <a:spcPts val="0"/>
              </a:spcBef>
              <a:buFont typeface="Arial" panose="020B0604020202020204" pitchFamily="34" charset="0"/>
              <a:buChar char="•"/>
            </a:pPr>
            <a:r>
              <a:rPr lang="en-US" dirty="0">
                <a:ea typeface="Calibri" panose="020F0502020204030204" pitchFamily="34" charset="0"/>
                <a:hlinkClick r:id="rId4"/>
              </a:rPr>
              <a:t>https://mentor.ieee.org/802.11/dcn/22/11-22-0379-01-0itu-proposed-modifications-to-itu-r-m-1801-2.docx</a:t>
            </a:r>
            <a:r>
              <a:rPr lang="en-US" dirty="0">
                <a:ea typeface="Calibri" panose="020F0502020204030204" pitchFamily="34" charset="0"/>
              </a:rPr>
              <a:t> 	</a:t>
            </a:r>
          </a:p>
          <a:p>
            <a:pPr marL="1771650" lvl="5">
              <a:spcBef>
                <a:spcPts val="0"/>
              </a:spcBef>
              <a:buFont typeface="Arial" panose="020B0604020202020204" pitchFamily="34" charset="0"/>
              <a:buChar char="•"/>
            </a:pPr>
            <a:r>
              <a:rPr lang="en-US" dirty="0">
                <a:ea typeface="Calibri" panose="020F0502020204030204" pitchFamily="34" charset="0"/>
                <a:hlinkClick r:id="rId5"/>
              </a:rPr>
              <a:t>https://mentor.ieee.org/802.11/dcn/22/11-22-0378-00-0itu-proposed-modifications-to-itu-r-m-1450-5.docx</a:t>
            </a:r>
            <a:r>
              <a:rPr lang="en-US" dirty="0">
                <a:ea typeface="Calibri" panose="020F0502020204030204" pitchFamily="34" charset="0"/>
              </a:rPr>
              <a:t> </a:t>
            </a:r>
          </a:p>
          <a:p>
            <a:pPr marL="1371600" lvl="4" indent="-285750">
              <a:spcBef>
                <a:spcPts val="0"/>
              </a:spcBef>
              <a:buFont typeface="Arial" panose="020B0604020202020204" pitchFamily="34" charset="0"/>
              <a:buChar char="•"/>
            </a:pPr>
            <a:r>
              <a:rPr lang="en-US" dirty="0">
                <a:ea typeface="Calibri" panose="020F0502020204030204" pitchFamily="34" charset="0"/>
              </a:rPr>
              <a:t>USA FCC WAC last week, did approve the 6 GHz document, Doc 43, next to NTIA, then to CITEL. </a:t>
            </a:r>
          </a:p>
          <a:p>
            <a:pPr marL="1371600" lvl="4" indent="-285750">
              <a:spcBef>
                <a:spcPts val="0"/>
              </a:spcBef>
              <a:buFont typeface="Arial" panose="020B0604020202020204" pitchFamily="34" charset="0"/>
              <a:buChar char="•"/>
            </a:pPr>
            <a:r>
              <a:rPr lang="en-US" dirty="0">
                <a:ea typeface="Calibri" panose="020F0502020204030204" pitchFamily="34" charset="0"/>
              </a:rPr>
              <a:t>ITU-T – Monday has a global standards symposium maybe an interest to some;  </a:t>
            </a:r>
            <a:r>
              <a:rPr lang="en-US" dirty="0">
                <a:ea typeface="Calibri" panose="020F0502020204030204" pitchFamily="34" charset="0"/>
                <a:hlinkClick r:id="rId6"/>
              </a:rPr>
              <a:t>https://gss.itu.int/</a:t>
            </a:r>
            <a:r>
              <a:rPr lang="en-US" dirty="0">
                <a:ea typeface="Calibri" panose="020F0502020204030204" pitchFamily="34" charset="0"/>
              </a:rPr>
              <a:t> </a:t>
            </a:r>
            <a:endParaRPr lang="en-US" sz="1200" dirty="0">
              <a:ea typeface="Calibri" panose="020F0502020204030204" pitchFamily="34" charset="0"/>
            </a:endParaRPr>
          </a:p>
          <a:p>
            <a:pPr>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else to share today? </a:t>
            </a:r>
          </a:p>
          <a:p>
            <a:pPr>
              <a:buFont typeface="Arial" panose="020B0604020202020204" pitchFamily="34" charset="0"/>
              <a:buChar char="•"/>
            </a:pPr>
            <a:endParaRPr lang="en-US" sz="1800" dirty="0">
              <a:ea typeface="Calibri" panose="020F0502020204030204" pitchFamily="34" charset="0"/>
            </a:endParaRPr>
          </a:p>
          <a:p>
            <a:pPr>
              <a:buFont typeface="Arial" panose="020B0604020202020204" pitchFamily="34" charset="0"/>
              <a:buChar char="•"/>
            </a:pPr>
            <a:r>
              <a:rPr lang="en-US" sz="1800" dirty="0">
                <a:ea typeface="Calibri" panose="020F0502020204030204" pitchFamily="34" charset="0"/>
              </a:rPr>
              <a:t>standing by for this spring (2022):  </a:t>
            </a:r>
            <a:r>
              <a:rPr lang="en-US" sz="1800" b="0" dirty="0">
                <a:ea typeface="Calibri" panose="020F0502020204030204" pitchFamily="34" charset="0"/>
              </a:rPr>
              <a:t>Additional WP 1A light communications submission from IEEE 802.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1049000" cy="5477022"/>
          </a:xfrm>
        </p:spPr>
        <p:txBody>
          <a:bodyPr/>
          <a:lstStyle/>
          <a:p>
            <a:pPr>
              <a:buFont typeface="Arial" panose="020B0604020202020204" pitchFamily="34" charset="0"/>
              <a:buChar char="•"/>
            </a:pPr>
            <a:r>
              <a:rPr lang="en-US" sz="2000" dirty="0">
                <a:solidFill>
                  <a:schemeClr val="tx1"/>
                </a:solidFill>
              </a:rPr>
              <a:t> </a:t>
            </a:r>
          </a:p>
          <a:p>
            <a:pPr marL="238125" marR="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 </a:t>
            </a:r>
            <a:endParaRPr lang="en-US" sz="12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10-17mar22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10-17mar22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032375" cy="5379391"/>
          </a:xfrm>
        </p:spPr>
        <p:txBody>
          <a:bodyPr/>
          <a:lstStyle/>
          <a:p>
            <a:pPr>
              <a:buFont typeface="Arial" panose="020B0604020202020204" pitchFamily="34" charset="0"/>
              <a:buChar char="•"/>
            </a:pPr>
            <a:r>
              <a:rPr lang="en-US" sz="1600" dirty="0"/>
              <a:t> </a:t>
            </a:r>
            <a:r>
              <a:rPr lang="en-US" sz="1400" dirty="0"/>
              <a:t>1</a:t>
            </a:r>
            <a:r>
              <a:rPr lang="en-US" sz="1600" dirty="0"/>
              <a:t>.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(168 people);            		</a:t>
            </a:r>
            <a:r>
              <a:rPr lang="en-US" sz="1400" dirty="0"/>
              <a:t>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spcBef>
                <a:spcPts val="0"/>
              </a:spcBef>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 </a:t>
            </a:r>
            <a:r>
              <a:rPr lang="en-GB" sz="1600" b="1" dirty="0">
                <a:solidFill>
                  <a:schemeClr val="tx1"/>
                </a:solidFill>
                <a:ea typeface="Calibri" panose="020F0502020204030204" pitchFamily="34" charset="0"/>
              </a:rPr>
              <a:t> 24feb: </a:t>
            </a:r>
            <a:r>
              <a:rPr lang="en-GB" sz="1600" dirty="0">
                <a:solidFill>
                  <a:schemeClr val="tx1"/>
                </a:solidFill>
                <a:ea typeface="Calibri" panose="020F0502020204030204" pitchFamily="34" charset="0"/>
              </a:rPr>
              <a:t>Moving ahead and in the next 4 weeks will have canvased the 3</a:t>
            </a:r>
            <a:r>
              <a:rPr lang="en-GB" sz="1600" baseline="30000" dirty="0">
                <a:solidFill>
                  <a:schemeClr val="tx1"/>
                </a:solidFill>
                <a:ea typeface="Calibri" panose="020F0502020204030204" pitchFamily="34" charset="0"/>
              </a:rPr>
              <a:t>rd</a:t>
            </a:r>
            <a:r>
              <a:rPr lang="en-GB" sz="1600" dirty="0">
                <a:solidFill>
                  <a:schemeClr val="tx1"/>
                </a:solidFill>
                <a:ea typeface="Calibri" panose="020F0502020204030204" pitchFamily="34" charset="0"/>
              </a:rPr>
              <a:t> party test labs to then start up some testing. </a:t>
            </a:r>
          </a:p>
          <a:p>
            <a:pPr marL="1323975" lvl="3">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This is in parallel with what the WFA is doing on this. </a:t>
            </a:r>
          </a:p>
          <a:p>
            <a:pPr marL="866775" lvl="2">
              <a:spcBef>
                <a:spcPts val="0"/>
              </a:spcBef>
              <a:spcAft>
                <a:spcPts val="0"/>
              </a:spcAft>
              <a:buFont typeface="Arial" panose="020B0604020202020204" pitchFamily="34" charset="0"/>
              <a:buChar char="•"/>
            </a:pPr>
            <a:endParaRPr lang="en-GB" sz="1600" dirty="0">
              <a:solidFill>
                <a:schemeClr val="tx1"/>
              </a:solidFill>
              <a:ea typeface="Calibri" panose="020F0502020204030204" pitchFamily="34" charset="0"/>
            </a:endParaRPr>
          </a:p>
          <a:p>
            <a:pPr marL="866775" lvl="2">
              <a:spcBef>
                <a:spcPts val="0"/>
              </a:spcBef>
              <a:spcAft>
                <a:spcPts val="0"/>
              </a:spcAft>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5"/>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03mar: </a:t>
            </a:r>
            <a:r>
              <a:rPr lang="en-GB" sz="1600" dirty="0">
                <a:solidFill>
                  <a:schemeClr val="tx1"/>
                </a:solidFill>
                <a:ea typeface="Calibri" panose="020F0502020204030204" pitchFamily="34" charset="0"/>
              </a:rPr>
              <a:t> </a:t>
            </a:r>
            <a:r>
              <a:rPr lang="en-GB" sz="1600" dirty="0">
                <a:solidFill>
                  <a:schemeClr val="tx1"/>
                </a:solidFill>
              </a:rPr>
              <a:t>Monthly meeting, passed a motion, agreed on how to put in report from WS1 dissenting responses. </a:t>
            </a:r>
          </a:p>
          <a:p>
            <a:pPr marL="866775" lvl="2">
              <a:spcBef>
                <a:spcPts val="0"/>
              </a:spcBef>
              <a:spcAft>
                <a:spcPts val="0"/>
              </a:spcAft>
              <a:buFont typeface="Arial" panose="020B0604020202020204" pitchFamily="34" charset="0"/>
              <a:buChar char="•"/>
            </a:pPr>
            <a:r>
              <a:rPr lang="en-GB" sz="1600" b="1" dirty="0">
                <a:solidFill>
                  <a:schemeClr val="tx1"/>
                </a:solidFill>
              </a:rPr>
              <a:t>24feb: </a:t>
            </a:r>
            <a:r>
              <a:rPr lang="en-GB" sz="1600" dirty="0">
                <a:solidFill>
                  <a:schemeClr val="tx1"/>
                </a:solidFill>
              </a:rPr>
              <a:t>WS1 – interference call today.  2 viewpoints on this,  </a:t>
            </a:r>
            <a:r>
              <a:rPr lang="en-GB" sz="1600" dirty="0" err="1">
                <a:solidFill>
                  <a:schemeClr val="tx1"/>
                </a:solidFill>
              </a:rPr>
              <a:t>APCO&amp;others</a:t>
            </a:r>
            <a:r>
              <a:rPr lang="en-GB" sz="1600" dirty="0">
                <a:solidFill>
                  <a:schemeClr val="tx1"/>
                </a:solidFill>
              </a:rPr>
              <a:t> / NCTA &amp; others, first time to have an open discussion and getting on the table.  Here is one, behind UN/PW: </a:t>
            </a:r>
            <a:r>
              <a:rPr lang="en-US" sz="1800" u="sng" dirty="0">
                <a:solidFill>
                  <a:srgbClr val="0000FF"/>
                </a:solidFill>
                <a:effectLst/>
                <a:latin typeface="Times New Roman" panose="02020603050405020304" pitchFamily="18" charset="0"/>
                <a:ea typeface="SimSun" panose="02010600030101010101" pitchFamily="2" charset="-122"/>
                <a:hlinkClick r:id="rId6"/>
              </a:rPr>
              <a:t>https://groups.wirelessinnovation.org/wg/6GHz-MSG-WS1/document/16974</a:t>
            </a:r>
            <a:endParaRPr lang="en-GB" sz="1600" dirty="0">
              <a:solidFill>
                <a:schemeClr val="tx1"/>
              </a:solidFill>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1900"/>
            <a:ext cx="11049000" cy="464123"/>
          </a:xfrm>
        </p:spPr>
        <p:txBody>
          <a:bodyPr/>
          <a:lstStyle/>
          <a:p>
            <a:r>
              <a:rPr lang="en-US" altLang="en-US" sz="2400" dirty="0"/>
              <a:t>General Discussion Items – ongoing fyi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10-17mar22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10490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https://mentor.ieee.org/802.18/dcn/22/18-22-0009-00-0000-ieee-802-wireless-standards-table-of-frequency-ranges.xlsx</a:t>
            </a:r>
            <a:r>
              <a:rPr lang="en-US" sz="1800" dirty="0">
                <a:solidFill>
                  <a:srgbClr val="0070C0"/>
                </a:solidFill>
                <a:ea typeface="Times New Roman" panose="02020603050405020304" pitchFamily="18" charset="0"/>
              </a:rPr>
              <a:t> </a:t>
            </a:r>
          </a:p>
          <a:p>
            <a:pPr lvl="1">
              <a:spcBef>
                <a:spcPts val="0"/>
              </a:spcBef>
              <a:buFont typeface="Arial" panose="020B0604020202020204" pitchFamily="34" charset="0"/>
              <a:buChar char="•"/>
            </a:pPr>
            <a:endParaRPr lang="en-US" sz="1600" dirty="0">
              <a:ea typeface="Calibri" panose="020F0502020204030204" pitchFamily="34" charset="0"/>
            </a:endParaRPr>
          </a:p>
          <a:p>
            <a:pPr>
              <a:spcBef>
                <a:spcPts val="0"/>
              </a:spcBef>
              <a:buFont typeface="Arial" panose="020B0604020202020204" pitchFamily="34" charset="0"/>
              <a:buChar char="•"/>
            </a:pPr>
            <a:r>
              <a:rPr lang="en-US" sz="1600" dirty="0">
                <a:ea typeface="Calibri" panose="020F0502020204030204" pitchFamily="34" charset="0"/>
              </a:rPr>
              <a:t> </a:t>
            </a:r>
            <a:r>
              <a:rPr lang="en-US" sz="1600" dirty="0">
                <a:solidFill>
                  <a:srgbClr val="333333"/>
                </a:solidFill>
                <a:ea typeface="Times New Roman" panose="02020603050405020304" pitchFamily="18" charset="0"/>
              </a:rPr>
              <a:t>At the WCSC monthly call Wednesday, 02 Mar 2022, the comment collection process was reviewed, and custom comment collection form introduced:  </a:t>
            </a:r>
            <a:r>
              <a:rPr lang="en-US" sz="1600" b="0" dirty="0">
                <a:solidFill>
                  <a:srgbClr val="333333"/>
                </a:solidFill>
                <a:ea typeface="Times New Roman" panose="02020603050405020304" pitchFamily="18" charset="0"/>
                <a:hlinkClick r:id="rId4"/>
              </a:rPr>
              <a:t>https://mentor.ieee.org/802.18/dcn/22/18-22-0030</a:t>
            </a:r>
            <a:r>
              <a:rPr lang="en-US" sz="1600" b="0" dirty="0">
                <a:solidFill>
                  <a:srgbClr val="333333"/>
                </a:solidFill>
                <a:ea typeface="Times New Roman" panose="02020603050405020304" pitchFamily="18" charset="0"/>
              </a:rPr>
              <a:t> </a:t>
            </a:r>
          </a:p>
          <a:p>
            <a:pPr lvl="1">
              <a:spcBef>
                <a:spcPts val="0"/>
              </a:spcBef>
              <a:buFont typeface="Arial" panose="020B0604020202020204" pitchFamily="34" charset="0"/>
              <a:buChar char="•"/>
            </a:pPr>
            <a:r>
              <a:rPr lang="en-US" sz="1600" dirty="0">
                <a:solidFill>
                  <a:srgbClr val="333333"/>
                </a:solidFill>
                <a:ea typeface="Times New Roman" panose="02020603050405020304" pitchFamily="18" charset="0"/>
              </a:rPr>
              <a:t>Comment collection will run until 30 Apr 2022, at which time the ad hoc team will act as the CRG and review and implement accordingly the comments. </a:t>
            </a: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22feb22</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Worked on comment collection </a:t>
            </a:r>
            <a:r>
              <a:rPr lang="en-US" sz="1600" dirty="0" err="1">
                <a:ea typeface="Calibri" panose="020F0502020204030204" pitchFamily="34" charset="0"/>
              </a:rPr>
              <a:t>epoll</a:t>
            </a:r>
            <a:r>
              <a:rPr lang="en-US" sz="1600" dirty="0">
                <a:ea typeface="Calibri" panose="020F0502020204030204" pitchFamily="34" charset="0"/>
              </a:rPr>
              <a:t> text and process.  Will discuss with 802 Executive Secretary.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Co-leads have </a:t>
            </a:r>
            <a:r>
              <a:rPr lang="en-US" sz="1600" dirty="0" err="1">
                <a:ea typeface="Calibri" panose="020F0502020204030204" pitchFamily="34" charset="0"/>
              </a:rPr>
              <a:t>epoll</a:t>
            </a:r>
            <a:r>
              <a:rPr lang="en-US" sz="1600" dirty="0">
                <a:ea typeface="Calibri" panose="020F0502020204030204" pitchFamily="34" charset="0"/>
              </a:rPr>
              <a:t> text updated and a comment collection spreadsheet draft to present at WCSC call 02mar22.</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Looking at proposing adding the link to the IEEE 802 Wireless Stds Table of Frequency Ranges to the IEEE 802 web page under the Orientation link. </a:t>
            </a: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22mar22.  </a:t>
            </a:r>
            <a:r>
              <a:rPr lang="en-US" sz="1800" b="0" dirty="0">
                <a:solidFill>
                  <a:schemeClr val="tx1"/>
                </a:solidFill>
                <a:ea typeface="Times New Roman" panose="02020603050405020304" pitchFamily="18" charset="0"/>
              </a:rPr>
              <a:t>(call-in in agenda backup slides) (May be cancelled if </a:t>
            </a:r>
            <a:r>
              <a:rPr lang="en-US" sz="1800" b="0" dirty="0" err="1">
                <a:solidFill>
                  <a:schemeClr val="tx1"/>
                </a:solidFill>
                <a:ea typeface="Times New Roman" panose="02020603050405020304" pitchFamily="18" charset="0"/>
              </a:rPr>
              <a:t>epoll</a:t>
            </a:r>
            <a:r>
              <a:rPr lang="en-US" sz="1800" b="0" dirty="0">
                <a:solidFill>
                  <a:schemeClr val="tx1"/>
                </a:solidFill>
                <a:ea typeface="Times New Roman" panose="02020603050405020304" pitchFamily="18" charset="0"/>
              </a:rPr>
              <a:t> is running)</a:t>
            </a:r>
          </a:p>
        </p:txBody>
      </p:sp>
    </p:spTree>
    <p:extLst>
      <p:ext uri="{BB962C8B-B14F-4D97-AF65-F5344CB8AC3E}">
        <p14:creationId xmlns:p14="http://schemas.microsoft.com/office/powerpoint/2010/main" val="6488128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1028701" y="966787"/>
            <a:ext cx="10475384" cy="5508627"/>
          </a:xfrm>
        </p:spPr>
        <p:txBody>
          <a:bodyPr/>
          <a:lstStyle/>
          <a:p>
            <a:pPr>
              <a:buFont typeface="Arial" panose="020B0604020202020204" pitchFamily="34" charset="0"/>
              <a:buChar char="•"/>
            </a:pPr>
            <a:r>
              <a:rPr lang="en-US" altLang="en-US" sz="2000" dirty="0"/>
              <a:t>Actions required: </a:t>
            </a:r>
          </a:p>
          <a:p>
            <a:pPr marL="285750" indent="-285750">
              <a:buClr>
                <a:srgbClr val="00B0F0"/>
              </a:buClr>
              <a:buFont typeface="Wingdings" panose="05000000000000000000" pitchFamily="2" charset="2"/>
              <a:buChar char="q"/>
            </a:pPr>
            <a:r>
              <a:rPr lang="en-US" altLang="en-US" sz="1800" b="0" dirty="0">
                <a:solidFill>
                  <a:srgbClr val="00B0F0"/>
                </a:solidFill>
              </a:rPr>
              <a:t> Chair turn in results of elections for EC confirmation,</a:t>
            </a:r>
          </a:p>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r>
              <a:rPr lang="en-US" altLang="en-US" sz="1800" b="0" dirty="0">
                <a:solidFill>
                  <a:srgbClr val="00B0F0"/>
                </a:solidFill>
              </a:rPr>
              <a:t> </a:t>
            </a:r>
            <a:endParaRPr lang="en-US" altLang="en-US" sz="1400" b="0" dirty="0">
              <a:solidFill>
                <a:srgbClr val="00B0F0"/>
              </a:solidFill>
            </a:endParaRPr>
          </a:p>
          <a:p>
            <a:pPr lvl="4">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AOB before recess to next Thursday?	</a:t>
            </a:r>
            <a:endParaRPr lang="en-US" sz="1800" dirty="0">
              <a:latin typeface="Times New Roman" panose="02020603050405020304" pitchFamily="18" charset="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chemeClr val="tx1"/>
                </a:solidFill>
                <a:ea typeface="Calibri" panose="020F0502020204030204" pitchFamily="34" charset="0"/>
              </a:rPr>
              <a:t>remember to sign into IMAT. </a:t>
            </a:r>
            <a:endParaRPr lang="en-US" sz="1600" dirty="0">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r>
              <a:rPr lang="en-US" sz="1800" b="0" dirty="0">
                <a:solidFill>
                  <a:schemeClr val="tx1"/>
                </a:solidFill>
              </a:rPr>
              <a:t>Remember, must be registered and to log attendance in</a:t>
            </a:r>
            <a:r>
              <a:rPr lang="en-US" sz="1800" dirty="0">
                <a:solidFill>
                  <a:schemeClr val="tx1"/>
                </a:solidFill>
              </a:rPr>
              <a:t> IMAT</a:t>
            </a:r>
            <a:r>
              <a:rPr lang="en-US" sz="1800" b="0" dirty="0">
                <a:solidFill>
                  <a:schemeClr val="tx1"/>
                </a:solidFill>
              </a:rPr>
              <a:t> (and participation credit available) </a:t>
            </a:r>
          </a:p>
          <a:p>
            <a:pPr>
              <a:buFont typeface="Arial" panose="020B0604020202020204" pitchFamily="34" charset="0"/>
              <a:buChar char="•"/>
            </a:pPr>
            <a:r>
              <a:rPr lang="en-US" sz="1800" b="0" dirty="0">
                <a:solidFill>
                  <a:schemeClr val="tx1"/>
                </a:solidFill>
              </a:rPr>
              <a:t>Attendance on-line today:  __38___  and voters on-line:  __34____</a:t>
            </a:r>
          </a:p>
          <a:p>
            <a:pPr lvl="4">
              <a:buFont typeface="Arial" panose="020B0604020202020204" pitchFamily="34" charset="0"/>
              <a:buChar char="•"/>
            </a:pPr>
            <a:endParaRPr lang="en-US" sz="600" b="0" dirty="0">
              <a:solidFill>
                <a:schemeClr val="tx1"/>
              </a:solidFill>
            </a:endParaRPr>
          </a:p>
          <a:p>
            <a:pPr>
              <a:buFont typeface="Arial" panose="020B0604020202020204" pitchFamily="34" charset="0"/>
              <a:buChar char="•"/>
            </a:pPr>
            <a:r>
              <a:rPr lang="en-US" altLang="en-US" sz="1800" dirty="0">
                <a:solidFill>
                  <a:schemeClr val="tx1"/>
                </a:solidFill>
              </a:rPr>
              <a:t>Recessed at 15:57 until next Thursday 17mar22, 15:00et/19:00utc</a:t>
            </a: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dirty="0"/>
              <a:t>10-17mar22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631751"/>
          </a:xfrm>
        </p:spPr>
        <p:txBody>
          <a:bodyPr/>
          <a:lstStyle/>
          <a:p>
            <a:r>
              <a:rPr lang="en-US" altLang="en-US" sz="2400" dirty="0"/>
              <a:t>2</a:t>
            </a:r>
            <a:r>
              <a:rPr lang="en-US" altLang="en-US" sz="2400" baseline="30000" dirty="0"/>
              <a:t>nd</a:t>
            </a:r>
            <a:r>
              <a:rPr lang="en-US" altLang="en-US" sz="2400" dirty="0"/>
              <a:t> – call - Thursday </a:t>
            </a:r>
            <a:r>
              <a:rPr lang="en-US" altLang="en-US" sz="2000" dirty="0"/>
              <a:t>(17mar22) </a:t>
            </a:r>
            <a:r>
              <a:rPr lang="en-US" altLang="en-US" sz="2400" dirty="0"/>
              <a:t>Agenda</a:t>
            </a:r>
            <a:endParaRPr lang="en-US" sz="2400" dirty="0"/>
          </a:p>
        </p:txBody>
      </p:sp>
      <p:sp>
        <p:nvSpPr>
          <p:cNvPr id="3" name="Content Placeholder 2"/>
          <p:cNvSpPr>
            <a:spLocks noGrp="1"/>
          </p:cNvSpPr>
          <p:nvPr>
            <p:ph idx="1"/>
          </p:nvPr>
        </p:nvSpPr>
        <p:spPr>
          <a:xfrm>
            <a:off x="914400" y="1263650"/>
            <a:ext cx="10475384" cy="5211763"/>
          </a:xfrm>
        </p:spPr>
        <p:txBody>
          <a:bodyPr/>
          <a:lstStyle/>
          <a:p>
            <a:pPr>
              <a:buFont typeface="Arial" panose="020B0604020202020204" pitchFamily="34" charset="0"/>
              <a:buChar char="•"/>
            </a:pPr>
            <a:r>
              <a:rPr lang="en-US" altLang="en-US" sz="1800" dirty="0"/>
              <a:t>Reminder we are still under all IEEE policies as shown last Thursday</a:t>
            </a:r>
            <a:endParaRPr lang="en-US" altLang="en-US" sz="1600" dirty="0"/>
          </a:p>
          <a:p>
            <a:pPr lvl="1">
              <a:spcBef>
                <a:spcPts val="0"/>
              </a:spcBef>
              <a:buFont typeface="Arial" panose="020B0604020202020204" pitchFamily="34" charset="0"/>
              <a:buChar char="•"/>
            </a:pPr>
            <a:r>
              <a:rPr lang="en-US" altLang="en-US" sz="1800" b="1" u="sng" dirty="0">
                <a:solidFill>
                  <a:schemeClr val="tx1"/>
                </a:solidFill>
              </a:rPr>
              <a:t>Attendance is on IMAT (w/VC and </a:t>
            </a:r>
            <a:r>
              <a:rPr lang="en-US" altLang="en-US" sz="1800" b="1" u="sng" dirty="0" err="1">
                <a:solidFill>
                  <a:schemeClr val="tx1"/>
                </a:solidFill>
              </a:rPr>
              <a:t>webex</a:t>
            </a:r>
            <a:r>
              <a:rPr lang="en-US" altLang="en-US" sz="1800" b="1" u="sng" dirty="0">
                <a:solidFill>
                  <a:schemeClr val="tx1"/>
                </a:solidFill>
              </a:rPr>
              <a:t> checks)</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lvl="1">
              <a:spcBef>
                <a:spcPts val="0"/>
              </a:spcBef>
              <a:buFont typeface="Arial" panose="020B0604020202020204" pitchFamily="34" charset="0"/>
              <a:buChar char="•"/>
            </a:pPr>
            <a:r>
              <a:rPr lang="en-US" altLang="en-US" sz="1600" dirty="0"/>
              <a:t>Someone to take a few notes</a:t>
            </a:r>
            <a:r>
              <a:rPr lang="en-US" altLang="en-US" sz="1600" dirty="0">
                <a:solidFill>
                  <a:schemeClr val="tx1"/>
                </a:solidFill>
              </a:rPr>
              <a:t>:   _Peter E._</a:t>
            </a:r>
          </a:p>
          <a:p>
            <a:pPr lvl="1">
              <a:spcBef>
                <a:spcPts val="0"/>
              </a:spcBef>
              <a:buFont typeface="Arial" panose="020B0604020202020204" pitchFamily="34" charset="0"/>
              <a:buChar char="•"/>
            </a:pPr>
            <a:r>
              <a:rPr lang="en-US" altLang="en-US" sz="1600" dirty="0">
                <a:solidFill>
                  <a:schemeClr val="tx1"/>
                </a:solidFill>
              </a:rPr>
              <a:t>Attendance and request queue in chat window, Stuart K. </a:t>
            </a:r>
          </a:p>
          <a:p>
            <a:pPr>
              <a:buFont typeface="Arial" panose="020B0604020202020204" pitchFamily="34" charset="0"/>
              <a:buChar char="•"/>
            </a:pPr>
            <a:r>
              <a:rPr lang="en-US" altLang="en-US" sz="1800" dirty="0">
                <a:solidFill>
                  <a:schemeClr val="tx1"/>
                </a:solidFill>
              </a:rPr>
              <a:t>Administration items</a:t>
            </a:r>
          </a:p>
          <a:p>
            <a:pPr>
              <a:buFont typeface="Arial" panose="020B0604020202020204" pitchFamily="34" charset="0"/>
              <a:buChar char="•"/>
            </a:pPr>
            <a:r>
              <a:rPr lang="en-US" altLang="en-US" sz="1800" dirty="0"/>
              <a:t>Routine items or from last week or new</a:t>
            </a: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 w/liaisons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6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6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 </a:t>
            </a:r>
          </a:p>
          <a:p>
            <a:pPr>
              <a:buFont typeface="Arial" panose="020B0604020202020204" pitchFamily="34" charset="0"/>
              <a:buChar char="•"/>
            </a:pPr>
            <a:r>
              <a:rPr lang="en-US" altLang="en-US" sz="1600" dirty="0">
                <a:solidFill>
                  <a:schemeClr val="tx1"/>
                </a:solidFill>
              </a:rPr>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10-17mar22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896D2349-3D01-44F1-8104-B00F6EFE3870}"/>
              </a:ext>
            </a:extLst>
          </p:cNvPr>
          <p:cNvSpPr txBox="1"/>
          <p:nvPr/>
        </p:nvSpPr>
        <p:spPr>
          <a:xfrm>
            <a:off x="6828370" y="1768122"/>
            <a:ext cx="4876800" cy="4708981"/>
          </a:xfrm>
          <a:prstGeom prst="rect">
            <a:avLst/>
          </a:prstGeom>
          <a:noFill/>
        </p:spPr>
        <p:txBody>
          <a:bodyPr wrap="square" rtlCol="0">
            <a:spAutoFit/>
          </a:bodyPr>
          <a:lstStyle/>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altLang="en-US" sz="1600" dirty="0">
                <a:solidFill>
                  <a:schemeClr val="tx1"/>
                </a:solidFill>
              </a:rPr>
              <a:t>EU Stds</a:t>
            </a:r>
          </a:p>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altLang="en-US" sz="1600" dirty="0">
                <a:solidFill>
                  <a:schemeClr val="tx1"/>
                </a:solidFill>
              </a:rPr>
              <a:t>ITU-R</a:t>
            </a:r>
          </a:p>
          <a:p>
            <a:pPr marL="342900" indent="-342900">
              <a:buFont typeface="Arial" panose="020B0604020202020204" pitchFamily="34" charset="0"/>
              <a:buChar char="•"/>
            </a:pPr>
            <a:r>
              <a:rPr lang="en-US" altLang="en-US" sz="1600" dirty="0">
                <a:solidFill>
                  <a:schemeClr val="tx1"/>
                </a:solidFill>
              </a:rPr>
              <a:t>M.1450/M.1801</a:t>
            </a:r>
          </a:p>
          <a:p>
            <a:pPr marL="342900" indent="-342900">
              <a:buFont typeface="Arial" panose="020B0604020202020204" pitchFamily="34" charset="0"/>
              <a:buChar char="•"/>
            </a:pPr>
            <a:r>
              <a:rPr lang="en-US" altLang="en-US" sz="1600" dirty="0">
                <a:solidFill>
                  <a:schemeClr val="tx1"/>
                </a:solidFill>
              </a:rPr>
              <a:t>Other regions</a:t>
            </a:r>
          </a:p>
          <a:p>
            <a:pPr marL="400050" lvl="1">
              <a:spcBef>
                <a:spcPts val="0"/>
              </a:spcBef>
              <a:spcAft>
                <a:spcPts val="0"/>
              </a:spcAft>
              <a:buFont typeface="Arial" panose="020B0604020202020204" pitchFamily="34" charset="0"/>
              <a:buChar char="•"/>
            </a:pPr>
            <a:r>
              <a:rPr lang="en-US" sz="1600" dirty="0">
                <a:solidFill>
                  <a:schemeClr val="tx1"/>
                </a:solidFill>
              </a:rPr>
              <a:t>APAC update</a:t>
            </a:r>
            <a:endParaRPr lang="en-US" sz="1600" dirty="0">
              <a:solidFill>
                <a:schemeClr val="tx1"/>
              </a:solidFill>
              <a:effectLst/>
            </a:endParaRPr>
          </a:p>
          <a:p>
            <a:pPr marL="400050" lvl="1">
              <a:spcBef>
                <a:spcPts val="0"/>
              </a:spcBef>
              <a:spcAft>
                <a:spcPts val="0"/>
              </a:spcAft>
              <a:buFont typeface="Arial" panose="020B0604020202020204" pitchFamily="34" charset="0"/>
              <a:buChar char="•"/>
            </a:pPr>
            <a:r>
              <a:rPr lang="en-US" sz="1600" dirty="0">
                <a:solidFill>
                  <a:schemeClr val="tx1"/>
                </a:solidFill>
                <a:effectLst/>
              </a:rPr>
              <a:t>UK </a:t>
            </a:r>
            <a:r>
              <a:rPr lang="en-US" sz="1600" dirty="0">
                <a:solidFill>
                  <a:schemeClr val="tx1"/>
                </a:solidFill>
              </a:rPr>
              <a:t>and AU </a:t>
            </a:r>
            <a:r>
              <a:rPr lang="en-US" sz="1600" dirty="0">
                <a:solidFill>
                  <a:schemeClr val="tx1"/>
                </a:solidFill>
                <a:effectLst/>
              </a:rPr>
              <a:t>consultations</a:t>
            </a:r>
            <a:endParaRPr lang="en-US" sz="1600" dirty="0">
              <a:solidFill>
                <a:schemeClr val="tx1"/>
              </a:solidFill>
            </a:endParaRPr>
          </a:p>
          <a:p>
            <a:pPr indent="-628650">
              <a:spcBef>
                <a:spcPts val="0"/>
              </a:spcBef>
              <a:spcAft>
                <a:spcPts val="0"/>
              </a:spcAft>
              <a:buFont typeface="Arial" panose="020B0604020202020204" pitchFamily="34" charset="0"/>
              <a:buChar char="•"/>
            </a:pPr>
            <a:endParaRPr lang="en-US" sz="1600" dirty="0">
              <a:solidFill>
                <a:schemeClr val="tx1"/>
              </a:solidFill>
            </a:endParaRPr>
          </a:p>
          <a:p>
            <a:pPr marL="342900" indent="-342900">
              <a:buFont typeface="Arial" panose="020B0604020202020204" pitchFamily="34" charset="0"/>
              <a:buChar char="•"/>
            </a:pPr>
            <a:r>
              <a:rPr lang="en-US" sz="1600" dirty="0">
                <a:solidFill>
                  <a:schemeClr val="tx1"/>
                </a:solidFill>
              </a:rPr>
              <a:t>General Discussion Items</a:t>
            </a:r>
          </a:p>
          <a:p>
            <a:pPr marL="400050" lvl="1">
              <a:spcBef>
                <a:spcPts val="0"/>
              </a:spcBef>
              <a:spcAft>
                <a:spcPts val="0"/>
              </a:spcAft>
              <a:buFont typeface="Arial" panose="020B0604020202020204" pitchFamily="34" charset="0"/>
              <a:buChar char="•"/>
            </a:pPr>
            <a:r>
              <a:rPr lang="en-US" altLang="en-US" sz="1600" kern="0" dirty="0">
                <a:solidFill>
                  <a:schemeClr val="tx1"/>
                </a:solidFill>
              </a:rPr>
              <a:t> USA FCC OET</a:t>
            </a:r>
          </a:p>
          <a:p>
            <a:pPr marL="400050" lvl="1">
              <a:spcBef>
                <a:spcPts val="0"/>
              </a:spcBef>
              <a:spcAft>
                <a:spcPts val="0"/>
              </a:spcAft>
              <a:buFont typeface="Arial" panose="020B0604020202020204" pitchFamily="34" charset="0"/>
              <a:buChar char="•"/>
            </a:pPr>
            <a:endParaRPr lang="en-US" altLang="en-US" sz="1600" dirty="0">
              <a:solidFill>
                <a:schemeClr val="tx1"/>
              </a:solidFill>
              <a:latin typeface="Times New Roman" panose="02020603050405020304" pitchFamily="18" charset="0"/>
            </a:endParaRPr>
          </a:p>
          <a:p>
            <a:endParaRPr lang="en-US" sz="1600" b="1" dirty="0">
              <a:solidFill>
                <a:schemeClr val="tx1"/>
              </a:solidFill>
            </a:endParaRPr>
          </a:p>
          <a:p>
            <a:endParaRPr lang="en-US" sz="1600" b="1" dirty="0">
              <a:solidFill>
                <a:schemeClr val="tx1"/>
              </a:solidFill>
            </a:endParaRPr>
          </a:p>
          <a:p>
            <a:r>
              <a:rPr lang="en-US" sz="2000" b="1" dirty="0">
                <a:solidFill>
                  <a:schemeClr val="tx1"/>
                </a:solidFill>
              </a:rPr>
              <a:t>Any objections to accepting the agenda?</a:t>
            </a:r>
          </a:p>
          <a:p>
            <a:pPr marL="285750" indent="-285750">
              <a:buFont typeface="Arial" panose="020B0604020202020204" pitchFamily="34" charset="0"/>
              <a:buChar char="•"/>
            </a:pPr>
            <a:r>
              <a:rPr lang="en-US" sz="1800" dirty="0">
                <a:solidFill>
                  <a:schemeClr val="tx1"/>
                </a:solidFill>
              </a:rPr>
              <a:t>None heard</a:t>
            </a:r>
          </a:p>
          <a:p>
            <a:endParaRPr lang="en-US" altLang="en-US" sz="2000" b="1" dirty="0">
              <a:solidFill>
                <a:schemeClr val="tx1"/>
              </a:solidFill>
            </a:endParaRPr>
          </a:p>
          <a:p>
            <a:r>
              <a:rPr lang="en-US" altLang="en-US" sz="1800" b="1" dirty="0">
                <a:solidFill>
                  <a:schemeClr val="tx1"/>
                </a:solidFill>
              </a:rPr>
              <a:t>Results:  </a:t>
            </a:r>
            <a:r>
              <a:rPr lang="en-US" altLang="en-US" sz="1800" dirty="0">
                <a:solidFill>
                  <a:schemeClr val="tx1"/>
                </a:solidFill>
              </a:rPr>
              <a:t>Approved by unanimous consent</a:t>
            </a:r>
          </a:p>
        </p:txBody>
      </p:sp>
    </p:spTree>
    <p:extLst>
      <p:ext uri="{BB962C8B-B14F-4D97-AF65-F5344CB8AC3E}">
        <p14:creationId xmlns:p14="http://schemas.microsoft.com/office/powerpoint/2010/main" val="33812019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a:spcBef>
                <a:spcPts val="0"/>
              </a:spcBef>
              <a:spcAft>
                <a:spcPts val="0"/>
              </a:spcAft>
              <a:buFont typeface="Arial" panose="020B0604020202020204" pitchFamily="34" charset="0"/>
              <a:buChar char="•"/>
            </a:pPr>
            <a:r>
              <a:rPr lang="en-US" altLang="en-US" sz="1800" b="0" dirty="0">
                <a:solidFill>
                  <a:schemeClr val="tx1"/>
                </a:solidFill>
              </a:rPr>
              <a:t>For the 8-13 </a:t>
            </a:r>
            <a:r>
              <a:rPr lang="en-US" altLang="en-US" sz="1800" dirty="0">
                <a:solidFill>
                  <a:schemeClr val="tx1"/>
                </a:solidFill>
              </a:rPr>
              <a:t>May 2022 Wireless Interim </a:t>
            </a:r>
            <a:r>
              <a:rPr lang="en-US" altLang="en-US" sz="1800" b="0" dirty="0">
                <a:solidFill>
                  <a:schemeClr val="tx1"/>
                </a:solidFill>
              </a:rPr>
              <a:t>in Warsaw, Poland, the WCSC voted (02feb22) to head in the direction of mixed-mode (9-1-0) and will continue as such from meeting 02mar22.</a:t>
            </a:r>
          </a:p>
          <a:p>
            <a:pPr marL="685800" lvl="1">
              <a:spcBef>
                <a:spcPts val="0"/>
              </a:spcBef>
              <a:spcAft>
                <a:spcPts val="0"/>
              </a:spcAft>
              <a:buFont typeface="Arial" panose="020B0604020202020204" pitchFamily="34" charset="0"/>
              <a:buChar char="•"/>
            </a:pPr>
            <a:r>
              <a:rPr lang="en-US" altLang="en-US" sz="1600" dirty="0">
                <a:solidFill>
                  <a:schemeClr val="tx1"/>
                </a:solidFill>
              </a:rPr>
              <a:t>The fees were also voted on at $950/$1200/$1450 with cut off dates of 08Apr/29Apr. Same fee whether in person or remote. </a:t>
            </a:r>
          </a:p>
          <a:p>
            <a:pPr marL="685800" lvl="1">
              <a:spcBef>
                <a:spcPts val="0"/>
              </a:spcBef>
              <a:spcAft>
                <a:spcPts val="0"/>
              </a:spcAft>
              <a:buFont typeface="Arial" panose="020B0604020202020204" pitchFamily="34" charset="0"/>
              <a:buChar char="•"/>
            </a:pPr>
            <a:r>
              <a:rPr lang="en-US" altLang="en-US" sz="1600" b="0" dirty="0">
                <a:solidFill>
                  <a:schemeClr val="tx1"/>
                </a:solidFill>
              </a:rPr>
              <a:t>Yes, what is going on in eastern Europe was discussed and the team is preparing what they can if the Interim has to go to all virtual later. </a:t>
            </a:r>
          </a:p>
          <a:p>
            <a:pPr marL="685800" lvl="1">
              <a:spcBef>
                <a:spcPts val="0"/>
              </a:spcBef>
              <a:spcAft>
                <a:spcPts val="0"/>
              </a:spcAft>
              <a:buFont typeface="Arial" panose="020B0604020202020204" pitchFamily="34" charset="0"/>
              <a:buChar char="•"/>
            </a:pPr>
            <a:r>
              <a:rPr lang="en-US" altLang="en-US" sz="1600" b="1" dirty="0">
                <a:solidFill>
                  <a:schemeClr val="tx1"/>
                </a:solidFill>
              </a:rPr>
              <a:t>Note;  there is a WCSC call next Wednesday about the Warsaw session, watch for updates next week. </a:t>
            </a:r>
            <a:endParaRPr lang="en-US" altLang="en-US" sz="1600" b="1" dirty="0">
              <a:solidFill>
                <a:srgbClr val="00B0F0"/>
              </a:solidFill>
            </a:endParaRPr>
          </a:p>
          <a:p>
            <a:pPr marL="285750">
              <a:spcBef>
                <a:spcPts val="0"/>
              </a:spcBef>
              <a:spcAft>
                <a:spcPts val="0"/>
              </a:spcAft>
              <a:buFont typeface="Arial" panose="020B0604020202020204" pitchFamily="34" charset="0"/>
              <a:buChar char="•"/>
            </a:pPr>
            <a:r>
              <a:rPr lang="en-US" altLang="en-US" sz="1800" b="0" dirty="0">
                <a:solidFill>
                  <a:schemeClr val="tx1"/>
                </a:solidFill>
              </a:rPr>
              <a:t>For the </a:t>
            </a:r>
            <a:r>
              <a:rPr lang="en-US" altLang="en-US" sz="1800" dirty="0">
                <a:solidFill>
                  <a:schemeClr val="tx1"/>
                </a:solidFill>
              </a:rPr>
              <a:t>July 2022 Plenary in Montreal, Canada, </a:t>
            </a:r>
            <a:r>
              <a:rPr lang="en-US" altLang="en-US" sz="1800" b="0" dirty="0">
                <a:solidFill>
                  <a:schemeClr val="tx1"/>
                </a:solidFill>
              </a:rPr>
              <a:t>poll results: </a:t>
            </a:r>
          </a:p>
          <a:p>
            <a:pPr marL="685800" lvl="1">
              <a:spcBef>
                <a:spcPts val="0"/>
              </a:spcBef>
              <a:spcAft>
                <a:spcPts val="0"/>
              </a:spcAft>
              <a:buFont typeface="Arial" panose="020B0604020202020204" pitchFamily="34" charset="0"/>
              <a:buChar char="•"/>
            </a:pPr>
            <a:r>
              <a:rPr lang="en-US" altLang="en-US" sz="1600" b="1" dirty="0">
                <a:solidFill>
                  <a:schemeClr val="tx1"/>
                </a:solidFill>
              </a:rPr>
              <a:t>#1 would you attend if in-person: </a:t>
            </a:r>
          </a:p>
          <a:p>
            <a:pPr marL="685800" lvl="1">
              <a:spcBef>
                <a:spcPts val="0"/>
              </a:spcBef>
              <a:spcAft>
                <a:spcPts val="0"/>
              </a:spcAft>
              <a:buFont typeface="Arial" panose="020B0604020202020204" pitchFamily="34" charset="0"/>
              <a:buChar char="•"/>
            </a:pPr>
            <a:r>
              <a:rPr lang="en-US" altLang="en-US" sz="1600" dirty="0">
                <a:solidFill>
                  <a:schemeClr val="tx1"/>
                </a:solidFill>
                <a:latin typeface="Consolas" panose="020B0609020204030204" pitchFamily="49" charset="0"/>
              </a:rPr>
              <a:t> 								</a:t>
            </a:r>
            <a:r>
              <a:rPr lang="en-US" altLang="en-US" sz="1600" u="sng" dirty="0">
                <a:solidFill>
                  <a:schemeClr val="tx1"/>
                </a:solidFill>
                <a:latin typeface="Consolas" panose="020B0609020204030204" pitchFamily="49" charset="0"/>
              </a:rPr>
              <a:t>.18		.1	  .3		.11		.15		.19		</a:t>
            </a:r>
            <a:r>
              <a:rPr lang="en-US" altLang="en-US" sz="1600" dirty="0">
                <a:solidFill>
                  <a:schemeClr val="tx1"/>
                </a:solidFill>
                <a:latin typeface="Consolas" panose="020B0609020204030204" pitchFamily="49" charset="0"/>
              </a:rPr>
              <a:t>	</a:t>
            </a:r>
          </a:p>
          <a:p>
            <a:pPr marL="742950" marR="0" lvl="1" indent="-285750">
              <a:spcBef>
                <a:spcPts val="0"/>
              </a:spcBef>
              <a:spcAft>
                <a:spcPts val="0"/>
              </a:spcAft>
              <a:buFont typeface="Times New Roman" panose="02020603050405020304" pitchFamily="18" charset="0"/>
              <a:buChar char="•"/>
              <a:tabLst>
                <a:tab pos="914400" algn="l"/>
              </a:tabLst>
            </a:pPr>
            <a:r>
              <a:rPr lang="en-US" sz="1600" dirty="0">
                <a:effectLst/>
                <a:latin typeface="Consolas" panose="020B0609020204030204" pitchFamily="49" charset="0"/>
                <a:ea typeface="Calibri" panose="020F0502020204030204" pitchFamily="34" charset="0"/>
                <a:cs typeface="Times New Roman" panose="02020603050405020304" pitchFamily="18" charset="0"/>
              </a:rPr>
              <a:t> 						Yes		</a:t>
            </a:r>
            <a:r>
              <a:rPr lang="en-US" sz="1600" dirty="0">
                <a:latin typeface="Consolas" panose="020B0609020204030204" pitchFamily="49" charset="0"/>
                <a:ea typeface="Calibri" panose="020F0502020204030204" pitchFamily="34" charset="0"/>
                <a:cs typeface="Times New Roman" panose="02020603050405020304" pitchFamily="18" charset="0"/>
              </a:rPr>
              <a:t>18</a:t>
            </a:r>
            <a:r>
              <a:rPr lang="en-US" sz="1600" dirty="0">
                <a:effectLst/>
                <a:latin typeface="Consolas" panose="020B0609020204030204" pitchFamily="49" charset="0"/>
                <a:ea typeface="Calibri" panose="020F0502020204030204" pitchFamily="34" charset="0"/>
                <a:cs typeface="Times New Roman" panose="02020603050405020304" pitchFamily="18" charset="0"/>
              </a:rPr>
              <a:t>		44	  124	98		24		20		328 – 54%</a:t>
            </a:r>
          </a:p>
          <a:p>
            <a:pPr marL="742950" marR="0" lvl="1" indent="-285750">
              <a:spcBef>
                <a:spcPts val="0"/>
              </a:spcBef>
              <a:spcAft>
                <a:spcPts val="0"/>
              </a:spcAft>
              <a:buFont typeface="Times New Roman" panose="02020603050405020304" pitchFamily="18" charset="0"/>
              <a:buChar char="•"/>
              <a:tabLst>
                <a:tab pos="914400" algn="l"/>
              </a:tabLst>
            </a:pPr>
            <a:r>
              <a:rPr lang="en-US" sz="1600" dirty="0">
                <a:effectLst/>
                <a:latin typeface="Consolas" panose="020B0609020204030204" pitchFamily="49" charset="0"/>
                <a:ea typeface="Calibri" panose="020F0502020204030204" pitchFamily="34" charset="0"/>
                <a:cs typeface="Times New Roman" panose="02020603050405020304" pitchFamily="18" charset="0"/>
              </a:rPr>
              <a:t> 						No	</a:t>
            </a:r>
            <a:r>
              <a:rPr lang="en-US" sz="1600" dirty="0">
                <a:latin typeface="Consolas" panose="020B0609020204030204" pitchFamily="49" charset="0"/>
                <a:ea typeface="Calibri" panose="020F0502020204030204" pitchFamily="34" charset="0"/>
                <a:cs typeface="Times New Roman" panose="02020603050405020304" pitchFamily="18" charset="0"/>
              </a:rPr>
              <a:t>	 5</a:t>
            </a:r>
            <a:r>
              <a:rPr lang="en-US" sz="1600" dirty="0">
                <a:effectLst/>
                <a:latin typeface="Consolas" panose="020B0609020204030204" pitchFamily="49" charset="0"/>
                <a:ea typeface="Calibri" panose="020F0502020204030204" pitchFamily="34" charset="0"/>
                <a:cs typeface="Times New Roman" panose="02020603050405020304" pitchFamily="18" charset="0"/>
              </a:rPr>
              <a:t>	 	31	  128	90		15		10		279 – 46%</a:t>
            </a:r>
          </a:p>
          <a:p>
            <a:pPr marL="685800" lvl="1">
              <a:spcBef>
                <a:spcPts val="0"/>
              </a:spcBef>
              <a:spcAft>
                <a:spcPts val="0"/>
              </a:spcAft>
              <a:buFont typeface="Arial" panose="020B0604020202020204" pitchFamily="34" charset="0"/>
              <a:buChar char="•"/>
            </a:pPr>
            <a:r>
              <a:rPr lang="en-US" altLang="en-US" sz="1600" b="1" dirty="0">
                <a:solidFill>
                  <a:schemeClr val="tx1"/>
                </a:solidFill>
              </a:rPr>
              <a:t>#2 if mixed-mode how will you attend:</a:t>
            </a:r>
          </a:p>
          <a:p>
            <a:pPr marL="742950" marR="0" lvl="1" indent="-285750">
              <a:spcBef>
                <a:spcPts val="0"/>
              </a:spcBef>
              <a:spcAft>
                <a:spcPts val="0"/>
              </a:spcAft>
              <a:buFont typeface="Times New Roman" panose="02020603050405020304" pitchFamily="18" charset="0"/>
              <a:buChar char="•"/>
              <a:tabLst>
                <a:tab pos="914400" algn="l"/>
              </a:tabLst>
            </a:pPr>
            <a:r>
              <a:rPr lang="en-US" sz="1600" dirty="0">
                <a:effectLst/>
                <a:latin typeface="Consolas" panose="020B0609020204030204" pitchFamily="49" charset="0"/>
                <a:ea typeface="Calibri" panose="020F0502020204030204" pitchFamily="34" charset="0"/>
                <a:cs typeface="Times New Roman" panose="02020603050405020304" pitchFamily="18" charset="0"/>
              </a:rPr>
              <a:t>Attend In-person				15		34	   91	 74		20		16		250 – 40%</a:t>
            </a:r>
          </a:p>
          <a:p>
            <a:pPr marL="742950" marR="0" lvl="1" indent="-285750">
              <a:spcBef>
                <a:spcPts val="0"/>
              </a:spcBef>
              <a:spcAft>
                <a:spcPts val="0"/>
              </a:spcAft>
              <a:buFont typeface="Times New Roman" panose="02020603050405020304" pitchFamily="18" charset="0"/>
              <a:buChar char="•"/>
              <a:tabLst>
                <a:tab pos="914400" algn="l"/>
              </a:tabLst>
            </a:pPr>
            <a:r>
              <a:rPr lang="en-US" sz="1600" dirty="0">
                <a:effectLst/>
                <a:latin typeface="Consolas" panose="020B0609020204030204" pitchFamily="49" charset="0"/>
                <a:ea typeface="Calibri" panose="020F0502020204030204" pitchFamily="34" charset="0"/>
                <a:cs typeface="Times New Roman" panose="02020603050405020304" pitchFamily="18" charset="0"/>
              </a:rPr>
              <a:t>Attend Virtually (remotely)	</a:t>
            </a:r>
            <a:r>
              <a:rPr lang="en-US" sz="1600" b="1" dirty="0">
                <a:latin typeface="Consolas" panose="020B0609020204030204" pitchFamily="49" charset="0"/>
                <a:ea typeface="Calibri" panose="020F0502020204030204" pitchFamily="34" charset="0"/>
                <a:cs typeface="Times New Roman" panose="02020603050405020304" pitchFamily="18" charset="0"/>
              </a:rPr>
              <a:t> </a:t>
            </a:r>
            <a:r>
              <a:rPr lang="en-US" sz="1600" dirty="0">
                <a:latin typeface="Consolas" panose="020B0609020204030204" pitchFamily="49" charset="0"/>
                <a:ea typeface="Calibri" panose="020F0502020204030204" pitchFamily="34" charset="0"/>
                <a:cs typeface="Times New Roman" panose="02020603050405020304" pitchFamily="18" charset="0"/>
              </a:rPr>
              <a:t>8</a:t>
            </a:r>
            <a:r>
              <a:rPr lang="en-US" sz="1600" dirty="0">
                <a:effectLst/>
                <a:latin typeface="Consolas" panose="020B0609020204030204" pitchFamily="49" charset="0"/>
                <a:ea typeface="Calibri" panose="020F0502020204030204" pitchFamily="34" charset="0"/>
                <a:cs typeface="Times New Roman" panose="02020603050405020304" pitchFamily="18" charset="0"/>
              </a:rPr>
              <a:t>	 	36	  153	118		25		14		354 - 57%</a:t>
            </a:r>
          </a:p>
          <a:p>
            <a:pPr marL="742950" marR="0" lvl="1" indent="-285750">
              <a:spcBef>
                <a:spcPts val="0"/>
              </a:spcBef>
              <a:spcAft>
                <a:spcPts val="0"/>
              </a:spcAft>
              <a:buFont typeface="Times New Roman" panose="02020603050405020304" pitchFamily="18" charset="0"/>
              <a:buChar char="•"/>
              <a:tabLst>
                <a:tab pos="914400" algn="l"/>
              </a:tabLst>
            </a:pPr>
            <a:r>
              <a:rPr lang="en-US" sz="1600" dirty="0">
                <a:effectLst/>
                <a:latin typeface="Consolas" panose="020B0609020204030204" pitchFamily="49" charset="0"/>
                <a:ea typeface="Calibri" panose="020F0502020204030204" pitchFamily="34" charset="0"/>
                <a:cs typeface="Times New Roman" panose="02020603050405020304" pitchFamily="18" charset="0"/>
              </a:rPr>
              <a:t>Will not attend plenary 		</a:t>
            </a:r>
            <a:r>
              <a:rPr lang="en-US" sz="1600" b="1" dirty="0">
                <a:latin typeface="Consolas" panose="020B0609020204030204" pitchFamily="49" charset="0"/>
                <a:ea typeface="Calibri" panose="020F0502020204030204" pitchFamily="34" charset="0"/>
                <a:cs typeface="Times New Roman" panose="02020603050405020304" pitchFamily="18" charset="0"/>
              </a:rPr>
              <a:t> </a:t>
            </a:r>
            <a:r>
              <a:rPr lang="en-US" sz="1600" dirty="0">
                <a:latin typeface="Consolas" panose="020B0609020204030204" pitchFamily="49" charset="0"/>
                <a:ea typeface="Calibri" panose="020F0502020204030204" pitchFamily="34" charset="0"/>
                <a:cs typeface="Times New Roman" panose="02020603050405020304" pitchFamily="18" charset="0"/>
              </a:rPr>
              <a:t>0</a:t>
            </a:r>
            <a:r>
              <a:rPr lang="en-US" sz="1600" dirty="0">
                <a:effectLst/>
                <a:latin typeface="Consolas" panose="020B0609020204030204" pitchFamily="49" charset="0"/>
                <a:ea typeface="Calibri" panose="020F0502020204030204" pitchFamily="34" charset="0"/>
                <a:cs typeface="Times New Roman" panose="02020603050405020304" pitchFamily="18" charset="0"/>
              </a:rPr>
              <a:t>	     2	    8	  7 	 	 1 		 0		 18 -  3% </a:t>
            </a:r>
            <a:endParaRPr lang="en-US" altLang="en-US" sz="1600" b="1" dirty="0">
              <a:solidFill>
                <a:srgbClr val="00B0F0"/>
              </a:solidFill>
              <a:latin typeface="Consolas" panose="020B0609020204030204" pitchFamily="49" charset="0"/>
            </a:endParaRPr>
          </a:p>
          <a:p>
            <a:pPr marL="285750" indent="-285750">
              <a:spcBef>
                <a:spcPts val="0"/>
              </a:spcBef>
              <a:spcAft>
                <a:spcPts val="0"/>
              </a:spcAft>
              <a:buFont typeface="Arial" panose="020B0604020202020204" pitchFamily="34" charset="0"/>
              <a:buChar char="•"/>
            </a:pPr>
            <a:r>
              <a:rPr lang="en-US" sz="1600" dirty="0">
                <a:solidFill>
                  <a:schemeClr val="tx1"/>
                </a:solidFill>
                <a:effectLst/>
                <a:ea typeface="Calibri" panose="020F0502020204030204" pitchFamily="34" charset="0"/>
                <a:cs typeface="Times New Roman" panose="02020603050405020304" pitchFamily="18" charset="0"/>
              </a:rPr>
              <a:t>The 2022 May 802 Wireless Interim Session is scheduled to be held in Warsaw, Poland as a mixed mode session, will you attend?</a:t>
            </a:r>
            <a:r>
              <a:rPr lang="en-US" sz="1600" dirty="0">
                <a:solidFill>
                  <a:schemeClr val="tx1"/>
                </a:solidFill>
                <a:ea typeface="Calibri" panose="020F0502020204030204" pitchFamily="34" charset="0"/>
                <a:cs typeface="Times New Roman" panose="02020603050405020304" pitchFamily="18" charset="0"/>
              </a:rPr>
              <a:t>	</a:t>
            </a:r>
            <a:r>
              <a:rPr lang="en-US" sz="1600" b="0" dirty="0">
                <a:solidFill>
                  <a:schemeClr val="tx1"/>
                </a:solidFill>
                <a:ea typeface="Calibri" panose="020F0502020204030204" pitchFamily="34" charset="0"/>
                <a:cs typeface="Times New Roman" panose="02020603050405020304" pitchFamily="18" charset="0"/>
              </a:rPr>
              <a:t>	</a:t>
            </a:r>
            <a:r>
              <a:rPr lang="en-US" sz="1600" dirty="0">
                <a:solidFill>
                  <a:schemeClr val="tx1"/>
                </a:solidFill>
                <a:ea typeface="Calibri" panose="020F0502020204030204" pitchFamily="34" charset="0"/>
                <a:cs typeface="Times New Roman" panose="02020603050405020304" pitchFamily="18" charset="0"/>
              </a:rPr>
              <a:t>					</a:t>
            </a:r>
            <a:r>
              <a:rPr lang="en-US" sz="1600" b="0" u="sng" dirty="0">
                <a:solidFill>
                  <a:schemeClr val="tx1"/>
                </a:solidFill>
                <a:ea typeface="Calibri" panose="020F0502020204030204" pitchFamily="34" charset="0"/>
                <a:cs typeface="Times New Roman" panose="02020603050405020304" pitchFamily="18" charset="0"/>
              </a:rPr>
              <a:t>.18					.11		.15</a:t>
            </a:r>
          </a:p>
          <a:p>
            <a:pPr marL="685800" lvl="1">
              <a:spcBef>
                <a:spcPts val="0"/>
              </a:spcBef>
              <a:spcAft>
                <a:spcPts val="0"/>
              </a:spcAft>
              <a:buFont typeface="Arial" panose="020B0604020202020204" pitchFamily="34" charset="0"/>
              <a:buChar char="•"/>
            </a:pPr>
            <a:r>
              <a:rPr lang="en-US" sz="1600" dirty="0">
                <a:solidFill>
                  <a:schemeClr val="tx1"/>
                </a:solidFill>
                <a:effectLst/>
                <a:latin typeface="Consolas" panose="020B0609020204030204" pitchFamily="49" charset="0"/>
                <a:ea typeface="Calibri" panose="020F0502020204030204" pitchFamily="34" charset="0"/>
                <a:cs typeface="Times New Roman" panose="02020603050405020304" pitchFamily="18" charset="0"/>
              </a:rPr>
              <a:t>Attend In-person;				_7_					 45		14</a:t>
            </a:r>
          </a:p>
          <a:p>
            <a:pPr marL="685800" lvl="1">
              <a:spcBef>
                <a:spcPts val="0"/>
              </a:spcBef>
              <a:spcAft>
                <a:spcPts val="0"/>
              </a:spcAft>
              <a:buFont typeface="Arial" panose="020B0604020202020204" pitchFamily="34" charset="0"/>
              <a:buChar char="•"/>
            </a:pPr>
            <a:r>
              <a:rPr lang="en-US" sz="1600" dirty="0">
                <a:solidFill>
                  <a:schemeClr val="tx1"/>
                </a:solidFill>
                <a:effectLst/>
                <a:latin typeface="Consolas" panose="020B0609020204030204" pitchFamily="49" charset="0"/>
                <a:ea typeface="Calibri" panose="020F0502020204030204" pitchFamily="34" charset="0"/>
                <a:cs typeface="Times New Roman" panose="02020603050405020304" pitchFamily="18" charset="0"/>
              </a:rPr>
              <a:t>Attend Virtually (remotely);	_13_					168		28</a:t>
            </a:r>
          </a:p>
          <a:p>
            <a:pPr marL="685800" lvl="1">
              <a:spcBef>
                <a:spcPts val="0"/>
              </a:spcBef>
              <a:spcAft>
                <a:spcPts val="0"/>
              </a:spcAft>
              <a:buFont typeface="Arial" panose="020B0604020202020204" pitchFamily="34" charset="0"/>
              <a:buChar char="•"/>
            </a:pPr>
            <a:r>
              <a:rPr lang="en-US" sz="1600" dirty="0">
                <a:solidFill>
                  <a:schemeClr val="tx1"/>
                </a:solidFill>
                <a:effectLst/>
                <a:latin typeface="Consolas" panose="020B0609020204030204" pitchFamily="49" charset="0"/>
                <a:ea typeface="Calibri" panose="020F0502020204030204" pitchFamily="34" charset="0"/>
                <a:cs typeface="Times New Roman" panose="02020603050405020304" pitchFamily="18" charset="0"/>
              </a:rPr>
              <a:t>Will not attend plenary;		_5_   (3dnv)			 14		 4</a:t>
            </a: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p:txBody>
          <a:bodyPr/>
          <a:lstStyle/>
          <a:p>
            <a:r>
              <a:rPr lang="en-US"/>
              <a:t>10-17mar22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743516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1131888"/>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meeting </a:t>
            </a:r>
            <a:r>
              <a:rPr lang="en-US" sz="1800" b="1" dirty="0">
                <a:effectLst/>
                <a:latin typeface="Times New Roman" panose="02020603050405020304" pitchFamily="18" charset="0"/>
                <a:ea typeface="SimSun" panose="02010600030101010101" pitchFamily="2" charset="-122"/>
              </a:rPr>
              <a:t>#114, 03-10jun22 </a:t>
            </a:r>
            <a:r>
              <a:rPr lang="en-US" sz="1100" b="0" i="0" dirty="0">
                <a:solidFill>
                  <a:srgbClr val="222222"/>
                </a:solidFill>
                <a:effectLst/>
                <a:latin typeface="Arial" panose="020B0604020202020204" pitchFamily="34" charset="0"/>
              </a:rPr>
              <a:t>(Sophia-Antipolis, FR)</a:t>
            </a:r>
            <a:endParaRPr lang="en-US" sz="1400" b="1" dirty="0">
              <a:solidFill>
                <a:schemeClr val="tx1"/>
              </a:solidFill>
            </a:endParaRPr>
          </a:p>
          <a:p>
            <a:pPr lvl="1">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In between ad </a:t>
            </a:r>
            <a:r>
              <a:rPr lang="en-US" sz="1600" b="1" dirty="0" err="1">
                <a:solidFill>
                  <a:schemeClr val="tx1"/>
                </a:solidFill>
                <a:ea typeface="Calibri" panose="020F0502020204030204" pitchFamily="34" charset="0"/>
                <a:cs typeface="Times New Roman" panose="02020603050405020304" pitchFamily="18" charset="0"/>
              </a:rPr>
              <a:t>hocs</a:t>
            </a:r>
            <a:r>
              <a:rPr lang="en-US" sz="1600" b="1" dirty="0">
                <a:solidFill>
                  <a:schemeClr val="tx1"/>
                </a:solidFill>
                <a:ea typeface="Calibri" panose="020F0502020204030204" pitchFamily="34" charset="0"/>
                <a:cs typeface="Times New Roman" panose="02020603050405020304" pitchFamily="18" charset="0"/>
              </a:rPr>
              <a:t> at this point.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EN 303 722 and EN 301 598 will be published soon as they have come out of ENAP.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EC (RED) Assessments maybe coming back to normal, watch for updates.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At ad hoc coming for EN 303 687 could be going to ENAP soon after. </a:t>
            </a:r>
          </a:p>
          <a:p>
            <a:pPr lvl="1">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24feb:</a:t>
            </a:r>
            <a:r>
              <a:rPr lang="en-US" sz="1600" dirty="0">
                <a:solidFill>
                  <a:schemeClr val="tx1"/>
                </a:solidFill>
                <a:ea typeface="Calibri" panose="020F0502020204030204" pitchFamily="34" charset="0"/>
                <a:cs typeface="Times New Roman" panose="02020603050405020304" pitchFamily="18" charset="0"/>
              </a:rPr>
              <a:t> </a:t>
            </a:r>
            <a:r>
              <a:rPr lang="en-US" sz="1600" dirty="0">
                <a:solidFill>
                  <a:schemeClr val="tx1"/>
                </a:solidFill>
                <a:effectLst/>
                <a:ea typeface="Calibri" panose="020F0502020204030204" pitchFamily="34" charset="0"/>
                <a:cs typeface="Times New Roman" panose="02020603050405020304" pitchFamily="18" charset="0"/>
              </a:rPr>
              <a:t>1 ad hoc so far</a:t>
            </a:r>
            <a:r>
              <a:rPr lang="en-US" sz="1600" dirty="0">
                <a:solidFill>
                  <a:schemeClr val="tx1"/>
                </a:solidFill>
                <a:ea typeface="Calibri" panose="020F0502020204030204" pitchFamily="34" charset="0"/>
                <a:cs typeface="Times New Roman" panose="02020603050405020304" pitchFamily="18" charset="0"/>
              </a:rPr>
              <a:t> on </a:t>
            </a:r>
            <a:r>
              <a:rPr lang="en-US" sz="1600" dirty="0">
                <a:solidFill>
                  <a:schemeClr val="tx1"/>
                </a:solidFill>
                <a:effectLst/>
                <a:ea typeface="Calibri" panose="020F0502020204030204" pitchFamily="34" charset="0"/>
                <a:cs typeface="Times New Roman" panose="02020603050405020304" pitchFamily="18" charset="0"/>
              </a:rPr>
              <a:t> TS 103 754 mesh AP performance testing was approved.  Next is  ETSI helpdesk will review then will be published. </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EN 303 687 (6GHz) ETSI helpdesk is reviewing the draft, then after that to the EC for assessment.  as reported, it may not be assessed, then if not it will move on to ENAP for 90 days.</a:t>
            </a:r>
          </a:p>
          <a:p>
            <a:pPr lvl="2">
              <a:spcBef>
                <a:spcPts val="0"/>
              </a:spcBef>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More ad </a:t>
            </a:r>
            <a:r>
              <a:rPr lang="en-US" sz="1600" b="1" dirty="0" err="1">
                <a:solidFill>
                  <a:schemeClr val="tx1"/>
                </a:solidFill>
                <a:effectLst/>
                <a:ea typeface="Calibri" panose="020F0502020204030204" pitchFamily="34" charset="0"/>
                <a:cs typeface="Times New Roman" panose="02020603050405020304" pitchFamily="18" charset="0"/>
              </a:rPr>
              <a:t>hocs</a:t>
            </a:r>
            <a:r>
              <a:rPr lang="en-US" sz="1600" b="1" dirty="0">
                <a:solidFill>
                  <a:schemeClr val="tx1"/>
                </a:solidFill>
                <a:effectLst/>
                <a:ea typeface="Calibri" panose="020F0502020204030204" pitchFamily="34" charset="0"/>
                <a:cs typeface="Times New Roman" panose="02020603050405020304" pitchFamily="18" charset="0"/>
              </a:rPr>
              <a:t> will be coming, </a:t>
            </a:r>
            <a:r>
              <a:rPr lang="en-US" sz="1600" b="1" dirty="0">
                <a:solidFill>
                  <a:schemeClr val="tx1"/>
                </a:solidFill>
                <a:ea typeface="Calibri" panose="020F0502020204030204" pitchFamily="34" charset="0"/>
                <a:cs typeface="Times New Roman" panose="02020603050405020304" pitchFamily="18" charset="0"/>
              </a:rPr>
              <a:t>  			21mar–112e on TR 103 721 (mitigation at 5.8 GHz;	  </a:t>
            </a:r>
          </a:p>
          <a:p>
            <a:pPr lvl="2">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21mar–113e on EN 303 687 (6 GHz);		22mar–113d on EN 303 722 (60 GHz); 		</a:t>
            </a:r>
          </a:p>
          <a:p>
            <a:pPr lvl="2">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31mar–113b on TS 103 754  (mesh AP performance testing)</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 </a:t>
            </a:r>
            <a:r>
              <a:rPr lang="en-US" sz="1400" b="0" dirty="0">
                <a:solidFill>
                  <a:schemeClr val="tx1"/>
                </a:solidFill>
                <a:effectLst/>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 </a:t>
            </a:r>
            <a:r>
              <a:rPr lang="en-US" sz="1400" b="0" dirty="0">
                <a:solidFill>
                  <a:schemeClr val="tx1"/>
                </a:solidFill>
                <a:effectLst/>
                <a:ea typeface="Calibri" panose="020F0502020204030204" pitchFamily="34" charset="0"/>
                <a:cs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7"/>
              </a:rPr>
              <a:t>&lt;TG-UWB&gt;</a:t>
            </a:r>
            <a:r>
              <a:rPr lang="en-US" sz="1800" b="0" dirty="0">
                <a:solidFill>
                  <a:schemeClr val="tx1"/>
                </a:solidFill>
              </a:rPr>
              <a:t> </a:t>
            </a:r>
            <a:r>
              <a:rPr lang="en-US" sz="1800" dirty="0">
                <a:solidFill>
                  <a:schemeClr val="tx1"/>
                </a:solidFill>
              </a:rPr>
              <a:t> next meeting #61, 03-05may22 (</a:t>
            </a:r>
            <a:r>
              <a:rPr lang="en-US" sz="1400" b="0" i="0" dirty="0" err="1">
                <a:solidFill>
                  <a:srgbClr val="222222"/>
                </a:solidFill>
                <a:effectLst/>
                <a:latin typeface="Arial" panose="020B0604020202020204" pitchFamily="34" charset="0"/>
              </a:rPr>
              <a:t>t.b.d</a:t>
            </a:r>
            <a:r>
              <a:rPr lang="en-US" sz="1400" b="0" i="0" dirty="0">
                <a:solidFill>
                  <a:srgbClr val="222222"/>
                </a:solidFill>
                <a:effectLst/>
                <a:latin typeface="Arial" panose="020B0604020202020204" pitchFamily="34" charset="0"/>
              </a:rPr>
              <a:t> , FR)</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endParaRPr lang="en-US" sz="1400" dirty="0">
              <a:solidFill>
                <a:schemeClr val="tx1"/>
              </a:solidFill>
              <a:ea typeface="Calibri" panose="020F0502020204030204" pitchFamily="34" charset="0"/>
              <a:cs typeface="Times New Roman" panose="02020603050405020304" pitchFamily="18" charset="0"/>
            </a:endParaRP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endParaRPr lang="en-US" sz="2000" dirty="0">
              <a:solidFill>
                <a:schemeClr val="tx1"/>
              </a:solidFill>
              <a:ea typeface="Calibri" panose="020F0502020204030204" pitchFamily="34" charset="0"/>
              <a:cs typeface="Times New Roman" panose="02020603050405020304" pitchFamily="18" charset="0"/>
            </a:endParaRPr>
          </a:p>
          <a:p>
            <a:pPr marL="0" indent="0">
              <a:spcBef>
                <a:spcPts val="0"/>
              </a:spcBef>
            </a:pPr>
            <a:endParaRPr lang="en-US" sz="2000" dirty="0">
              <a:solidFill>
                <a:schemeClr val="tx1"/>
              </a:solidFill>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Tree>
    <p:extLst>
      <p:ext uri="{BB962C8B-B14F-4D97-AF65-F5344CB8AC3E}">
        <p14:creationId xmlns:p14="http://schemas.microsoft.com/office/powerpoint/2010/main" val="548271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46 &lt;&lt;&lt;</a:t>
            </a:r>
            <a:r>
              <a:rPr lang="en-US" altLang="en-US" sz="1800" dirty="0">
                <a:solidFill>
                  <a:schemeClr val="tx1"/>
                </a:solidFill>
              </a:rPr>
              <a:t>40 (8 on LMSC); Nearly Voters: 0 &lt;&lt;&lt;6*; Aspirant members: 5</a:t>
            </a:r>
          </a:p>
          <a:p>
            <a:pPr lvl="1">
              <a:spcBef>
                <a:spcPts val="0"/>
              </a:spcBef>
              <a:buFont typeface="Arial" panose="020B0604020202020204" pitchFamily="34" charset="0"/>
              <a:buChar char="•"/>
            </a:pPr>
            <a:r>
              <a:rPr lang="en-US" sz="1400" dirty="0">
                <a:solidFill>
                  <a:schemeClr val="tx1"/>
                </a:solidFill>
              </a:rPr>
              <a:t>A quorum is met since this is an announced more than 45 days ago.</a:t>
            </a:r>
          </a:p>
          <a:p>
            <a:pPr lvl="1">
              <a:spcBef>
                <a:spcPts val="0"/>
              </a:spcBef>
              <a:buFont typeface="Arial" panose="020B0604020202020204" pitchFamily="34" charset="0"/>
              <a:buChar char="•"/>
            </a:pPr>
            <a:r>
              <a:rPr lang="en-US" sz="1400" dirty="0">
                <a:solidFill>
                  <a:schemeClr val="tx1"/>
                </a:solidFill>
              </a:rPr>
              <a:t>* NVs will become voters upon attending any meeting in this plenary.  note;: all 6 attended the first meeting. </a:t>
            </a:r>
          </a:p>
          <a:p>
            <a:pPr lvl="4">
              <a:buFont typeface="Arial" panose="020B0604020202020204" pitchFamily="34" charset="0"/>
              <a:buChar char="•"/>
              <a:defRPr/>
            </a:pPr>
            <a:endParaRPr lang="en-US" sz="12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5"/>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6"/>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7"/>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8"/>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9"/>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0"/>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10-17mar22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42096634"/>
              </p:ext>
            </p:extLst>
          </p:nvPr>
        </p:nvGraphicFramePr>
        <p:xfrm>
          <a:off x="7924800" y="4740680"/>
          <a:ext cx="2390775" cy="498475"/>
        </p:xfrm>
        <a:graphic>
          <a:graphicData uri="http://schemas.openxmlformats.org/presentationml/2006/ole">
            <mc:AlternateContent xmlns:mc="http://schemas.openxmlformats.org/markup-compatibility/2006">
              <mc:Choice xmlns:v="urn:schemas-microsoft-com:vml" Requires="v">
                <p:oleObj spid="_x0000_s3526" name="Packager Shell Object" showAsIcon="1" r:id="rId11" imgW="2391120" imgH="534600" progId="Package">
                  <p:embed/>
                </p:oleObj>
              </mc:Choice>
              <mc:Fallback>
                <p:oleObj name="Packager Shell Object" showAsIcon="1" r:id="rId11"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2"/>
                      <a:stretch>
                        <a:fillRect/>
                      </a:stretch>
                    </p:blipFill>
                    <p:spPr>
                      <a:xfrm>
                        <a:off x="7924800" y="4740680"/>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2571297660"/>
              </p:ext>
            </p:extLst>
          </p:nvPr>
        </p:nvGraphicFramePr>
        <p:xfrm>
          <a:off x="9601200" y="4141795"/>
          <a:ext cx="990600" cy="835820"/>
        </p:xfrm>
        <a:graphic>
          <a:graphicData uri="http://schemas.openxmlformats.org/presentationml/2006/ole">
            <mc:AlternateContent xmlns:mc="http://schemas.openxmlformats.org/markup-compatibility/2006">
              <mc:Choice xmlns:v="urn:schemas-microsoft-com:vml" Requires="v">
                <p:oleObj spid="_x0000_s3527" name="Acrobat Document" showAsIcon="1" r:id="rId13" imgW="914400" imgH="771822" progId="AcroExch.Document.DC">
                  <p:embed/>
                </p:oleObj>
              </mc:Choice>
              <mc:Fallback>
                <p:oleObj name="Acrobat Document" showAsIcon="1" r:id="rId13"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4"/>
                      <a:stretch>
                        <a:fillRect/>
                      </a:stretch>
                    </p:blipFill>
                    <p:spPr>
                      <a:xfrm>
                        <a:off x="9601200" y="4141795"/>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01400" cy="4956299"/>
          </a:xfrm>
        </p:spPr>
        <p:txBody>
          <a:bodyPr/>
          <a:lstStyle/>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#59  28jun-01jul22,  where tbd</a:t>
            </a:r>
          </a:p>
          <a:p>
            <a:pPr>
              <a:spcBef>
                <a:spcPts val="0"/>
              </a:spcBef>
              <a:spcAft>
                <a:spcPts val="0"/>
              </a:spcAft>
              <a:buFont typeface="Arial" panose="020B0604020202020204" pitchFamily="34" charset="0"/>
              <a:buChar char="•"/>
            </a:pPr>
            <a:r>
              <a:rPr lang="en-US" sz="1800" b="1" dirty="0">
                <a:effectLst/>
                <a:ea typeface="SimSun" panose="02010600030101010101" pitchFamily="2" charset="-122"/>
                <a:hlinkClick r:id="rId4"/>
              </a:rPr>
              <a:t>https://www.cept.org/cept/news/suspension-of-the-russian-federation-and-belarus-from-cept-membership/</a:t>
            </a:r>
            <a:r>
              <a:rPr lang="en-US" sz="1800" dirty="0">
                <a:ea typeface="SimSun" panose="02010600030101010101" pitchFamily="2" charset="-122"/>
              </a:rPr>
              <a:t> </a:t>
            </a:r>
            <a:endParaRPr lang="en-US" sz="1800" b="1" dirty="0">
              <a:effectLst/>
              <a:ea typeface="SimSun" panose="02010600030101010101" pitchFamily="2" charset="-122"/>
            </a:endParaRPr>
          </a:p>
          <a:p>
            <a:pPr>
              <a:spcBef>
                <a:spcPts val="0"/>
              </a:spcBef>
              <a:spcAft>
                <a:spcPts val="0"/>
              </a:spcAft>
              <a:buFont typeface="Arial" panose="020B0604020202020204" pitchFamily="34" charset="0"/>
              <a:buChar char="•"/>
            </a:pPr>
            <a:endParaRPr lang="en-GB" sz="1400" dirty="0">
              <a:ea typeface="SimSun" panose="02010600030101010101" pitchFamily="2" charset="-122"/>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(5925-7125 MHz)  </a:t>
            </a:r>
            <a:r>
              <a:rPr lang="en-US" altLang="en-US" sz="1800" dirty="0"/>
              <a:t>next meeting #16, 29jun-01jul22, hybrid meeting</a:t>
            </a:r>
            <a:r>
              <a:rPr lang="en-US" sz="1200" dirty="0">
                <a:solidFill>
                  <a:schemeClr val="bg1">
                    <a:lumMod val="75000"/>
                  </a:schemeClr>
                </a:solidFill>
              </a:rPr>
              <a:t> </a:t>
            </a:r>
            <a:endParaRPr lang="en-US" altLang="en-US" sz="1400" b="1" dirty="0">
              <a:solidFill>
                <a:schemeClr val="tx1"/>
              </a:solidFill>
            </a:endParaRPr>
          </a:p>
          <a:p>
            <a:pPr lvl="1">
              <a:buFont typeface="Arial" panose="020B0604020202020204" pitchFamily="34" charset="0"/>
              <a:buChar char="•"/>
            </a:pPr>
            <a:r>
              <a:rPr lang="en-US" sz="1600" b="1" i="0" dirty="0">
                <a:solidFill>
                  <a:srgbClr val="222222"/>
                </a:solidFill>
                <a:effectLst/>
              </a:rPr>
              <a:t> </a:t>
            </a:r>
          </a:p>
          <a:p>
            <a:pPr lvl="1">
              <a:buFont typeface="Arial" panose="020B0604020202020204" pitchFamily="34" charset="0"/>
              <a:buChar char="•"/>
            </a:pPr>
            <a:r>
              <a:rPr lang="en-US" sz="1600" b="1" i="0" dirty="0">
                <a:solidFill>
                  <a:srgbClr val="222222"/>
                </a:solidFill>
                <a:effectLst/>
              </a:rPr>
              <a:t>From 03-04mar #15:</a:t>
            </a:r>
            <a:r>
              <a:rPr lang="en-US" sz="1600" b="0" i="0" dirty="0">
                <a:solidFill>
                  <a:srgbClr val="222222"/>
                </a:solidFill>
                <a:effectLst/>
              </a:rPr>
              <a:t>  SE45_03 6GHz OOB emissions limits below 5935MHz:  To further study OOB emissions from Very Low Power (VLP) WAS/RLAN devices operating in the band 5945–6425 MHz to protect CBTC systems that operate in the band 5915-5935 </a:t>
            </a:r>
            <a:r>
              <a:rPr lang="en-US" sz="1600" b="0" i="0" dirty="0" err="1">
                <a:solidFill>
                  <a:srgbClr val="222222"/>
                </a:solidFill>
                <a:effectLst/>
              </a:rPr>
              <a:t>MHz.</a:t>
            </a:r>
            <a:endParaRPr lang="en-US" sz="1600" b="0" i="0" dirty="0">
              <a:solidFill>
                <a:srgbClr val="222222"/>
              </a:solidFill>
              <a:effectLst/>
            </a:endParaRPr>
          </a:p>
          <a:p>
            <a:pPr lvl="2">
              <a:buFont typeface="Arial" panose="020B0604020202020204" pitchFamily="34" charset="0"/>
              <a:buChar char="•"/>
            </a:pPr>
            <a:r>
              <a:rPr lang="en-US" sz="1600" b="0" i="0" dirty="0">
                <a:solidFill>
                  <a:srgbClr val="222222"/>
                </a:solidFill>
                <a:effectLst/>
              </a:rPr>
              <a:t>SE45_04 WAS/RLAN technical studies on 6425-7125  MHz, </a:t>
            </a:r>
          </a:p>
          <a:p>
            <a:pPr lvl="1">
              <a:spcBef>
                <a:spcPts val="0"/>
              </a:spcBef>
              <a:spcAft>
                <a:spcPts val="0"/>
              </a:spcAft>
              <a:buFont typeface="Arial" panose="020B0604020202020204" pitchFamily="34" charset="0"/>
              <a:buChar char="•"/>
            </a:pPr>
            <a:r>
              <a:rPr lang="en-US" altLang="en-US" sz="1600" b="1" dirty="0">
                <a:solidFill>
                  <a:schemeClr val="tx1"/>
                </a:solidFill>
              </a:rPr>
              <a:t> </a:t>
            </a:r>
            <a:r>
              <a:rPr lang="en-US" altLang="en-US" sz="1400" b="1" dirty="0">
                <a:solidFill>
                  <a:schemeClr val="tx1"/>
                </a:solidFill>
              </a:rPr>
              <a:t>03mar: </a:t>
            </a:r>
            <a:r>
              <a:rPr lang="en-US" altLang="en-US" sz="1400" dirty="0"/>
              <a:t>Agenda is on SE45_03 CBTC, communications-based train control, train to track side.  </a:t>
            </a:r>
          </a:p>
          <a:p>
            <a:pPr lvl="2">
              <a:spcBef>
                <a:spcPts val="0"/>
              </a:spcBef>
              <a:spcAft>
                <a:spcPts val="0"/>
              </a:spcAft>
              <a:buFont typeface="Arial" panose="020B0604020202020204" pitchFamily="34" charset="0"/>
              <a:buChar char="•"/>
            </a:pPr>
            <a:r>
              <a:rPr lang="en-US" altLang="en-US" sz="1200" dirty="0"/>
              <a:t>There is SE45_04 is on the 6425-7125  MHz, Std. Power., looks like another update to move back SE45, more info will be coming in the next couple of days. </a:t>
            </a:r>
          </a:p>
          <a:p>
            <a:pPr marL="0">
              <a:spcBef>
                <a:spcPts val="0"/>
              </a:spcBef>
              <a:spcAft>
                <a:spcPts val="0"/>
              </a:spcAft>
              <a:buFont typeface="Arial" panose="020B0604020202020204" pitchFamily="34" charset="0"/>
              <a:buChar char="•"/>
            </a:pPr>
            <a:endParaRPr lang="en-US" sz="18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&lt;WGFM&gt; </a:t>
            </a:r>
            <a:r>
              <a:rPr lang="en-US" sz="1800" dirty="0">
                <a:solidFill>
                  <a:schemeClr val="tx1"/>
                </a:solidFill>
              </a:rPr>
              <a:t> next meeting #102 06-10jun22, where tbd</a:t>
            </a:r>
          </a:p>
          <a:p>
            <a:pPr>
              <a:spcBef>
                <a:spcPts val="0"/>
              </a:spcBef>
              <a:spcAft>
                <a:spcPts val="0"/>
              </a:spcAft>
              <a:buFont typeface="Arial" panose="020B0604020202020204" pitchFamily="34" charset="0"/>
              <a:buChar char="•"/>
            </a:pPr>
            <a:r>
              <a:rPr lang="en-US" sz="1800" dirty="0">
                <a:solidFill>
                  <a:schemeClr val="tx1"/>
                </a:solidFill>
              </a:rPr>
              <a:t>CEPT </a:t>
            </a:r>
            <a:r>
              <a:rPr lang="en-US" sz="1800" dirty="0">
                <a:solidFill>
                  <a:schemeClr val="tx1"/>
                </a:solidFill>
                <a:hlinkClick r:id="rId7"/>
              </a:rPr>
              <a:t>–</a:t>
            </a:r>
            <a:r>
              <a:rPr lang="en-US" sz="1800" dirty="0">
                <a:solidFill>
                  <a:schemeClr val="tx1"/>
                </a:solidFill>
              </a:rPr>
              <a:t> ECC </a:t>
            </a:r>
            <a:r>
              <a:rPr lang="en-US" sz="1800" dirty="0">
                <a:solidFill>
                  <a:schemeClr val="tx1"/>
                </a:solidFill>
                <a:hlinkClick r:id="rId7"/>
              </a:rPr>
              <a:t>&lt;SRDMG&gt; </a:t>
            </a:r>
            <a:r>
              <a:rPr lang="en-US" sz="1800" dirty="0">
                <a:solidFill>
                  <a:schemeClr val="tx1"/>
                </a:solidFill>
              </a:rPr>
              <a:t> next meeting 28Mar web meeting then #85 20-21apr22 ECO office   </a:t>
            </a:r>
          </a:p>
          <a:p>
            <a:pPr lvl="1">
              <a:spcBef>
                <a:spcPts val="0"/>
              </a:spcBef>
              <a:spcAft>
                <a:spcPts val="0"/>
              </a:spcAft>
              <a:buFont typeface="Arial" panose="020B0604020202020204" pitchFamily="34" charset="0"/>
              <a:buChar char="•"/>
            </a:pPr>
            <a:r>
              <a:rPr lang="en-US" sz="1600" b="1" i="0" dirty="0">
                <a:solidFill>
                  <a:srgbClr val="222222"/>
                </a:solidFill>
                <a:effectLst/>
              </a:rPr>
              <a:t>For 28mar22 </a:t>
            </a:r>
            <a:r>
              <a:rPr lang="en-US" sz="1600" b="0" i="0" dirty="0">
                <a:solidFill>
                  <a:srgbClr val="222222"/>
                </a:solidFill>
                <a:effectLst/>
              </a:rPr>
              <a:t>- Higher power Wireless Access Systems including Radio Local Area Networks (WAS/RLAN) including the use of equipment with 1 to 4 W e.i.r.p. in the 5945-6425 MHz frequency band using a dynamic spectrum usage coordination</a:t>
            </a:r>
            <a:r>
              <a:rPr lang="en-US" sz="1600" dirty="0">
                <a:solidFill>
                  <a:schemeClr val="tx1"/>
                </a:solidFill>
              </a:rPr>
              <a:t> </a:t>
            </a:r>
          </a:p>
          <a:p>
            <a:pPr marL="400050" lvl="1">
              <a:spcBef>
                <a:spcPts val="0"/>
              </a:spcBef>
              <a:spcAft>
                <a:spcPts val="0"/>
              </a:spcAft>
              <a:buFont typeface="Arial" panose="020B0604020202020204" pitchFamily="34" charset="0"/>
              <a:buChar char="•"/>
            </a:pPr>
            <a:r>
              <a:rPr lang="en-US" sz="1800" b="1" dirty="0">
                <a:solidFill>
                  <a:schemeClr val="tx1"/>
                </a:solidFill>
                <a:cs typeface="+mn-cs"/>
              </a:rPr>
              <a:t>CEPT – ECC  </a:t>
            </a:r>
            <a:r>
              <a:rPr lang="en-US" dirty="0">
                <a:solidFill>
                  <a:schemeClr val="tx1"/>
                </a:solidFill>
                <a:hlinkClick r:id="rId8"/>
              </a:rPr>
              <a:t>&lt;CG-UWB</a:t>
            </a:r>
            <a:r>
              <a:rPr lang="en-US" dirty="0">
                <a:solidFill>
                  <a:schemeClr val="tx1"/>
                </a:solidFill>
                <a:hlinkClick r:id="rId8">
                  <a:extLst>
                    <a:ext uri="{A12FA001-AC4F-418D-AE19-62706E023703}">
                      <ahyp:hlinkClr xmlns:ahyp="http://schemas.microsoft.com/office/drawing/2018/hyperlinkcolor" val="tx"/>
                    </a:ext>
                  </a:extLst>
                </a:hlinkClick>
              </a:rPr>
              <a:t>&gt;</a:t>
            </a:r>
            <a:r>
              <a:rPr lang="en-US" sz="1800" b="1" dirty="0">
                <a:solidFill>
                  <a:schemeClr val="tx1"/>
                </a:solidFill>
                <a:cs typeface="+mn-cs"/>
              </a:rPr>
              <a:t>  meeting #5-#6 was 10-11Mar22</a:t>
            </a:r>
          </a:p>
          <a:p>
            <a:pPr marL="800100" lvl="2">
              <a:spcBef>
                <a:spcPts val="0"/>
              </a:spcBef>
              <a:spcAft>
                <a:spcPts val="0"/>
              </a:spcAft>
              <a:buFont typeface="Arial" panose="020B0604020202020204" pitchFamily="34" charset="0"/>
              <a:buChar char="•"/>
            </a:pPr>
            <a:endParaRPr lang="en-US"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933616" y="5875085"/>
            <a:ext cx="9563515" cy="615553"/>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10"/>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285750">
              <a:buFont typeface="Wingdings" panose="05000000000000000000" pitchFamily="2" charset="2"/>
              <a:buChar char="Ø"/>
            </a:pPr>
            <a:r>
              <a:rPr lang="en-US" sz="1600" dirty="0">
                <a:solidFill>
                  <a:schemeClr val="tx1"/>
                </a:solidFill>
              </a:rPr>
              <a:t>16dec: showing 3 -4 countries   note, updating this site is very slow, beware. </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5937837"/>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2585214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APAC update: </a:t>
            </a:r>
          </a:p>
          <a:p>
            <a:pPr>
              <a:buFont typeface="Arial" panose="020B0604020202020204" pitchFamily="34" charset="0"/>
              <a:buChar char="•"/>
            </a:pPr>
            <a:r>
              <a:rPr lang="en-US" sz="1800" b="0" dirty="0">
                <a:latin typeface="Times New Roman" panose="02020603050405020304" pitchFamily="18" charset="0"/>
                <a:ea typeface="SimSun" panose="02010600030101010101" pitchFamily="2" charset="-122"/>
                <a:hlinkClick r:id="rId3"/>
              </a:rPr>
              <a:t>https://mentor.ieee.org/802.18/dcn/22/18-22-0010-01-0000-apac-update-march-2022.pptx</a:t>
            </a:r>
            <a:r>
              <a:rPr lang="en-US" sz="1800" b="0" dirty="0">
                <a:latin typeface="Times New Roman" panose="02020603050405020304" pitchFamily="18" charset="0"/>
                <a:ea typeface="SimSun" panose="02010600030101010101" pitchFamily="2" charset="-122"/>
              </a:rPr>
              <a:t> </a:t>
            </a:r>
            <a:endParaRPr lang="en-US" sz="1800" b="0" dirty="0">
              <a:effectLst/>
              <a:latin typeface="Times New Roman" panose="02020603050405020304" pitchFamily="18" charset="0"/>
              <a:ea typeface="SimSun" panose="02010600030101010101" pitchFamily="2" charset="-122"/>
            </a:endParaRPr>
          </a:p>
          <a:p>
            <a:pPr>
              <a:buFont typeface="Arial" panose="020B0604020202020204" pitchFamily="34" charset="0"/>
              <a:buChar char="•"/>
            </a:pPr>
            <a:r>
              <a:rPr lang="en-US" sz="1800" b="0" dirty="0">
                <a:latin typeface="Times New Roman" panose="02020603050405020304" pitchFamily="18" charset="0"/>
                <a:ea typeface="SimSun" panose="02010600030101010101" pitchFamily="2" charset="-122"/>
              </a:rPr>
              <a:t>The legislation itself for ACMA consultation and see in slide coming up for more:  </a:t>
            </a:r>
            <a:r>
              <a:rPr lang="en-US" sz="1800" b="0" dirty="0">
                <a:latin typeface="Times New Roman" panose="02020603050405020304" pitchFamily="18" charset="0"/>
                <a:ea typeface="SimSun" panose="02010600030101010101" pitchFamily="2" charset="-122"/>
                <a:hlinkClick r:id="rId4"/>
              </a:rPr>
              <a:t>https://www.legislation.gov.au/Details/F2022L00249/Html/Text</a:t>
            </a:r>
            <a:endParaRPr lang="en-US" sz="1800" b="0" dirty="0">
              <a:latin typeface="Times New Roman" panose="02020603050405020304" pitchFamily="18" charset="0"/>
              <a:ea typeface="SimSun" panose="02010600030101010101" pitchFamily="2" charset="-122"/>
            </a:endParaRPr>
          </a:p>
          <a:p>
            <a:pPr lvl="1">
              <a:buFont typeface="Arial" panose="020B0604020202020204" pitchFamily="34" charset="0"/>
              <a:buChar char="•"/>
            </a:pPr>
            <a:r>
              <a:rPr lang="en-US" sz="1400" b="0" dirty="0">
                <a:latin typeface="Times New Roman" panose="02020603050405020304" pitchFamily="18" charset="0"/>
                <a:ea typeface="SimSun" panose="02010600030101010101" pitchFamily="2" charset="-122"/>
              </a:rPr>
              <a:t> </a:t>
            </a:r>
          </a:p>
          <a:p>
            <a:pPr lvl="1">
              <a:buFont typeface="Arial" panose="020B0604020202020204" pitchFamily="34" charset="0"/>
              <a:buChar char="•"/>
            </a:pPr>
            <a:endParaRPr lang="en-US" sz="1400" b="0" dirty="0">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2000" dirty="0">
                <a:solidFill>
                  <a:schemeClr val="tx1"/>
                </a:solidFill>
                <a:ea typeface="Times New Roman" panose="02020603050405020304" pitchFamily="18" charset="0"/>
                <a:cs typeface="Times New Roman" panose="02020603050405020304" pitchFamily="18" charset="0"/>
              </a:rPr>
              <a:t>Canada-ISED has two consultations started. </a:t>
            </a:r>
            <a:endParaRPr lang="en-US" sz="2000" b="0" dirty="0">
              <a:solidFill>
                <a:schemeClr val="tx1"/>
              </a:solidFill>
              <a:ea typeface="Times New Roman" panose="02020603050405020304" pitchFamily="18" charset="0"/>
              <a:cs typeface="Times New Roman" panose="02020603050405020304" pitchFamily="18" charset="0"/>
            </a:endParaRPr>
          </a:p>
          <a:p>
            <a:pPr lvl="1">
              <a:spcBef>
                <a:spcPts val="0"/>
              </a:spcBef>
              <a:buFont typeface="Arial" panose="020B0604020202020204" pitchFamily="34" charset="0"/>
              <a:buChar char="•"/>
            </a:pPr>
            <a:r>
              <a:rPr lang="en-US" sz="1400" dirty="0">
                <a:solidFill>
                  <a:schemeClr val="tx1"/>
                </a:solidFill>
                <a:ea typeface="Times New Roman" panose="02020603050405020304" pitchFamily="18" charset="0"/>
                <a:cs typeface="Times New Roman" panose="02020603050405020304" pitchFamily="18" charset="0"/>
              </a:rPr>
              <a:t>Comments due on both, 29April 22 (so out of.18 by 14April22). </a:t>
            </a:r>
            <a:r>
              <a:rPr lang="en-US" sz="1400" b="0" dirty="0">
                <a:solidFill>
                  <a:schemeClr val="tx1"/>
                </a:solidFill>
                <a:ea typeface="Times New Roman" panose="02020603050405020304" pitchFamily="18" charset="0"/>
                <a:cs typeface="Times New Roman" panose="02020603050405020304" pitchFamily="18" charset="0"/>
              </a:rPr>
              <a:t> </a:t>
            </a:r>
          </a:p>
          <a:p>
            <a:pPr lvl="1">
              <a:spcBef>
                <a:spcPts val="0"/>
              </a:spcBef>
              <a:buFont typeface="Arial" panose="020B0604020202020204" pitchFamily="34" charset="0"/>
              <a:buChar char="•"/>
            </a:pPr>
            <a:r>
              <a:rPr lang="en-US" sz="1400" dirty="0">
                <a:solidFill>
                  <a:schemeClr val="tx1"/>
                </a:solidFill>
                <a:ea typeface="Times New Roman" panose="02020603050405020304" pitchFamily="18" charset="0"/>
                <a:cs typeface="Times New Roman" panose="02020603050405020304" pitchFamily="18" charset="0"/>
              </a:rPr>
              <a:t>One on &gt; 95 GHz</a:t>
            </a:r>
          </a:p>
          <a:p>
            <a:pPr lvl="2">
              <a:spcBef>
                <a:spcPts val="0"/>
              </a:spcBef>
              <a:buFont typeface="Arial" panose="020B0604020202020204" pitchFamily="34" charset="0"/>
              <a:buChar char="•"/>
            </a:pPr>
            <a:r>
              <a:rPr lang="en-US" sz="1400" u="sng" dirty="0">
                <a:solidFill>
                  <a:srgbClr val="0000FF"/>
                </a:solidFill>
                <a:effectLst/>
                <a:ea typeface="Calibri" panose="020F0502020204030204" pitchFamily="34" charset="0"/>
                <a:hlinkClick r:id="rId5"/>
              </a:rPr>
              <a:t>https://www.ic.gc.ca/eic/site/smt-gst.nsf/eng/sf11767.html</a:t>
            </a:r>
            <a:endParaRPr lang="en-US" sz="1400" u="sng" dirty="0">
              <a:solidFill>
                <a:srgbClr val="0000FF"/>
              </a:solidFill>
              <a:ea typeface="Calibri" panose="020F0502020204030204" pitchFamily="34" charset="0"/>
            </a:endParaRPr>
          </a:p>
          <a:p>
            <a:pPr lvl="2">
              <a:spcBef>
                <a:spcPts val="0"/>
              </a:spcBef>
              <a:buFont typeface="Arial" panose="020B0604020202020204" pitchFamily="34" charset="0"/>
              <a:buChar char="•"/>
            </a:pPr>
            <a:r>
              <a:rPr lang="en-US" sz="1400" dirty="0">
                <a:effectLst/>
                <a:ea typeface="Calibri" panose="020F0502020204030204" pitchFamily="34" charset="0"/>
              </a:rPr>
              <a:t>Specific change to the spectrum utilization for spectrum above 95 GHz are discussed, specifically, "to allow the use of </a:t>
            </a:r>
            <a:r>
              <a:rPr lang="en-US" sz="1400" dirty="0" err="1">
                <a:effectLst/>
                <a:ea typeface="Calibri" panose="020F0502020204030204" pitchFamily="34" charset="0"/>
              </a:rPr>
              <a:t>licence</a:t>
            </a:r>
            <a:r>
              <a:rPr lang="en-US" sz="1400" dirty="0">
                <a:effectLst/>
                <a:ea typeface="Calibri" panose="020F0502020204030204" pitchFamily="34" charset="0"/>
              </a:rPr>
              <a:t>-exempt devices in the 116-122.25 GHz, 122.25-123 GHz, 174.8-182 GHz, 185-190 GHz and 244-246 GHz bands on a no-protection, no-interference basis</a:t>
            </a:r>
            <a:r>
              <a:rPr lang="en-US" sz="1400" dirty="0">
                <a:solidFill>
                  <a:schemeClr val="tx1"/>
                </a:solidFill>
                <a:ea typeface="Times New Roman" panose="02020603050405020304" pitchFamily="18" charset="0"/>
                <a:cs typeface="Times New Roman" panose="02020603050405020304" pitchFamily="18" charset="0"/>
              </a:rPr>
              <a:t> </a:t>
            </a:r>
          </a:p>
          <a:p>
            <a:pPr lvl="2">
              <a:spcBef>
                <a:spcPts val="0"/>
              </a:spcBef>
              <a:buFont typeface="Arial" panose="020B0604020202020204" pitchFamily="34" charset="0"/>
              <a:buChar char="•"/>
            </a:pPr>
            <a:r>
              <a:rPr lang="en-US" sz="1400" dirty="0">
                <a:effectLst/>
                <a:ea typeface="Calibri" panose="020F0502020204030204" pitchFamily="34" charset="0"/>
              </a:rPr>
              <a:t>Specific technical conditions, which are similar to those of 57-71 GHz, are proposed</a:t>
            </a:r>
          </a:p>
          <a:p>
            <a:pPr lvl="2">
              <a:spcBef>
                <a:spcPts val="0"/>
              </a:spcBef>
              <a:buFont typeface="Arial" panose="020B0604020202020204" pitchFamily="34" charset="0"/>
              <a:buChar char="•"/>
            </a:pPr>
            <a:r>
              <a:rPr lang="en-US" sz="1400" dirty="0">
                <a:ea typeface="Calibri" panose="020F0502020204030204" pitchFamily="34" charset="0"/>
              </a:rPr>
              <a:t>License exempt and backhaul are talked to. </a:t>
            </a:r>
            <a:endParaRPr lang="en-US" sz="1400" dirty="0">
              <a:solidFill>
                <a:schemeClr val="tx1"/>
              </a:solidFill>
              <a:ea typeface="Times New Roman" panose="02020603050405020304" pitchFamily="18" charset="0"/>
              <a:cs typeface="Times New Roman" panose="02020603050405020304" pitchFamily="18" charset="0"/>
            </a:endParaRPr>
          </a:p>
          <a:p>
            <a:pPr lvl="1">
              <a:spcBef>
                <a:spcPts val="0"/>
              </a:spcBef>
              <a:buFont typeface="Arial" panose="020B0604020202020204" pitchFamily="34" charset="0"/>
              <a:buChar char="•"/>
            </a:pPr>
            <a:r>
              <a:rPr lang="en-US" sz="1400" b="0" dirty="0">
                <a:solidFill>
                  <a:schemeClr val="tx1"/>
                </a:solidFill>
                <a:ea typeface="Times New Roman" panose="02020603050405020304" pitchFamily="18" charset="0"/>
                <a:cs typeface="Times New Roman" panose="02020603050405020304" pitchFamily="18" charset="0"/>
              </a:rPr>
              <a:t> One on 5.9 GHz;</a:t>
            </a:r>
          </a:p>
          <a:p>
            <a:pPr lvl="2">
              <a:spcBef>
                <a:spcPts val="0"/>
              </a:spcBef>
              <a:spcAft>
                <a:spcPts val="0"/>
              </a:spcAft>
              <a:buFont typeface="Arial" panose="020B0604020202020204" pitchFamily="34" charset="0"/>
              <a:buChar char="•"/>
            </a:pPr>
            <a:r>
              <a:rPr lang="en-US" sz="1400" u="sng" dirty="0">
                <a:solidFill>
                  <a:srgbClr val="0000FF"/>
                </a:solidFill>
                <a:ea typeface="Calibri" panose="020F0502020204030204" pitchFamily="34" charset="0"/>
                <a:hlinkClick r:id="rId6"/>
              </a:rPr>
              <a:t>https://www.ic.gc.ca/eic/site/smt-gst.nsf/eng/sf11766.html</a:t>
            </a:r>
            <a:endParaRPr lang="en-US" sz="1400" b="0" dirty="0">
              <a:solidFill>
                <a:schemeClr val="tx1"/>
              </a:solidFill>
              <a:ea typeface="Times New Roman" panose="02020603050405020304" pitchFamily="18" charset="0"/>
              <a:cs typeface="Times New Roman" panose="02020603050405020304" pitchFamily="18" charset="0"/>
            </a:endParaRPr>
          </a:p>
          <a:p>
            <a:pPr lvl="2">
              <a:spcBef>
                <a:spcPts val="0"/>
              </a:spcBef>
              <a:spcAft>
                <a:spcPts val="0"/>
              </a:spcAft>
              <a:buFont typeface="Arial" panose="020B0604020202020204" pitchFamily="34" charset="0"/>
              <a:buChar char="•"/>
            </a:pPr>
            <a:r>
              <a:rPr lang="en-US" sz="1400" dirty="0">
                <a:effectLst/>
                <a:ea typeface="Calibri" panose="020F0502020204030204" pitchFamily="34" charset="0"/>
              </a:rPr>
              <a:t>ISED believes there are significant benefits of harmonizing the use of the 5895-5925 MHz band for ITS with the US</a:t>
            </a:r>
            <a:r>
              <a:rPr lang="en-US" sz="1400" b="0" dirty="0">
                <a:solidFill>
                  <a:schemeClr val="tx1"/>
                </a:solidFill>
                <a:ea typeface="Times New Roman" panose="02020603050405020304" pitchFamily="18" charset="0"/>
                <a:cs typeface="Times New Roman" panose="02020603050405020304" pitchFamily="18" charset="0"/>
              </a:rPr>
              <a:t> </a:t>
            </a:r>
          </a:p>
          <a:p>
            <a:pPr lvl="2">
              <a:spcBef>
                <a:spcPts val="0"/>
              </a:spcBef>
              <a:spcAft>
                <a:spcPts val="0"/>
              </a:spcAft>
              <a:buFont typeface="Arial" panose="020B0604020202020204" pitchFamily="34" charset="0"/>
              <a:buChar char="•"/>
            </a:pPr>
            <a:r>
              <a:rPr lang="en-US" sz="1400" dirty="0">
                <a:effectLst/>
                <a:ea typeface="Calibri" panose="020F0502020204030204" pitchFamily="34" charset="0"/>
              </a:rPr>
              <a:t>For extending RLAN operation to the 5850 - 5895 MHz, ISED proposes that "all indoor and outdoor license-exempt RLAN devices have immediate access to the 5850-5895 MHz range once appropriate technical standards are in place</a:t>
            </a:r>
            <a:r>
              <a:rPr lang="en-US" sz="1400" b="0" dirty="0">
                <a:effectLst/>
                <a:ea typeface="SimSun" panose="02010600030101010101" pitchFamily="2" charset="-122"/>
              </a:rPr>
              <a:t>  </a:t>
            </a:r>
          </a:p>
          <a:p>
            <a:pPr lvl="2">
              <a:spcBef>
                <a:spcPts val="0"/>
              </a:spcBef>
              <a:spcAft>
                <a:spcPts val="0"/>
              </a:spcAft>
              <a:buFont typeface="Arial" panose="020B0604020202020204" pitchFamily="34" charset="0"/>
              <a:buChar char="•"/>
            </a:pPr>
            <a:endParaRPr lang="en-US" sz="1400" b="0" dirty="0">
              <a:effectLst/>
              <a:ea typeface="SimSun" panose="02010600030101010101" pitchFamily="2" charset="-122"/>
            </a:endParaRPr>
          </a:p>
          <a:p>
            <a:pPr lvl="2">
              <a:spcBef>
                <a:spcPts val="0"/>
              </a:spcBef>
              <a:spcAft>
                <a:spcPts val="0"/>
              </a:spcAft>
              <a:buFont typeface="Arial" panose="020B0604020202020204" pitchFamily="34" charset="0"/>
              <a:buChar char="•"/>
            </a:pPr>
            <a:endParaRPr lang="en-US" sz="1400" b="0" dirty="0">
              <a:effectLst/>
              <a:ea typeface="SimSu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Tree>
    <p:extLst>
      <p:ext uri="{BB962C8B-B14F-4D97-AF65-F5344CB8AC3E}">
        <p14:creationId xmlns:p14="http://schemas.microsoft.com/office/powerpoint/2010/main" val="16235881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algn="l">
              <a:buFont typeface="Arial" panose="020B0604020202020204" pitchFamily="34" charset="0"/>
              <a:buChar char="•"/>
            </a:pPr>
            <a:r>
              <a:rPr lang="en-US" sz="1800" dirty="0">
                <a:solidFill>
                  <a:schemeClr val="tx1"/>
                </a:solidFill>
                <a:cs typeface="Times New Roman" panose="02020603050405020304" pitchFamily="18" charset="0"/>
              </a:rPr>
              <a:t>UK-Ofcom Consultation on upper 6GHz</a:t>
            </a:r>
            <a:endParaRPr lang="en-US" sz="1600" b="0" dirty="0">
              <a:solidFill>
                <a:schemeClr val="tx1"/>
              </a:solidFill>
              <a:cs typeface="Times New Roman" panose="02020603050405020304" pitchFamily="18" charset="0"/>
            </a:endParaRPr>
          </a:p>
          <a:p>
            <a:pPr lvl="1">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3"/>
              </a:rPr>
              <a:t>https://www.ofcom.org.uk/consultations-and-statements/category-2/spectrum-sharing-upper-6-ghz-b</a:t>
            </a:r>
          </a:p>
          <a:p>
            <a:pPr lvl="1">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3"/>
              </a:rPr>
              <a:t>https://mentor.ieee.org/802.18/dcn/22/18-22-0029-00-0000-ofcom-consultation-on-spectrum-sharing-6ghz.zip</a:t>
            </a:r>
            <a:r>
              <a:rPr lang="en-US" sz="1600" b="0" dirty="0">
                <a:solidFill>
                  <a:schemeClr val="tx1"/>
                </a:solidFill>
                <a:ea typeface="Times New Roman" panose="02020603050405020304" pitchFamily="18" charset="0"/>
                <a:cs typeface="Times New Roman" panose="02020603050405020304" pitchFamily="18" charset="0"/>
              </a:rPr>
              <a:t> </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cs typeface="Times New Roman" panose="02020603050405020304" pitchFamily="18" charset="0"/>
              </a:rPr>
              <a:t>The </a:t>
            </a:r>
            <a:r>
              <a:rPr lang="en-US" sz="1600" dirty="0">
                <a:solidFill>
                  <a:schemeClr val="tx1"/>
                </a:solidFill>
                <a:effectLst/>
                <a:ea typeface="Calibri" panose="020F0502020204030204" pitchFamily="34" charset="0"/>
              </a:rPr>
              <a:t>consultation proposes to add upper 6 GHz, specifically 6425 MHz to 7070 MHz, to shared </a:t>
            </a:r>
            <a:r>
              <a:rPr lang="en-US" sz="1600" dirty="0" err="1">
                <a:solidFill>
                  <a:schemeClr val="tx1"/>
                </a:solidFill>
                <a:effectLst/>
                <a:ea typeface="Calibri" panose="020F0502020204030204" pitchFamily="34" charset="0"/>
              </a:rPr>
              <a:t>licences</a:t>
            </a:r>
            <a:r>
              <a:rPr lang="en-US" sz="1600" dirty="0">
                <a:solidFill>
                  <a:schemeClr val="tx1"/>
                </a:solidFill>
                <a:effectLst/>
                <a:ea typeface="Calibri" panose="020F0502020204030204" pitchFamily="34" charset="0"/>
              </a:rPr>
              <a:t> for local, low-power indoor use.  (not a discussion on license-exempt) </a:t>
            </a:r>
            <a:endParaRPr lang="en-US" sz="1600" dirty="0">
              <a:solidFill>
                <a:schemeClr val="tx1"/>
              </a:solidFill>
              <a:ea typeface="Times New Roman" panose="02020603050405020304" pitchFamily="18" charset="0"/>
              <a:cs typeface="Times New Roman" panose="02020603050405020304" pitchFamily="18" charset="0"/>
            </a:endParaRP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The comment submission deadline is April 11, 2022 (so out of .18 by 24March22)</a:t>
            </a:r>
          </a:p>
          <a:p>
            <a:pPr lvl="1">
              <a:spcBef>
                <a:spcPts val="0"/>
              </a:spcBef>
              <a:buFont typeface="Arial" panose="020B0604020202020204" pitchFamily="34" charset="0"/>
              <a:buChar char="•"/>
            </a:pPr>
            <a:endParaRPr lang="en-US" sz="1600" dirty="0">
              <a:solidFill>
                <a:schemeClr val="tx1"/>
              </a:solidFill>
              <a:ea typeface="Times New Roman" panose="02020603050405020304" pitchFamily="18" charset="0"/>
              <a:cs typeface="Times New Roman" panose="02020603050405020304" pitchFamily="18" charset="0"/>
            </a:endParaRP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rPr>
              <a:t>Have had an input on a possible response on how to support home network environment with shared access.</a:t>
            </a:r>
          </a:p>
          <a:p>
            <a:pPr lvl="1">
              <a:spcBef>
                <a:spcPts val="0"/>
              </a:spcBef>
              <a:buFont typeface="Arial" panose="020B0604020202020204" pitchFamily="34" charset="0"/>
              <a:buChar char="•"/>
            </a:pPr>
            <a:r>
              <a:rPr lang="en-US" sz="1800" b="0" dirty="0">
                <a:latin typeface="Times New Roman" panose="02020603050405020304" pitchFamily="18" charset="0"/>
                <a:ea typeface="SimSun" panose="02010600030101010101" pitchFamily="2" charset="-122"/>
                <a:hlinkClick r:id="rId4"/>
              </a:rPr>
              <a:t>https://mentor.ieee.org/802.18/dcn/22/18-22-0031-01-0000-ofcom-saf-consultation-draft-response.odt</a:t>
            </a:r>
            <a:endParaRPr lang="en-US" sz="1800" b="0" dirty="0">
              <a:latin typeface="Times New Roman" panose="02020603050405020304" pitchFamily="18" charset="0"/>
              <a:ea typeface="SimSun" panose="02010600030101010101" pitchFamily="2" charset="-122"/>
            </a:endParaRPr>
          </a:p>
          <a:p>
            <a:pPr lvl="1">
              <a:spcBef>
                <a:spcPts val="0"/>
              </a:spcBef>
              <a:buFont typeface="Arial" panose="020B0604020202020204" pitchFamily="34" charset="0"/>
              <a:buChar char="•"/>
            </a:pPr>
            <a:r>
              <a:rPr lang="en-US" sz="1400" b="0" dirty="0">
                <a:latin typeface="Times New Roman" panose="02020603050405020304" pitchFamily="18" charset="0"/>
                <a:ea typeface="SimSun" panose="02010600030101010101" pitchFamily="2" charset="-122"/>
              </a:rPr>
              <a:t> </a:t>
            </a:r>
          </a:p>
          <a:p>
            <a:pPr lvl="1">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Will review today: </a:t>
            </a:r>
          </a:p>
          <a:p>
            <a:pPr lvl="2">
              <a:buFont typeface="Arial" panose="020B0604020202020204" pitchFamily="34" charset="0"/>
              <a:buChar char="•"/>
            </a:pPr>
            <a:r>
              <a:rPr lang="en-US" sz="1800" dirty="0">
                <a:effectLst/>
                <a:latin typeface="Times New Roman" panose="02020603050405020304" pitchFamily="18" charset="0"/>
                <a:ea typeface="SimSun" panose="02010600030101010101" pitchFamily="2" charset="-122"/>
              </a:rPr>
              <a:t>A few editorial format updates were made and uploaded as r01. Limited feedback so will proceed for approval next week to then get to the EC (and Ofcom).</a:t>
            </a:r>
          </a:p>
          <a:p>
            <a:pPr lvl="2">
              <a:buFont typeface="Arial" panose="020B0604020202020204" pitchFamily="34" charset="0"/>
              <a:buChar char="•"/>
            </a:pPr>
            <a:r>
              <a:rPr lang="en-US" sz="1600" dirty="0">
                <a:latin typeface="Times New Roman" panose="02020603050405020304" pitchFamily="18" charset="0"/>
                <a:ea typeface="SimSun" panose="02010600030101010101" pitchFamily="2" charset="-122"/>
              </a:rPr>
              <a:t> </a:t>
            </a:r>
            <a:endParaRPr lang="en-US" sz="1600" b="0" dirty="0">
              <a:latin typeface="Times New Roman" panose="02020603050405020304" pitchFamily="18" charset="0"/>
              <a:ea typeface="SimSun" panose="02010600030101010101" pitchFamily="2" charset="-122"/>
            </a:endParaRPr>
          </a:p>
          <a:p>
            <a:pPr>
              <a:buFont typeface="Arial" panose="020B0604020202020204" pitchFamily="34" charset="0"/>
              <a:buChar char="•"/>
            </a:pPr>
            <a:endParaRPr lang="en-US" sz="1800" b="0" dirty="0">
              <a:latin typeface="Times New Roman" panose="02020603050405020304" pitchFamily="18" charset="0"/>
              <a:ea typeface="SimSun" panose="02010600030101010101" pitchFamily="2" charset="-122"/>
            </a:endParaRPr>
          </a:p>
          <a:p>
            <a:pPr>
              <a:buFont typeface="Arial" panose="020B0604020202020204" pitchFamily="34" charset="0"/>
              <a:buChar char="•"/>
            </a:pPr>
            <a:endParaRPr lang="en-US" sz="1800" b="0" dirty="0">
              <a:latin typeface="Times New Roman" panose="02020603050405020304" pitchFamily="18" charset="0"/>
              <a:ea typeface="SimSun" panose="02010600030101010101" pitchFamily="2" charset="-122"/>
            </a:endParaRPr>
          </a:p>
          <a:p>
            <a:pPr>
              <a:buFont typeface="Arial" panose="020B0604020202020204" pitchFamily="34" charset="0"/>
              <a:buChar char="•"/>
            </a:pPr>
            <a:endParaRPr lang="en-US" sz="1800" b="0" dirty="0">
              <a:latin typeface="Times New Roman" panose="02020603050405020304" pitchFamily="18" charset="0"/>
              <a:ea typeface="SimSu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Tree>
    <p:extLst>
      <p:ext uri="{BB962C8B-B14F-4D97-AF65-F5344CB8AC3E}">
        <p14:creationId xmlns:p14="http://schemas.microsoft.com/office/powerpoint/2010/main" val="18947053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algn="l">
              <a:buFont typeface="Arial" panose="020B0604020202020204" pitchFamily="34" charset="0"/>
              <a:buChar char="•"/>
            </a:pPr>
            <a:r>
              <a:rPr lang="en-US" sz="1800" dirty="0">
                <a:effectLst/>
                <a:ea typeface="Calibri" panose="020F0502020204030204" pitchFamily="34" charset="0"/>
              </a:rPr>
              <a:t>Australia ACMA on March 10  published the </a:t>
            </a:r>
            <a:r>
              <a:rPr lang="en-US" sz="1800" i="1" u="sng" dirty="0">
                <a:effectLst/>
                <a:ea typeface="Calibri" panose="020F0502020204030204" pitchFamily="34" charset="0"/>
              </a:rPr>
              <a:t>outcome</a:t>
            </a:r>
            <a:r>
              <a:rPr lang="en-US" sz="1800" dirty="0">
                <a:effectLst/>
                <a:ea typeface="Calibri" panose="020F0502020204030204" pitchFamily="34" charset="0"/>
              </a:rPr>
              <a:t> of its consultation </a:t>
            </a:r>
            <a:r>
              <a:rPr lang="en-US" sz="1800" b="0" dirty="0">
                <a:effectLst/>
                <a:ea typeface="Calibri" panose="020F0502020204030204" pitchFamily="34" charset="0"/>
              </a:rPr>
              <a:t>"Radio local area networks (RLANs) in the 6 GHz band - consultation 37/2021"</a:t>
            </a:r>
            <a:r>
              <a:rPr lang="en-US" sz="1800" dirty="0">
                <a:effectLst/>
                <a:ea typeface="Calibri" panose="020F0502020204030204" pitchFamily="34" charset="0"/>
              </a:rPr>
              <a:t>.</a:t>
            </a:r>
            <a:endParaRPr lang="en-US" sz="1800" dirty="0">
              <a:ea typeface="Calibri" panose="020F0502020204030204" pitchFamily="34" charset="0"/>
            </a:endParaRPr>
          </a:p>
          <a:p>
            <a:pPr algn="l">
              <a:buFont typeface="Arial" panose="020B0604020202020204" pitchFamily="34" charset="0"/>
              <a:buChar char="•"/>
            </a:pPr>
            <a:r>
              <a:rPr lang="en-US" sz="1800" dirty="0">
                <a:effectLst/>
                <a:ea typeface="Calibri" panose="020F0502020204030204" pitchFamily="34" charset="0"/>
              </a:rPr>
              <a:t>In summary,</a:t>
            </a:r>
          </a:p>
          <a:p>
            <a:pPr lvl="1">
              <a:buFont typeface="Arial" panose="020B0604020202020204" pitchFamily="34" charset="0"/>
              <a:buChar char="•"/>
            </a:pPr>
            <a:r>
              <a:rPr lang="en-US" sz="1400" dirty="0">
                <a:effectLst/>
                <a:ea typeface="Calibri" panose="020F0502020204030204" pitchFamily="34" charset="0"/>
              </a:rPr>
              <a:t>ACMA allows RLAN devices in the lower band.</a:t>
            </a:r>
            <a:br>
              <a:rPr lang="en-US" sz="1400" dirty="0">
                <a:effectLst/>
                <a:ea typeface="Calibri" panose="020F0502020204030204" pitchFamily="34" charset="0"/>
              </a:rPr>
            </a:br>
            <a:r>
              <a:rPr lang="en-US" sz="1400" dirty="0">
                <a:effectLst/>
                <a:ea typeface="Calibri" panose="020F0502020204030204" pitchFamily="34" charset="0"/>
              </a:rPr>
              <a:t>1) The power limits of low power indoor devices and very low power devices are broadly aligned with those adopted in Europe and the UK.</a:t>
            </a:r>
            <a:br>
              <a:rPr lang="en-US" sz="1400" dirty="0">
                <a:effectLst/>
                <a:ea typeface="Calibri" panose="020F0502020204030204" pitchFamily="34" charset="0"/>
              </a:rPr>
            </a:br>
            <a:r>
              <a:rPr lang="en-US" sz="1400" dirty="0">
                <a:effectLst/>
                <a:ea typeface="Calibri" panose="020F0502020204030204" pitchFamily="34" charset="0"/>
              </a:rPr>
              <a:t>2) ‘indoor’ does not include inside vehicles.</a:t>
            </a:r>
            <a:br>
              <a:rPr lang="en-US" sz="1400" dirty="0">
                <a:effectLst/>
                <a:ea typeface="Calibri" panose="020F0502020204030204" pitchFamily="34" charset="0"/>
              </a:rPr>
            </a:br>
            <a:r>
              <a:rPr lang="en-US" sz="1400" dirty="0">
                <a:effectLst/>
                <a:ea typeface="Calibri" panose="020F0502020204030204" pitchFamily="34" charset="0"/>
              </a:rPr>
              <a:t>3) Contained a requirement that devices must implement contention-based protocols for multiple access, e.g., CSMA or MACA.</a:t>
            </a:r>
            <a:endParaRPr lang="en-US" sz="1400" dirty="0">
              <a:ea typeface="Calibri" panose="020F0502020204030204" pitchFamily="34" charset="0"/>
            </a:endParaRPr>
          </a:p>
          <a:p>
            <a:pPr lvl="1">
              <a:buFont typeface="Arial" panose="020B0604020202020204" pitchFamily="34" charset="0"/>
              <a:buChar char="•"/>
            </a:pPr>
            <a:r>
              <a:rPr lang="en-US" sz="1400" dirty="0">
                <a:effectLst/>
                <a:ea typeface="Calibri" panose="020F0502020204030204" pitchFamily="34" charset="0"/>
              </a:rPr>
              <a:t>ACMA did not make decisions on the following topics .</a:t>
            </a:r>
            <a:br>
              <a:rPr lang="en-US" sz="1400" dirty="0">
                <a:effectLst/>
                <a:ea typeface="Calibri" panose="020F0502020204030204" pitchFamily="34" charset="0"/>
              </a:rPr>
            </a:br>
            <a:r>
              <a:rPr lang="en-US" sz="1400" dirty="0">
                <a:effectLst/>
                <a:ea typeface="Calibri" panose="020F0502020204030204" pitchFamily="34" charset="0"/>
              </a:rPr>
              <a:t>a) Possible updates to the use of the 5 GHz band related to higher power limits and outdoor use,</a:t>
            </a:r>
            <a:br>
              <a:rPr lang="en-US" sz="1400" dirty="0">
                <a:effectLst/>
                <a:ea typeface="Calibri" panose="020F0502020204030204" pitchFamily="34" charset="0"/>
              </a:rPr>
            </a:br>
            <a:r>
              <a:rPr lang="en-US" sz="1400" dirty="0">
                <a:effectLst/>
                <a:ea typeface="Calibri" panose="020F0502020204030204" pitchFamily="34" charset="0"/>
              </a:rPr>
              <a:t>b) Higher power devices in the 6 GHz band,</a:t>
            </a:r>
            <a:br>
              <a:rPr lang="en-US" sz="1400" dirty="0">
                <a:effectLst/>
                <a:ea typeface="Calibri" panose="020F0502020204030204" pitchFamily="34" charset="0"/>
              </a:rPr>
            </a:br>
            <a:r>
              <a:rPr lang="en-US" sz="1400" dirty="0">
                <a:effectLst/>
                <a:ea typeface="Calibri" panose="020F0502020204030204" pitchFamily="34" charset="0"/>
              </a:rPr>
              <a:t>c) The future use of the upper 6 GHz band (6425~7125 MHz),</a:t>
            </a:r>
            <a:br>
              <a:rPr lang="en-US" sz="1400" dirty="0">
                <a:effectLst/>
                <a:ea typeface="Calibri" panose="020F0502020204030204" pitchFamily="34" charset="0"/>
              </a:rPr>
            </a:br>
            <a:r>
              <a:rPr lang="en-US" sz="1400" dirty="0">
                <a:effectLst/>
                <a:ea typeface="Calibri" panose="020F0502020204030204" pitchFamily="34" charset="0"/>
              </a:rPr>
              <a:t>d) The potential of AFC.</a:t>
            </a:r>
            <a:endParaRPr lang="en-US" sz="1400" dirty="0">
              <a:ea typeface="Calibri" panose="020F0502020204030204" pitchFamily="34" charset="0"/>
            </a:endParaRPr>
          </a:p>
          <a:p>
            <a:pPr lvl="1">
              <a:buFont typeface="Arial" panose="020B0604020202020204" pitchFamily="34" charset="0"/>
              <a:buChar char="•"/>
            </a:pPr>
            <a:r>
              <a:rPr lang="en-US" sz="1400" dirty="0">
                <a:effectLst/>
                <a:ea typeface="Calibri" panose="020F0502020204030204" pitchFamily="34" charset="0"/>
              </a:rPr>
              <a:t>For details, please download the outcome paper at:</a:t>
            </a:r>
            <a:br>
              <a:rPr lang="en-US" sz="1400" dirty="0">
                <a:effectLst/>
                <a:ea typeface="Calibri" panose="020F0502020204030204" pitchFamily="34" charset="0"/>
              </a:rPr>
            </a:br>
            <a:r>
              <a:rPr lang="en-US" sz="1400" u="sng" dirty="0">
                <a:solidFill>
                  <a:srgbClr val="0000FF"/>
                </a:solidFill>
                <a:effectLst/>
                <a:ea typeface="Calibri" panose="020F0502020204030204" pitchFamily="34" charset="0"/>
                <a:hlinkClick r:id="rId3"/>
              </a:rPr>
              <a:t>https://www.acma.gov.au/sites/default/files/2022-03/Outcomes%20Paper_Proposed%20updates%20to%20the%20LIPD%20Class%20Licence%20for%206%20GHz%20RLANs.pdf</a:t>
            </a:r>
            <a:endParaRPr lang="en-US" sz="1400" u="sng" dirty="0">
              <a:solidFill>
                <a:srgbClr val="0000FF"/>
              </a:solidFill>
              <a:ea typeface="Calibri" panose="020F0502020204030204" pitchFamily="34" charset="0"/>
            </a:endParaRPr>
          </a:p>
          <a:p>
            <a:pPr lvl="1">
              <a:buFont typeface="Arial" panose="020B0604020202020204" pitchFamily="34" charset="0"/>
              <a:buChar char="•"/>
            </a:pPr>
            <a:r>
              <a:rPr lang="en-US" sz="1400" dirty="0">
                <a:effectLst/>
                <a:ea typeface="Calibri" panose="020F0502020204030204" pitchFamily="34" charset="0"/>
              </a:rPr>
              <a:t>The legalization is also updated and you can find the updated LIPD class license information at:</a:t>
            </a:r>
            <a:br>
              <a:rPr lang="en-US" sz="1400" dirty="0">
                <a:effectLst/>
                <a:ea typeface="Calibri" panose="020F0502020204030204" pitchFamily="34" charset="0"/>
              </a:rPr>
            </a:br>
            <a:r>
              <a:rPr lang="en-US" sz="1400" u="sng" dirty="0">
                <a:solidFill>
                  <a:srgbClr val="0000FF"/>
                </a:solidFill>
                <a:effectLst/>
                <a:ea typeface="Calibri" panose="020F0502020204030204" pitchFamily="34" charset="0"/>
                <a:hlinkClick r:id="rId4"/>
              </a:rPr>
              <a:t>https://www.legislation.gov.au/Details/F2022L00249</a:t>
            </a:r>
            <a:br>
              <a:rPr lang="en-US" sz="1400" u="sng" dirty="0">
                <a:solidFill>
                  <a:srgbClr val="0000FF"/>
                </a:solidFill>
                <a:effectLst/>
                <a:ea typeface="Calibri" panose="020F0502020204030204" pitchFamily="34" charset="0"/>
                <a:hlinkClick r:id="rId4"/>
              </a:rPr>
            </a:br>
            <a:endParaRPr lang="en-US" sz="1800" b="0" dirty="0">
              <a:latin typeface="Times New Roman" panose="02020603050405020304" pitchFamily="18" charset="0"/>
              <a:ea typeface="SimSun" panose="02010600030101010101" pitchFamily="2" charset="-122"/>
            </a:endParaRPr>
          </a:p>
          <a:p>
            <a:pPr>
              <a:buFont typeface="Arial" panose="020B0604020202020204" pitchFamily="34" charset="0"/>
              <a:buChar char="•"/>
            </a:pPr>
            <a:r>
              <a:rPr lang="en-US" sz="1800" b="0" dirty="0">
                <a:effectLst/>
                <a:latin typeface="Times New Roman" panose="02020603050405020304" pitchFamily="18" charset="0"/>
                <a:ea typeface="SimSun" panose="02010600030101010101" pitchFamily="2" charset="-122"/>
              </a:rPr>
              <a:t> </a:t>
            </a:r>
            <a:r>
              <a:rPr lang="en-US" sz="1800" b="0" dirty="0">
                <a:latin typeface="Times New Roman" panose="02020603050405020304" pitchFamily="18" charset="0"/>
                <a:ea typeface="SimSun" panose="02010600030101010101" pitchFamily="2" charset="-122"/>
              </a:rPr>
              <a:t>Anything else to share today for other regions?</a:t>
            </a:r>
            <a:endParaRPr lang="en-US" sz="1200" b="0" i="0" u="none" strike="noStrike" baseline="0" dirty="0">
              <a:solidFill>
                <a:srgbClr val="00000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Tree>
    <p:extLst>
      <p:ext uri="{BB962C8B-B14F-4D97-AF65-F5344CB8AC3E}">
        <p14:creationId xmlns:p14="http://schemas.microsoft.com/office/powerpoint/2010/main" val="7782683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753595"/>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r>
              <a:rPr lang="en-US" sz="1800" dirty="0">
                <a:hlinkClick r:id="rId3"/>
              </a:rPr>
              <a:t>&lt;WP5A&gt;</a:t>
            </a:r>
            <a:r>
              <a:rPr lang="en-US" sz="1800" dirty="0"/>
              <a:t>, </a:t>
            </a:r>
            <a:r>
              <a:rPr lang="en-US" sz="1800" b="1" dirty="0">
                <a:ea typeface="Calibri" panose="020F0502020204030204" pitchFamily="34" charset="0"/>
              </a:rPr>
              <a:t> next meeting 23may-03jun22 in Geneva</a:t>
            </a:r>
            <a:r>
              <a:rPr lang="en-US" sz="1800" dirty="0">
                <a:ea typeface="Calibri" panose="020F0502020204030204" pitchFamily="34" charset="0"/>
              </a:rPr>
              <a:t>.   Contributions due: </a:t>
            </a:r>
            <a:r>
              <a:rPr lang="en-US" sz="1800" dirty="0">
                <a:effectLst/>
                <a:ea typeface="Times New Roman" panose="02020603050405020304" pitchFamily="18" charset="0"/>
              </a:rPr>
              <a:t>Monday, 16 May 2022, 16:00UTC</a:t>
            </a:r>
            <a:endParaRPr lang="en-US" sz="1800" dirty="0">
              <a:ea typeface="Calibri" panose="020F0502020204030204" pitchFamily="34" charset="0"/>
            </a:endParaRPr>
          </a:p>
          <a:p>
            <a:pPr marL="857250" lvl="3">
              <a:spcBef>
                <a:spcPts val="0"/>
              </a:spcBef>
              <a:buFont typeface="Arial" panose="020B0604020202020204" pitchFamily="34" charset="0"/>
              <a:buChar char="•"/>
            </a:pPr>
            <a:r>
              <a:rPr lang="en-US" sz="1600" b="0" dirty="0">
                <a:latin typeface="Times New Roman" panose="02020603050405020304" pitchFamily="18" charset="0"/>
                <a:ea typeface="Calibri" panose="020F0502020204030204" pitchFamily="34" charset="0"/>
              </a:rPr>
              <a:t>T</a:t>
            </a:r>
            <a:r>
              <a:rPr lang="en-US" sz="1600" b="0" dirty="0">
                <a:effectLst/>
                <a:latin typeface="Times New Roman" panose="02020603050405020304" pitchFamily="18" charset="0"/>
                <a:ea typeface="Calibri" panose="020F0502020204030204" pitchFamily="34" charset="0"/>
              </a:rPr>
              <a:t>he .11 ITU ad hoc 2 contributions for WP5A should be ready </a:t>
            </a:r>
            <a:r>
              <a:rPr lang="en-US" dirty="0">
                <a:latin typeface="Times New Roman" panose="02020603050405020304" pitchFamily="18" charset="0"/>
                <a:ea typeface="Calibri" panose="020F0502020204030204" pitchFamily="34" charset="0"/>
              </a:rPr>
              <a:t>for</a:t>
            </a:r>
            <a:r>
              <a:rPr lang="en-US" sz="1600" b="0" dirty="0">
                <a:effectLst/>
                <a:latin typeface="Times New Roman" panose="02020603050405020304" pitchFamily="18" charset="0"/>
                <a:ea typeface="Calibri" panose="020F0502020204030204" pitchFamily="34" charset="0"/>
              </a:rPr>
              <a:t> .18 </a:t>
            </a:r>
            <a:r>
              <a:rPr lang="en-US" dirty="0">
                <a:latin typeface="Times New Roman" panose="02020603050405020304" pitchFamily="18" charset="0"/>
                <a:ea typeface="Calibri" panose="020F0502020204030204" pitchFamily="34" charset="0"/>
              </a:rPr>
              <a:t>to</a:t>
            </a:r>
            <a:r>
              <a:rPr lang="en-US" sz="1600" b="0" dirty="0">
                <a:effectLst/>
                <a:latin typeface="Times New Roman" panose="02020603050405020304" pitchFamily="18" charset="0"/>
                <a:ea typeface="Calibri" panose="020F0502020204030204" pitchFamily="34" charset="0"/>
              </a:rPr>
              <a:t> work toward approval and then to the EC.</a:t>
            </a:r>
            <a:r>
              <a:rPr lang="en-US" sz="1600" b="0" dirty="0">
                <a:latin typeface="Times New Roman" panose="02020603050405020304" pitchFamily="18" charset="0"/>
                <a:ea typeface="Calibri" panose="020F0502020204030204" pitchFamily="34" charset="0"/>
              </a:rPr>
              <a:t> </a:t>
            </a:r>
          </a:p>
          <a:p>
            <a:pPr marL="857250" lvl="3">
              <a:spcBef>
                <a:spcPts val="0"/>
              </a:spcBef>
              <a:buFont typeface="Arial" panose="020B0604020202020204" pitchFamily="34" charset="0"/>
              <a:buChar char="•"/>
            </a:pPr>
            <a:r>
              <a:rPr lang="en-US" sz="1400" dirty="0">
                <a:ea typeface="Calibri" panose="020F0502020204030204" pitchFamily="34" charset="0"/>
                <a:hlinkClick r:id="rId4"/>
              </a:rPr>
              <a:t>https://mentor.ieee.org/802.11/dcn/22/11-22-0378-02-0itu-proposed-modifications-to-itu-r-m-1450-5.docx</a:t>
            </a:r>
            <a:r>
              <a:rPr lang="en-US" sz="1400" dirty="0">
                <a:ea typeface="Calibri" panose="020F0502020204030204" pitchFamily="34" charset="0"/>
              </a:rPr>
              <a:t> </a:t>
            </a:r>
            <a:endParaRPr lang="en-US" sz="1400" b="1" dirty="0">
              <a:ea typeface="Calibri" panose="020F0502020204030204" pitchFamily="34" charset="0"/>
            </a:endParaRPr>
          </a:p>
          <a:p>
            <a:pPr marL="857250" lvl="3">
              <a:spcBef>
                <a:spcPts val="0"/>
              </a:spcBef>
              <a:buFont typeface="Arial" panose="020B0604020202020204" pitchFamily="34" charset="0"/>
              <a:buChar char="•"/>
            </a:pPr>
            <a:r>
              <a:rPr lang="en-US" sz="1400" b="0" dirty="0">
                <a:effectLst/>
                <a:ea typeface="Calibri" panose="020F0502020204030204" pitchFamily="34" charset="0"/>
                <a:hlinkClick r:id="rId5"/>
              </a:rPr>
              <a:t>https://mentor.ieee.org/802.11/dcn/22/11-22-0379-02-0itu-proposed-modifications-to-itu-r-m-1801-2.docx</a:t>
            </a:r>
            <a:r>
              <a:rPr lang="en-US" sz="1400" b="0" dirty="0">
                <a:effectLst/>
                <a:ea typeface="Calibri" panose="020F0502020204030204" pitchFamily="34" charset="0"/>
              </a:rPr>
              <a:t> </a:t>
            </a:r>
          </a:p>
          <a:p>
            <a:pPr lvl="1">
              <a:spcBef>
                <a:spcPts val="0"/>
              </a:spcBef>
              <a:spcAft>
                <a:spcPts val="0"/>
              </a:spcAft>
              <a:buFont typeface="Arial" panose="020B0604020202020204" pitchFamily="34" charset="0"/>
              <a:buChar char="•"/>
            </a:pPr>
            <a:r>
              <a:rPr lang="en-US" sz="1800" b="0" dirty="0">
                <a:latin typeface="Times New Roman" panose="02020603050405020304" pitchFamily="18" charset="0"/>
                <a:ea typeface="Calibri" panose="020F0502020204030204" pitchFamily="34" charset="0"/>
              </a:rPr>
              <a:t>And they are ready and are now in .18 Mentor:  </a:t>
            </a:r>
          </a:p>
          <a:p>
            <a:pPr lvl="1">
              <a:spcBef>
                <a:spcPts val="0"/>
              </a:spcBef>
              <a:spcAft>
                <a:spcPts val="0"/>
              </a:spcAft>
              <a:buFont typeface="Arial" panose="020B0604020202020204" pitchFamily="34" charset="0"/>
              <a:buChar char="•"/>
            </a:pPr>
            <a:r>
              <a:rPr lang="en-US" sz="1800" b="0" dirty="0">
                <a:latin typeface="Times New Roman" panose="02020603050405020304" pitchFamily="18" charset="0"/>
                <a:ea typeface="Calibri" panose="020F0502020204030204" pitchFamily="34" charset="0"/>
                <a:hlinkClick r:id="rId6"/>
              </a:rPr>
              <a:t>https://mentor.ieee.org/802.18/dcn/22/18-22-0032-00-0000-proposed-modifications-to-itu-r-m-1450-5.docx</a:t>
            </a:r>
            <a:r>
              <a:rPr lang="en-US" sz="1800" dirty="0">
                <a:latin typeface="Times New Roman" panose="02020603050405020304" pitchFamily="18" charset="0"/>
                <a:ea typeface="Calibri" panose="020F0502020204030204" pitchFamily="34" charset="0"/>
              </a:rPr>
              <a:t> </a:t>
            </a:r>
          </a:p>
          <a:p>
            <a:pPr lvl="1">
              <a:spcBef>
                <a:spcPts val="0"/>
              </a:spcBef>
              <a:spcAft>
                <a:spcPts val="0"/>
              </a:spcAft>
              <a:buFont typeface="Arial" panose="020B0604020202020204" pitchFamily="34" charset="0"/>
              <a:buChar char="•"/>
            </a:pPr>
            <a:r>
              <a:rPr lang="en-US" sz="1800" b="0" dirty="0">
                <a:latin typeface="Times New Roman" panose="02020603050405020304" pitchFamily="18" charset="0"/>
                <a:ea typeface="Calibri" panose="020F0502020204030204" pitchFamily="34" charset="0"/>
                <a:hlinkClick r:id="rId7"/>
              </a:rPr>
              <a:t>https://mentor.ieee.org/802.18/dcn/22/18-22-0033-00-0000-proposed-modifications-to-itu-r-m-1801-2.docx</a:t>
            </a:r>
            <a:r>
              <a:rPr lang="en-US" sz="1800" b="0" dirty="0">
                <a:latin typeface="Times New Roman" panose="02020603050405020304" pitchFamily="18" charset="0"/>
                <a:ea typeface="Calibri" panose="020F0502020204030204" pitchFamily="34" charset="0"/>
              </a:rPr>
              <a:t> </a:t>
            </a:r>
          </a:p>
          <a:p>
            <a:pPr marL="765810" lvl="1">
              <a:spcBef>
                <a:spcPts val="0"/>
              </a:spcBef>
              <a:spcAft>
                <a:spcPts val="0"/>
              </a:spcAft>
              <a:buFont typeface="Arial" panose="020B0604020202020204" pitchFamily="34" charset="0"/>
              <a:buChar char="•"/>
            </a:pPr>
            <a:r>
              <a:rPr lang="en-US" sz="1800" dirty="0">
                <a:ea typeface="Calibri" panose="020F0502020204030204" pitchFamily="34" charset="0"/>
              </a:rPr>
              <a:t>Next is for .18 review, update as needed, approve and send to the LMSC(EC) for approval. </a:t>
            </a:r>
          </a:p>
          <a:p>
            <a:pPr marL="765810" lvl="1">
              <a:spcBef>
                <a:spcPts val="0"/>
              </a:spcBef>
              <a:spcAft>
                <a:spcPts val="0"/>
              </a:spcAft>
              <a:buFont typeface="Arial" panose="020B0604020202020204" pitchFamily="34" charset="0"/>
              <a:buChar char="•"/>
            </a:pPr>
            <a:r>
              <a:rPr lang="en-US" sz="1800" dirty="0">
                <a:ea typeface="Calibri" panose="020F0502020204030204" pitchFamily="34" charset="0"/>
              </a:rPr>
              <a:t>Target can be for EC call on 05apr22, or back up is 10-day ballot early-mid April.  </a:t>
            </a:r>
          </a:p>
          <a:p>
            <a:pPr marL="1165860" lvl="2">
              <a:spcBef>
                <a:spcPts val="0"/>
              </a:spcBef>
              <a:spcAft>
                <a:spcPts val="0"/>
              </a:spcAft>
              <a:buFont typeface="Arial" panose="020B0604020202020204" pitchFamily="34" charset="0"/>
              <a:buChar char="•"/>
            </a:pPr>
            <a:r>
              <a:rPr lang="en-US" sz="1600" dirty="0">
                <a:ea typeface="Calibri" panose="020F0502020204030204" pitchFamily="34" charset="0"/>
              </a:rPr>
              <a:t>For EC call, consent agenda request by Monday 29March, or EC would need to vote on 05apr22</a:t>
            </a:r>
          </a:p>
          <a:p>
            <a:pPr marL="1623060" lvl="3">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365760" marR="0">
              <a:spcBef>
                <a:spcPts val="0"/>
              </a:spcBef>
              <a:spcAft>
                <a:spcPts val="0"/>
              </a:spcAft>
              <a:buFont typeface="Arial" panose="020B0604020202020204" pitchFamily="34" charset="0"/>
              <a:buChar char="•"/>
            </a:pPr>
            <a:r>
              <a:rPr lang="en-US" sz="1800" dirty="0">
                <a:ea typeface="Calibri" panose="020F0502020204030204" pitchFamily="34" charset="0"/>
              </a:rPr>
              <a:t>WP5D, </a:t>
            </a:r>
            <a:r>
              <a:rPr lang="en-GB" sz="1800" b="0" dirty="0">
                <a:effectLst/>
                <a:ea typeface="Calibri" panose="020F0502020204030204" pitchFamily="34" charset="0"/>
              </a:rPr>
              <a:t>the required registration for the WP5D WG SPECTRUM ASPECTS &amp; WRC-23 PREPARATIONS “interim” meeting (19.-22. April 2022) has been opened </a:t>
            </a:r>
            <a:r>
              <a:rPr lang="en-US" sz="1800" b="0" i="0" dirty="0">
                <a:solidFill>
                  <a:srgbClr val="1155CC"/>
                </a:solidFill>
                <a:effectLst/>
                <a:hlinkClick r:id="rId8"/>
              </a:rPr>
              <a:t>here</a:t>
            </a:r>
            <a:r>
              <a:rPr lang="en-GB" sz="1800" b="0" dirty="0">
                <a:effectLst/>
                <a:ea typeface="Calibri" panose="020F0502020204030204" pitchFamily="34" charset="0"/>
              </a:rPr>
              <a:t>. </a:t>
            </a:r>
          </a:p>
          <a:p>
            <a:pPr marL="765810" lvl="1">
              <a:spcBef>
                <a:spcPts val="0"/>
              </a:spcBef>
              <a:spcAft>
                <a:spcPts val="0"/>
              </a:spcAft>
              <a:buFont typeface="Arial" panose="020B0604020202020204" pitchFamily="34" charset="0"/>
              <a:buChar char="•"/>
            </a:pPr>
            <a:r>
              <a:rPr lang="en-US" sz="1400" b="0" i="0" dirty="0">
                <a:solidFill>
                  <a:srgbClr val="222222"/>
                </a:solidFill>
                <a:effectLst/>
              </a:rPr>
              <a:t>Please be informed, that the required registration for the WP5D</a:t>
            </a:r>
            <a:r>
              <a:rPr lang="en-US" sz="1400" b="1" i="0" dirty="0">
                <a:solidFill>
                  <a:srgbClr val="222222"/>
                </a:solidFill>
                <a:effectLst/>
              </a:rPr>
              <a:t> WG SPECTRUM ASPECTS &amp; WRC-23 PREPARATIONS “interim” meeting</a:t>
            </a:r>
            <a:r>
              <a:rPr lang="en-US" sz="1400" b="0" i="0" dirty="0">
                <a:solidFill>
                  <a:srgbClr val="222222"/>
                </a:solidFill>
                <a:effectLst/>
              </a:rPr>
              <a:t> (19.-22. April 2022) has been opened </a:t>
            </a:r>
            <a:r>
              <a:rPr lang="en-US" sz="1400" b="0" i="0" dirty="0">
                <a:solidFill>
                  <a:srgbClr val="1155CC"/>
                </a:solidFill>
                <a:effectLst/>
                <a:hlinkClick r:id="rId8"/>
              </a:rPr>
              <a:t>here</a:t>
            </a:r>
            <a:r>
              <a:rPr lang="en-US" sz="1400" b="0" i="0" dirty="0">
                <a:solidFill>
                  <a:srgbClr val="222222"/>
                </a:solidFill>
                <a:effectLst/>
              </a:rPr>
              <a:t>. On the </a:t>
            </a:r>
            <a:r>
              <a:rPr lang="en-US" sz="1400" b="0" i="0" dirty="0">
                <a:solidFill>
                  <a:srgbClr val="1155CC"/>
                </a:solidFill>
                <a:effectLst/>
                <a:hlinkClick r:id="rId9"/>
              </a:rPr>
              <a:t>WP5D Website</a:t>
            </a:r>
            <a:r>
              <a:rPr lang="en-US" sz="1400" b="0" i="0" dirty="0">
                <a:solidFill>
                  <a:srgbClr val="222222"/>
                </a:solidFill>
                <a:effectLst/>
              </a:rPr>
              <a:t>, you can find further information regarding </a:t>
            </a:r>
            <a:r>
              <a:rPr lang="en-US" sz="1400" b="0" i="0" dirty="0" err="1">
                <a:solidFill>
                  <a:srgbClr val="1155CC"/>
                </a:solidFill>
                <a:effectLst/>
                <a:hlinkClick r:id="rId10"/>
              </a:rPr>
              <a:t>ToR</a:t>
            </a:r>
            <a:r>
              <a:rPr lang="en-US" sz="1400" b="0" i="0" dirty="0">
                <a:solidFill>
                  <a:srgbClr val="1155CC"/>
                </a:solidFill>
                <a:effectLst/>
                <a:hlinkClick r:id="rId10"/>
              </a:rPr>
              <a:t>, contribution deadline, logistics</a:t>
            </a:r>
            <a:r>
              <a:rPr lang="en-US" sz="1400" b="0" i="0" dirty="0">
                <a:solidFill>
                  <a:srgbClr val="222222"/>
                </a:solidFill>
                <a:effectLst/>
              </a:rPr>
              <a:t>.</a:t>
            </a:r>
          </a:p>
          <a:p>
            <a:pPr marL="765810" lvl="1">
              <a:spcBef>
                <a:spcPts val="0"/>
              </a:spcBef>
              <a:spcAft>
                <a:spcPts val="0"/>
              </a:spcAft>
              <a:buFont typeface="Arial" panose="020B0604020202020204" pitchFamily="34" charset="0"/>
              <a:buChar char="•"/>
            </a:pPr>
            <a:r>
              <a:rPr lang="en-US" sz="1400" b="0" i="0" dirty="0">
                <a:solidFill>
                  <a:srgbClr val="222222"/>
                </a:solidFill>
                <a:effectLst/>
              </a:rPr>
              <a:t>Please also note: As this is a </a:t>
            </a:r>
            <a:r>
              <a:rPr lang="en-US" sz="1400" b="0" i="0" u="sng" dirty="0">
                <a:solidFill>
                  <a:srgbClr val="222222"/>
                </a:solidFill>
                <a:effectLst/>
              </a:rPr>
              <a:t>physical meeting with remote participation</a:t>
            </a:r>
            <a:r>
              <a:rPr lang="en-US" sz="1400" b="0" i="0" dirty="0">
                <a:solidFill>
                  <a:srgbClr val="222222"/>
                </a:solidFill>
                <a:effectLst/>
              </a:rPr>
              <a:t>, delegates are kindly requested to indicate their planned method for participation. This can be done when registering – please tick “remote” if you plan to participate remotely only.</a:t>
            </a:r>
            <a:endParaRPr lang="en-US" sz="1400" dirty="0">
              <a:ea typeface="Calibri" panose="020F0502020204030204" pitchFamily="34" charset="0"/>
            </a:endParaRPr>
          </a:p>
          <a:p>
            <a:pPr lvl="0">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rPr>
              <a:t>Anything else to share today? </a:t>
            </a:r>
          </a:p>
          <a:p>
            <a:pPr>
              <a:buFont typeface="Arial" panose="020B0604020202020204" pitchFamily="34" charset="0"/>
              <a:buChar char="•"/>
            </a:pPr>
            <a:r>
              <a:rPr lang="en-US" sz="1800" dirty="0">
                <a:ea typeface="Calibri" panose="020F0502020204030204" pitchFamily="34" charset="0"/>
              </a:rPr>
              <a:t>standing by for this spring (2022): </a:t>
            </a:r>
            <a:r>
              <a:rPr lang="en-US" sz="1800" b="0" dirty="0">
                <a:ea typeface="Calibri" panose="020F0502020204030204" pitchFamily="34" charset="0"/>
              </a:rPr>
              <a:t>Additional WP 1A light communications submission from IEEE 802.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3482958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1049000" cy="5477022"/>
          </a:xfrm>
        </p:spPr>
        <p:txBody>
          <a:bodyPr/>
          <a:lstStyle/>
          <a:p>
            <a:pPr marL="285750" indent="-285750">
              <a:buFont typeface="Arial" panose="020B0604020202020204" pitchFamily="34" charset="0"/>
              <a:buChar char="•"/>
            </a:pPr>
            <a:r>
              <a:rPr lang="en-US" sz="1800" dirty="0">
                <a:effectLst/>
                <a:ea typeface="Calibri" panose="020F0502020204030204" pitchFamily="34" charset="0"/>
              </a:rPr>
              <a:t>USA FCC - The Office of Engineering and Technology </a:t>
            </a:r>
            <a:r>
              <a:rPr lang="en-US" sz="1800" dirty="0">
                <a:ea typeface="Calibri" panose="020F0502020204030204" pitchFamily="34" charset="0"/>
              </a:rPr>
              <a:t>(OET) </a:t>
            </a:r>
            <a:r>
              <a:rPr lang="en-US" sz="1800" dirty="0">
                <a:effectLst/>
                <a:ea typeface="Calibri" panose="020F0502020204030204" pitchFamily="34" charset="0"/>
              </a:rPr>
              <a:t>released a consultation on March 10 that seeks comment following the Court remand of 6 GHz band order.</a:t>
            </a:r>
            <a:endParaRPr lang="en-US" sz="1800" dirty="0">
              <a:ea typeface="Calibri" panose="020F0502020204030204" pitchFamily="34" charset="0"/>
            </a:endParaRPr>
          </a:p>
          <a:p>
            <a:pPr marL="685800" lvl="1">
              <a:buFont typeface="Arial" panose="020B0604020202020204" pitchFamily="34" charset="0"/>
              <a:buChar char="•"/>
            </a:pPr>
            <a:r>
              <a:rPr lang="en-US" sz="1600" dirty="0">
                <a:effectLst/>
                <a:ea typeface="Calibri" panose="020F0502020204030204" pitchFamily="34" charset="0"/>
              </a:rPr>
              <a:t>In particular, it emphasizes the following:</a:t>
            </a:r>
            <a:br>
              <a:rPr lang="en-US" sz="1600" dirty="0">
                <a:effectLst/>
                <a:ea typeface="Calibri" panose="020F0502020204030204" pitchFamily="34" charset="0"/>
              </a:rPr>
            </a:br>
            <a:r>
              <a:rPr lang="en-US" sz="1600" i="1" dirty="0">
                <a:effectLst/>
                <a:ea typeface="Calibri" panose="020F0502020204030204" pitchFamily="34" charset="0"/>
              </a:rPr>
              <a:t>In this Public Notice, we seek comment on NAB’s arguments in the Commission’s proceeding regarding broadcasters’ experience in the 2.4 GHz band, how that experience relates to the kinds of contention-based protocol operations prescribed for indoor use in the 6 GHz rules, and whether the 2.4 GHz experience warrants reservation of a portion of the 6 GHz band for mobile indoor operations or any other modification to the Commission’s 6 GHz rules. We emphasize that, in light of the limited scope of the court’s remand, we do not seek comment on any other aspects of the 6 GHz Report and Order.</a:t>
            </a:r>
            <a:endParaRPr lang="en-US" sz="1600" i="1" dirty="0">
              <a:ea typeface="Calibri" panose="020F0502020204030204" pitchFamily="34" charset="0"/>
            </a:endParaRPr>
          </a:p>
          <a:p>
            <a:pPr marL="685800" lvl="1">
              <a:buFont typeface="Arial" panose="020B0604020202020204" pitchFamily="34" charset="0"/>
              <a:buChar char="•"/>
            </a:pPr>
            <a:r>
              <a:rPr lang="en-US" sz="1600" dirty="0">
                <a:effectLst/>
                <a:ea typeface="Calibri" panose="020F0502020204030204" pitchFamily="34" charset="0"/>
              </a:rPr>
              <a:t>For details, please visit:</a:t>
            </a:r>
            <a:br>
              <a:rPr lang="en-US" sz="1600" dirty="0">
                <a:effectLst/>
                <a:ea typeface="Calibri" panose="020F0502020204030204" pitchFamily="34" charset="0"/>
              </a:rPr>
            </a:br>
            <a:r>
              <a:rPr lang="en-US" sz="1600" u="sng" dirty="0">
                <a:solidFill>
                  <a:srgbClr val="0000FF"/>
                </a:solidFill>
                <a:effectLst/>
                <a:ea typeface="Calibri" panose="020F0502020204030204" pitchFamily="34" charset="0"/>
                <a:hlinkClick r:id="rId3"/>
              </a:rPr>
              <a:t>https://www.fcc.gov/document/oet-seeks-comment-following-court-remand-6-ghz-band-order</a:t>
            </a:r>
            <a:r>
              <a:rPr lang="en-US" sz="1600" dirty="0">
                <a:solidFill>
                  <a:schemeClr val="tx1"/>
                </a:solidFill>
              </a:rPr>
              <a:t> </a:t>
            </a:r>
          </a:p>
          <a:p>
            <a:pPr marL="685800" lvl="1">
              <a:buFont typeface="Arial" panose="020B0604020202020204" pitchFamily="34" charset="0"/>
              <a:buChar char="•"/>
            </a:pPr>
            <a:r>
              <a:rPr lang="en-US" sz="1600" dirty="0">
                <a:solidFill>
                  <a:schemeClr val="tx1"/>
                </a:solidFill>
              </a:rPr>
              <a:t>Mentor: </a:t>
            </a:r>
            <a:r>
              <a:rPr lang="en-US" sz="1600" dirty="0">
                <a:solidFill>
                  <a:schemeClr val="tx1"/>
                </a:solidFill>
                <a:hlinkClick r:id="rId4"/>
              </a:rPr>
              <a:t>https://mentor.ieee.org/802.18/dcn/22/18-22-0034-00-0000-oet-seeks-comment-following-court-remand-6-ghz-band-order.docx</a:t>
            </a:r>
            <a:r>
              <a:rPr lang="en-US" sz="1600" dirty="0">
                <a:solidFill>
                  <a:schemeClr val="tx1"/>
                </a:solidFill>
              </a:rPr>
              <a:t>  </a:t>
            </a:r>
          </a:p>
          <a:p>
            <a:pPr marL="685800" lvl="1">
              <a:buFont typeface="Arial" panose="020B0604020202020204" pitchFamily="34" charset="0"/>
              <a:buChar char="•"/>
            </a:pPr>
            <a:r>
              <a:rPr lang="en-US" sz="1600" dirty="0">
                <a:solidFill>
                  <a:schemeClr val="tx1"/>
                </a:solidFill>
              </a:rPr>
              <a:t> </a:t>
            </a:r>
          </a:p>
          <a:p>
            <a:pPr marL="685800" lvl="1">
              <a:buFont typeface="Arial" panose="020B0604020202020204" pitchFamily="34" charset="0"/>
              <a:buChar char="•"/>
            </a:pP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10-17mar22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804604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10-17mar22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032375" cy="5379391"/>
          </a:xfrm>
        </p:spPr>
        <p:txBody>
          <a:bodyPr/>
          <a:lstStyle/>
          <a:p>
            <a:pPr>
              <a:buFont typeface="Arial" panose="020B0604020202020204" pitchFamily="34" charset="0"/>
              <a:buChar char="•"/>
            </a:pPr>
            <a:r>
              <a:rPr lang="en-US" sz="1600" dirty="0"/>
              <a:t> </a:t>
            </a:r>
            <a:r>
              <a:rPr lang="en-US" sz="1400" dirty="0"/>
              <a:t>1</a:t>
            </a:r>
            <a:r>
              <a:rPr lang="en-US" sz="1600" dirty="0"/>
              <a:t>.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(168 people);            		</a:t>
            </a:r>
            <a:r>
              <a:rPr lang="en-US" sz="1400" dirty="0"/>
              <a:t>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spcBef>
                <a:spcPts val="0"/>
              </a:spcBef>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This week in test and certification meeting, a federated filling to the FCC was made  to use exiting test and methods to certify equipment with AFC, which is a different direction from earlier discussions.  </a:t>
            </a:r>
          </a:p>
          <a:p>
            <a:pPr marL="1323975" lvl="3">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Many test houses are approved to certify U-NII equipment and only ~20 to do CBRS.   FCC wants to lean like they have done before, but AFC is not like other radios  and processes and more complicated..  Discussions continue. </a:t>
            </a:r>
          </a:p>
          <a:p>
            <a:pPr marL="638175" lvl="2" indent="0">
              <a:spcBef>
                <a:spcPts val="0"/>
              </a:spcBef>
              <a:spcAft>
                <a:spcPts val="0"/>
              </a:spcAft>
            </a:pPr>
            <a:endParaRPr lang="en-GB" sz="1600" dirty="0">
              <a:solidFill>
                <a:schemeClr val="tx1"/>
              </a:solidFill>
              <a:ea typeface="Calibri" panose="020F0502020204030204" pitchFamily="34" charset="0"/>
            </a:endParaRPr>
          </a:p>
          <a:p>
            <a:pPr marL="866775" lvl="2">
              <a:spcBef>
                <a:spcPts val="0"/>
              </a:spcBef>
              <a:spcAft>
                <a:spcPts val="0"/>
              </a:spcAft>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5"/>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 Still working on final report, probably through the summer (with both views, since no consensus) </a:t>
            </a:r>
          </a:p>
          <a:p>
            <a:pPr marL="866775" lvl="2">
              <a:spcBef>
                <a:spcPts val="0"/>
              </a:spcBef>
              <a:spcAft>
                <a:spcPts val="0"/>
              </a:spcAft>
              <a:buFont typeface="Arial" panose="020B0604020202020204" pitchFamily="34" charset="0"/>
              <a:buChar char="•"/>
            </a:pPr>
            <a:endParaRPr lang="en-US" sz="16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rPr>
              <a:t>General:</a:t>
            </a:r>
          </a:p>
          <a:p>
            <a:pPr marL="466725" lvl="1">
              <a:spcBef>
                <a:spcPts val="0"/>
              </a:spcBef>
              <a:spcAft>
                <a:spcPts val="0"/>
              </a:spcAft>
              <a:buFont typeface="Arial" panose="020B0604020202020204" pitchFamily="34" charset="0"/>
              <a:buChar char="•"/>
            </a:pPr>
            <a:r>
              <a:rPr lang="en-GB" sz="1200" dirty="0">
                <a:solidFill>
                  <a:schemeClr val="tx1"/>
                </a:solidFill>
                <a:ea typeface="Calibri" panose="020F0502020204030204" pitchFamily="34" charset="0"/>
              </a:rPr>
              <a:t>03feb: FCC getting inputs and setting up interviews on companies for the AFC accreditation. </a:t>
            </a:r>
          </a:p>
          <a:p>
            <a:pPr marL="466725" lvl="1">
              <a:spcBef>
                <a:spcPts val="0"/>
              </a:spcBef>
              <a:spcAft>
                <a:spcPts val="0"/>
              </a:spcAft>
              <a:buFont typeface="Arial" panose="020B0604020202020204" pitchFamily="34" charset="0"/>
              <a:buChar char="•"/>
            </a:pPr>
            <a:r>
              <a:rPr lang="en-GB" sz="1200" dirty="0">
                <a:solidFill>
                  <a:schemeClr val="tx1"/>
                </a:solidFill>
                <a:ea typeface="Calibri" panose="020F0502020204030204" pitchFamily="34" charset="0"/>
              </a:rPr>
              <a:t>16dec: </a:t>
            </a:r>
            <a:r>
              <a:rPr lang="en-GB" sz="1200" b="1" dirty="0">
                <a:solidFill>
                  <a:schemeClr val="tx1"/>
                </a:solidFill>
                <a:ea typeface="Calibri" panose="020F0502020204030204" pitchFamily="34" charset="0"/>
              </a:rPr>
              <a:t>A </a:t>
            </a:r>
            <a:r>
              <a:rPr lang="en-GB" sz="1200" dirty="0">
                <a:solidFill>
                  <a:schemeClr val="tx1"/>
                </a:solidFill>
                <a:ea typeface="Calibri" panose="020F0502020204030204" pitchFamily="34" charset="0"/>
              </a:rPr>
              <a:t>public notice is expected in January about work needed on improving the ULS data.</a:t>
            </a:r>
          </a:p>
        </p:txBody>
      </p:sp>
    </p:spTree>
    <p:extLst>
      <p:ext uri="{BB962C8B-B14F-4D97-AF65-F5344CB8AC3E}">
        <p14:creationId xmlns:p14="http://schemas.microsoft.com/office/powerpoint/2010/main" val="33506771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1900"/>
            <a:ext cx="11049000" cy="464123"/>
          </a:xfrm>
        </p:spPr>
        <p:txBody>
          <a:bodyPr/>
          <a:lstStyle/>
          <a:p>
            <a:r>
              <a:rPr lang="en-US" altLang="en-US" sz="2400" dirty="0"/>
              <a:t>General Discussion Items – ongoing fyi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10-17mar22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972800" cy="5382854"/>
          </a:xfrm>
        </p:spPr>
        <p:txBody>
          <a:bodyPr/>
          <a:lstStyle/>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https://mentor.ieee.org/802.18/dcn/22/18-22-0009-00-0000-ieee-802-wireless-standards-table-of-frequency-ranges.xlsx</a:t>
            </a:r>
            <a:r>
              <a:rPr lang="en-US" sz="1800" dirty="0">
                <a:solidFill>
                  <a:srgbClr val="0070C0"/>
                </a:solidFill>
                <a:ea typeface="Times New Roman" panose="02020603050405020304" pitchFamily="18" charset="0"/>
              </a:rPr>
              <a:t> </a:t>
            </a:r>
          </a:p>
          <a:p>
            <a:pPr lvl="1">
              <a:spcBef>
                <a:spcPts val="0"/>
              </a:spcBef>
              <a:buFont typeface="Arial" panose="020B0604020202020204" pitchFamily="34" charset="0"/>
              <a:buChar char="•"/>
            </a:pPr>
            <a:endParaRPr lang="en-US" sz="1600" dirty="0">
              <a:ea typeface="Calibri" panose="020F0502020204030204" pitchFamily="34" charset="0"/>
            </a:endParaRPr>
          </a:p>
          <a:p>
            <a:pPr>
              <a:spcBef>
                <a:spcPts val="0"/>
              </a:spcBef>
              <a:buFont typeface="Arial" panose="020B0604020202020204" pitchFamily="34" charset="0"/>
              <a:buChar char="•"/>
            </a:pPr>
            <a:r>
              <a:rPr lang="en-US" sz="1600" dirty="0">
                <a:ea typeface="Calibri" panose="020F0502020204030204" pitchFamily="34" charset="0"/>
              </a:rPr>
              <a:t> </a:t>
            </a:r>
            <a:r>
              <a:rPr lang="en-US" sz="1600" dirty="0">
                <a:solidFill>
                  <a:srgbClr val="333333"/>
                </a:solidFill>
                <a:ea typeface="Times New Roman" panose="02020603050405020304" pitchFamily="18" charset="0"/>
              </a:rPr>
              <a:t>At the WCSC monthly call Wednesday, 02 Mar 2022, the comment collection process was reviewed, and custom comment collection form introduced:  </a:t>
            </a:r>
            <a:r>
              <a:rPr lang="en-US" sz="1600" b="0" dirty="0">
                <a:solidFill>
                  <a:srgbClr val="333333"/>
                </a:solidFill>
                <a:ea typeface="Times New Roman" panose="02020603050405020304" pitchFamily="18" charset="0"/>
                <a:hlinkClick r:id="rId4"/>
              </a:rPr>
              <a:t>https://mentor.ieee.org/802.18/dcn/22/18-22-0030</a:t>
            </a:r>
            <a:r>
              <a:rPr lang="en-US" sz="1600" b="0" dirty="0">
                <a:solidFill>
                  <a:srgbClr val="333333"/>
                </a:solidFill>
                <a:ea typeface="Times New Roman" panose="02020603050405020304" pitchFamily="18" charset="0"/>
              </a:rPr>
              <a:t> </a:t>
            </a:r>
          </a:p>
          <a:p>
            <a:pPr lvl="1">
              <a:spcBef>
                <a:spcPts val="0"/>
              </a:spcBef>
              <a:buFont typeface="Arial" panose="020B0604020202020204" pitchFamily="34" charset="0"/>
              <a:buChar char="•"/>
            </a:pPr>
            <a:r>
              <a:rPr lang="en-US" sz="1600" dirty="0">
                <a:solidFill>
                  <a:srgbClr val="333333"/>
                </a:solidFill>
                <a:ea typeface="Times New Roman" panose="02020603050405020304" pitchFamily="18" charset="0"/>
              </a:rPr>
              <a:t>Comment collection will run until 30 Apr 2022, at which time the ad hoc team will act as the CRG and review and implement accordingly the comments. </a:t>
            </a: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22feb22</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Worked on comment collection </a:t>
            </a:r>
            <a:r>
              <a:rPr lang="en-US" sz="1600" dirty="0" err="1">
                <a:ea typeface="Calibri" panose="020F0502020204030204" pitchFamily="34" charset="0"/>
              </a:rPr>
              <a:t>epoll</a:t>
            </a:r>
            <a:r>
              <a:rPr lang="en-US" sz="1600" dirty="0">
                <a:ea typeface="Calibri" panose="020F0502020204030204" pitchFamily="34" charset="0"/>
              </a:rPr>
              <a:t> text and process.  Will discuss with 802 Executive Secretary.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Co-leads have </a:t>
            </a:r>
            <a:r>
              <a:rPr lang="en-US" sz="1600" dirty="0" err="1">
                <a:ea typeface="Calibri" panose="020F0502020204030204" pitchFamily="34" charset="0"/>
              </a:rPr>
              <a:t>epoll</a:t>
            </a:r>
            <a:r>
              <a:rPr lang="en-US" sz="1600" dirty="0">
                <a:ea typeface="Calibri" panose="020F0502020204030204" pitchFamily="34" charset="0"/>
              </a:rPr>
              <a:t> text updated and a comment collection spreadsheet draft to present at WCSC call 02mar22.</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Looking at proposing adding the link to the IEEE 802 Wireless Stds Table of Frequency Ranges to the IEEE 802 web page under the Orientation link. </a:t>
            </a: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22mar22.  </a:t>
            </a:r>
            <a:r>
              <a:rPr lang="en-US" sz="1800" b="0" dirty="0">
                <a:solidFill>
                  <a:schemeClr val="tx1"/>
                </a:solidFill>
                <a:ea typeface="Times New Roman" panose="02020603050405020304" pitchFamily="18" charset="0"/>
              </a:rPr>
              <a:t>(call-in in agenda backup slides) (May be cancelled if comment collection is running (not going to do an </a:t>
            </a:r>
            <a:r>
              <a:rPr lang="en-US" sz="1800" b="0" dirty="0" err="1">
                <a:solidFill>
                  <a:schemeClr val="tx1"/>
                </a:solidFill>
                <a:ea typeface="Times New Roman" panose="02020603050405020304" pitchFamily="18" charset="0"/>
              </a:rPr>
              <a:t>epoll</a:t>
            </a:r>
            <a:r>
              <a:rPr lang="en-US" sz="1800" b="0" dirty="0">
                <a:solidFill>
                  <a:schemeClr val="tx1"/>
                </a:solidFill>
                <a:ea typeface="Times New Roman" panose="02020603050405020304" pitchFamily="18" charset="0"/>
              </a:rPr>
              <a:t>))</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38247394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Tx/>
              <a:buFont typeface="Wingdings" panose="05000000000000000000" pitchFamily="2" charset="2"/>
              <a:buChar char="n"/>
            </a:pPr>
            <a:r>
              <a:rPr lang="en-US" sz="1800" b="0" dirty="0">
                <a:solidFill>
                  <a:schemeClr val="tx1"/>
                </a:solidFill>
                <a:effectLst/>
                <a:latin typeface="Times New Roman" panose="02020603050405020304" pitchFamily="18" charset="0"/>
                <a:ea typeface="SimSun" panose="02010600030101010101" pitchFamily="2" charset="-122"/>
              </a:rPr>
              <a:t>Chair to upload Rev 1 of the UK-Ofcom proposed response. done. </a:t>
            </a:r>
          </a:p>
          <a:p>
            <a:pPr marL="285750" indent="-285750">
              <a:buClrTx/>
              <a:buFont typeface="Wingdings" panose="05000000000000000000" pitchFamily="2" charset="2"/>
              <a:buChar char="q"/>
            </a:pPr>
            <a:r>
              <a:rPr lang="en-US" sz="1800" b="0" dirty="0">
                <a:solidFill>
                  <a:srgbClr val="00B0F0"/>
                </a:solidFill>
                <a:latin typeface="Times New Roman" panose="02020603050405020304" pitchFamily="18" charset="0"/>
                <a:ea typeface="SimSun" panose="02010600030101010101" pitchFamily="2" charset="-122"/>
              </a:rPr>
              <a:t>Next week need to review and ballot for approval the UK consultation response. </a:t>
            </a:r>
            <a:r>
              <a:rPr lang="en-US" sz="1800" b="0" dirty="0">
                <a:solidFill>
                  <a:schemeClr val="tx1"/>
                </a:solidFill>
                <a:latin typeface="Times New Roman" panose="02020603050405020304" pitchFamily="18" charset="0"/>
                <a:ea typeface="SimSun" panose="02010600030101010101" pitchFamily="2" charset="-122"/>
              </a:rPr>
              <a:t> </a:t>
            </a:r>
          </a:p>
          <a:p>
            <a:pPr marL="285750" indent="-285750">
              <a:buClrTx/>
              <a:buFont typeface="Wingdings" panose="05000000000000000000" pitchFamily="2" charset="2"/>
              <a:buChar char="n"/>
            </a:pPr>
            <a:r>
              <a:rPr lang="en-US" sz="1800" b="0" dirty="0">
                <a:solidFill>
                  <a:schemeClr val="tx1"/>
                </a:solidFill>
                <a:latin typeface="Times New Roman" panose="02020603050405020304" pitchFamily="18" charset="0"/>
                <a:ea typeface="SimSun" panose="02010600030101010101" pitchFamily="2" charset="-122"/>
              </a:rPr>
              <a:t>FCC PN on 6 GHz uploaded.  done. </a:t>
            </a:r>
            <a:endParaRPr lang="en-US" sz="1800" b="0" dirty="0">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800" b="0" dirty="0">
                <a:solidFill>
                  <a:srgbClr val="00B0F0"/>
                </a:solidFill>
                <a:effectLst/>
                <a:latin typeface="Times New Roman" panose="02020603050405020304" pitchFamily="18" charset="0"/>
                <a:ea typeface="SimSun" panose="02010600030101010101" pitchFamily="2" charset="-122"/>
              </a:rPr>
              <a:t>N</a:t>
            </a:r>
            <a:r>
              <a:rPr lang="en-US" sz="1800" b="0" dirty="0">
                <a:solidFill>
                  <a:srgbClr val="00B0F0"/>
                </a:solidFill>
                <a:latin typeface="Times New Roman" panose="02020603050405020304" pitchFamily="18" charset="0"/>
                <a:ea typeface="SimSun" panose="02010600030101010101" pitchFamily="2" charset="-122"/>
              </a:rPr>
              <a:t>ext week should review the M.1450 and M.1801 submissions.</a:t>
            </a:r>
            <a:endParaRPr lang="en-US" sz="1600" b="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10-17mar22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remember to sign into IMAT.</a:t>
            </a:r>
          </a:p>
          <a:p>
            <a:pPr marL="0">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Again congrats to Edward who will be picking up chair duties tomorrow night (18mar22). </a:t>
            </a:r>
          </a:p>
          <a:p>
            <a:pPr marL="400050" lvl="1">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All – please be patient as the transition progresses that could take weeks to possible a month or two. Many things to change over, meeting call-ins, </a:t>
            </a:r>
            <a:r>
              <a:rPr lang="en-US" sz="1800" b="0" dirty="0" err="1">
                <a:solidFill>
                  <a:schemeClr val="tx1"/>
                </a:solidFill>
                <a:ea typeface="Calibri" panose="020F0502020204030204" pitchFamily="34" charset="0"/>
              </a:rPr>
              <a:t>Listserver</a:t>
            </a:r>
            <a:r>
              <a:rPr lang="en-US" sz="1800" b="0" dirty="0">
                <a:solidFill>
                  <a:schemeClr val="tx1"/>
                </a:solidFill>
                <a:ea typeface="Calibri" panose="020F0502020204030204" pitchFamily="34" charset="0"/>
              </a:rPr>
              <a:t>, Mentor, </a:t>
            </a:r>
            <a:r>
              <a:rPr lang="en-US" sz="1800" b="0" dirty="0" err="1">
                <a:solidFill>
                  <a:schemeClr val="tx1"/>
                </a:solidFill>
                <a:ea typeface="Calibri" panose="020F0502020204030204" pitchFamily="34" charset="0"/>
              </a:rPr>
              <a:t>MyProject</a:t>
            </a:r>
            <a:r>
              <a:rPr lang="en-US" sz="1800" b="0" dirty="0">
                <a:solidFill>
                  <a:schemeClr val="tx1"/>
                </a:solidFill>
                <a:ea typeface="Calibri" panose="020F0502020204030204" pitchFamily="34" charset="0"/>
              </a:rPr>
              <a:t>, contribution templates and IEEE specifics, and i am sure more. </a:t>
            </a: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10-17mar22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10-17mar22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4</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_33_ and voters on-line: _29___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24mar22 –</a:t>
            </a:r>
            <a:r>
              <a:rPr lang="en-US" sz="1800" i="1" u="sng" dirty="0"/>
              <a:t>15:00–&lt;15:55</a:t>
            </a:r>
            <a:r>
              <a:rPr lang="en-US" sz="1800" dirty="0"/>
              <a:t> et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https://mentor.ieee.org/802.18/dcn/16/18-16-0038-20-0000-teleconference-call-in-info.pptx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15:55et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Wireless Interim will be in 8-13 May 2022, Warsaw, Poland mixed-mode (so far). </a:t>
            </a:r>
            <a:endParaRPr lang="en-US" sz="1800" b="1"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Plenary will be in July 2022, looking like in Montreal, Canada</a:t>
            </a:r>
          </a:p>
          <a:p>
            <a:pPr>
              <a:spcBef>
                <a:spcPts val="0"/>
              </a:spcBef>
              <a:buFont typeface="Arial" panose="020B0604020202020204" pitchFamily="34" charset="0"/>
              <a:buChar char="•"/>
            </a:pPr>
            <a:r>
              <a:rPr lang="en-US" sz="1800" dirty="0">
                <a:solidFill>
                  <a:schemeClr val="tx1"/>
                </a:solidFill>
              </a:rPr>
              <a:t>Thank You</a:t>
            </a:r>
          </a:p>
          <a:p>
            <a:pPr marL="0" indent="0"/>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10-17mar22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10-17mar22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a:t>10-17mar22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33133"/>
            <a:ext cx="9673087" cy="4113213"/>
          </a:xfrm>
        </p:spPr>
        <p:txBody>
          <a:bodyPr/>
          <a:lstStyle/>
          <a:p>
            <a:pPr>
              <a:spcBef>
                <a:spcPts val="100"/>
              </a:spcBef>
            </a:pPr>
            <a:r>
              <a:rPr lang="en-US" sz="1600" dirty="0"/>
              <a:t>3.4.1 Chair</a:t>
            </a:r>
          </a:p>
          <a:p>
            <a:pPr>
              <a:spcBef>
                <a:spcPts val="100"/>
              </a:spcBef>
            </a:pPr>
            <a:r>
              <a:rPr lang="en-US" sz="1600" b="0" dirty="0"/>
              <a:t>The responsibilities of the Chair or his or her designee shall include</a:t>
            </a:r>
          </a:p>
          <a:p>
            <a:pPr>
              <a:spcBef>
                <a:spcPts val="100"/>
              </a:spcBef>
            </a:pPr>
            <a:r>
              <a:rPr lang="en-US" sz="1600" b="0" dirty="0"/>
              <a:t>a) Leading the activity according to all of the relevant Policies and Procedures.</a:t>
            </a:r>
          </a:p>
          <a:p>
            <a:pPr>
              <a:spcBef>
                <a:spcPts val="100"/>
              </a:spcBef>
            </a:pPr>
            <a:r>
              <a:rPr lang="en-US" sz="1600" b="0" dirty="0"/>
              <a:t>b) Being objective.</a:t>
            </a:r>
          </a:p>
          <a:p>
            <a:pPr>
              <a:spcBef>
                <a:spcPts val="100"/>
              </a:spcBef>
            </a:pPr>
            <a:r>
              <a:rPr lang="en-US" sz="1600" b="0" dirty="0"/>
              <a:t>c) Entertaining motions, but not making motions.</a:t>
            </a:r>
          </a:p>
          <a:p>
            <a:pPr>
              <a:spcBef>
                <a:spcPts val="100"/>
              </a:spcBef>
            </a:pPr>
            <a:r>
              <a:rPr lang="en-US" sz="1600" b="0" dirty="0"/>
              <a:t>d) Not biasing discussions.</a:t>
            </a:r>
          </a:p>
          <a:p>
            <a:pPr>
              <a:spcBef>
                <a:spcPts val="100"/>
              </a:spcBef>
            </a:pPr>
            <a:r>
              <a:rPr lang="en-US" sz="1600" b="0" dirty="0"/>
              <a:t>e) Delegating necessary functions.</a:t>
            </a:r>
          </a:p>
          <a:p>
            <a:pPr>
              <a:spcBef>
                <a:spcPts val="100"/>
              </a:spcBef>
            </a:pPr>
            <a:r>
              <a:rPr lang="en-US" sz="1600" b="0" dirty="0"/>
              <a:t>f) Ensuring that all parties have the opportunity to express their views.</a:t>
            </a:r>
          </a:p>
          <a:p>
            <a:pPr>
              <a:spcBef>
                <a:spcPts val="100"/>
              </a:spcBef>
            </a:pPr>
            <a:r>
              <a:rPr lang="en-US" sz="1600" b="0" dirty="0"/>
              <a:t>g) Setting goals and deadlines and adhere to them.</a:t>
            </a:r>
          </a:p>
          <a:p>
            <a:pPr>
              <a:spcBef>
                <a:spcPts val="100"/>
              </a:spcBef>
            </a:pPr>
            <a:r>
              <a:rPr lang="en-US" sz="1600" b="0" dirty="0"/>
              <a:t>h) Being knowledgeable in IEEE standards processes and parliamentary procedures and</a:t>
            </a:r>
          </a:p>
          <a:p>
            <a:pPr>
              <a:spcBef>
                <a:spcPts val="100"/>
              </a:spcBef>
            </a:pPr>
            <a:r>
              <a:rPr lang="en-US" sz="1600" b="0" dirty="0"/>
              <a:t>ensuring that the processes and procedures are followed.</a:t>
            </a:r>
          </a:p>
          <a:p>
            <a:pPr>
              <a:spcBef>
                <a:spcPts val="100"/>
              </a:spcBef>
            </a:pPr>
            <a:r>
              <a:rPr lang="en-US" sz="1600" b="0" dirty="0" err="1"/>
              <a:t>i</a:t>
            </a:r>
            <a:r>
              <a:rPr lang="en-US" sz="1600" b="0" dirty="0"/>
              <a:t>) Seeking consensus as a means of resolving issues.</a:t>
            </a:r>
          </a:p>
          <a:p>
            <a:pPr>
              <a:spcBef>
                <a:spcPts val="100"/>
              </a:spcBef>
            </a:pPr>
            <a:r>
              <a:rPr lang="en-US" sz="1600" b="0" dirty="0"/>
              <a:t>j) Prioritizing work to best serve the group and its goals.</a:t>
            </a:r>
          </a:p>
          <a:p>
            <a:pPr>
              <a:spcBef>
                <a:spcPts val="100"/>
              </a:spcBef>
            </a:pPr>
            <a:r>
              <a:rPr lang="en-US" sz="1600" b="0" dirty="0"/>
              <a:t>k) Complying with the IEEE-SA Intellectual Property Policies, including but not limited to IEEE-SA Patent Policy (see </a:t>
            </a:r>
            <a:r>
              <a:rPr lang="en-US" sz="1600" b="0" i="1" dirty="0"/>
              <a:t>IEEE-SA Standards Board Operations Manual </a:t>
            </a:r>
            <a:r>
              <a:rPr lang="en-US" sz="1600" b="0" dirty="0"/>
              <a:t>6.3.2, </a:t>
            </a:r>
          </a:p>
          <a:p>
            <a:pPr>
              <a:spcBef>
                <a:spcPts val="100"/>
              </a:spcBef>
            </a:pPr>
            <a:r>
              <a:rPr lang="en-US" sz="1600" b="0" dirty="0"/>
              <a:t>http://standards.ieee.org/board/pat/index.html) and IEEE-SA Copyright Policy (see </a:t>
            </a:r>
            <a:r>
              <a:rPr lang="en-US" sz="1600" b="0" i="1" dirty="0"/>
              <a:t>IEEE-SA Standards Board Bylaws </a:t>
            </a:r>
            <a:r>
              <a:rPr lang="en-US" sz="1600" b="0" dirty="0"/>
              <a:t>7, http://standards.ieee.org/guides/bylaws/sect6-</a:t>
            </a:r>
          </a:p>
          <a:p>
            <a:pPr>
              <a:spcBef>
                <a:spcPts val="100"/>
              </a:spcBef>
            </a:pPr>
            <a:r>
              <a:rPr lang="en-US" sz="1600" b="0" dirty="0"/>
              <a:t>7.html#7).</a:t>
            </a:r>
          </a:p>
          <a:p>
            <a:pPr>
              <a:spcBef>
                <a:spcPts val="100"/>
              </a:spcBef>
            </a:pPr>
            <a:r>
              <a:rPr lang="en-US" sz="1600" b="0" dirty="0"/>
              <a:t>l) Fulfilling any financial </a:t>
            </a:r>
            <a:r>
              <a:rPr lang="en-US" sz="1600" b="0" dirty="0" err="1"/>
              <a:t>repor</a:t>
            </a:r>
            <a:r>
              <a:rPr lang="en-US" sz="1600" dirty="0"/>
              <a:t> </a:t>
            </a:r>
            <a:r>
              <a:rPr lang="en-US" sz="1600" b="0" dirty="0"/>
              <a:t>ting requirements of the IEEE, in the absence of a Treasurer.</a:t>
            </a:r>
          </a:p>
          <a:p>
            <a:pPr>
              <a:spcBef>
                <a:spcPts val="100"/>
              </a:spcBef>
            </a:pPr>
            <a:r>
              <a:rPr lang="en-US" sz="16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endParaRPr lang="en-US" sz="1400" b="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10-17mar22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1472796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7198" y="800895"/>
            <a:ext cx="10419140" cy="4113213"/>
          </a:xfrm>
        </p:spPr>
        <p:txBody>
          <a:bodyPr/>
          <a:lstStyle/>
          <a:p>
            <a:pPr>
              <a:spcBef>
                <a:spcPts val="100"/>
              </a:spcBef>
            </a:pPr>
            <a:r>
              <a:rPr lang="en-US" sz="1600" dirty="0"/>
              <a:t>3.4.1 Chair – cont.</a:t>
            </a:r>
          </a:p>
          <a:p>
            <a:pPr>
              <a:spcBef>
                <a:spcPts val="100"/>
              </a:spcBef>
            </a:pPr>
            <a:r>
              <a:rPr lang="en-US" sz="1600" b="0" dirty="0"/>
              <a:t>n) Being familiar with training materials available through IEEE Standards Development Online.</a:t>
            </a:r>
          </a:p>
          <a:p>
            <a:pPr>
              <a:spcBef>
                <a:spcPts val="100"/>
              </a:spcBef>
            </a:pPr>
            <a:r>
              <a:rPr lang="en-US" sz="1600" b="0" dirty="0"/>
              <a:t>o) Call meetings and issue a notice for each meeting at least 30 calendar days prior to the meeting</a:t>
            </a:r>
          </a:p>
          <a:p>
            <a:pPr>
              <a:spcBef>
                <a:spcPts val="100"/>
              </a:spcBef>
            </a:pPr>
            <a:r>
              <a:rPr lang="en-US" sz="1600" b="0" dirty="0"/>
              <a:t>p) Ensure agendas are published at least 14 calendar days before a meeting</a:t>
            </a:r>
          </a:p>
          <a:p>
            <a:pPr>
              <a:spcBef>
                <a:spcPts val="100"/>
              </a:spcBef>
            </a:pPr>
            <a:r>
              <a:rPr lang="en-US" sz="1600" b="0" dirty="0"/>
              <a:t>q) Ensure important requested documents are issued to members of the Working Group, the Sponsor, and liaison groups.</a:t>
            </a:r>
          </a:p>
          <a:p>
            <a:pPr>
              <a:spcBef>
                <a:spcPts val="100"/>
              </a:spcBef>
            </a:pPr>
            <a:r>
              <a:rPr lang="en-US" sz="1600" b="0" dirty="0"/>
              <a:t>r) Ensure a membership roster is created and maintained</a:t>
            </a:r>
          </a:p>
          <a:p>
            <a:pPr>
              <a:spcBef>
                <a:spcPts val="100"/>
              </a:spcBef>
            </a:pPr>
            <a:r>
              <a:rPr lang="en-US" sz="1600" b="0" dirty="0"/>
              <a:t>s) Ensure participant attendance is recorded at each meeting</a:t>
            </a:r>
          </a:p>
          <a:p>
            <a:pPr>
              <a:spcBef>
                <a:spcPts val="100"/>
              </a:spcBef>
            </a:pPr>
            <a:r>
              <a:rPr lang="en-US" sz="16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1600" b="0" dirty="0"/>
              <a:t>u) Maintain liaison with other organizations at the direction of the Sponsor or at the discretion of the Working Group Chair with the approval of the Sponsor</a:t>
            </a:r>
          </a:p>
          <a:p>
            <a:pPr>
              <a:spcBef>
                <a:spcPts val="100"/>
              </a:spcBef>
            </a:pPr>
            <a:r>
              <a:rPr lang="en-US" sz="1600" b="0" dirty="0"/>
              <a:t>v) Ensure that any financial operations of the Working Group comply with the requirements of the IEEE 802 LMSC Operations Manual</a:t>
            </a:r>
          </a:p>
          <a:p>
            <a:pPr>
              <a:spcBef>
                <a:spcPts val="100"/>
              </a:spcBef>
            </a:pPr>
            <a:r>
              <a:rPr lang="en-US" sz="1600" b="0" dirty="0"/>
              <a:t>w) Assign/unassign subtasks and task leaders (e.g., secretary, subgroup chair, etc.)</a:t>
            </a:r>
          </a:p>
          <a:p>
            <a:pPr>
              <a:spcBef>
                <a:spcPts val="100"/>
              </a:spcBef>
            </a:pPr>
            <a:r>
              <a:rPr lang="en-US" sz="1600" b="0" dirty="0"/>
              <a:t>x) Determine if the Working Group is dominated by an organization and, if so, treat that organizations’ vote as one (with the approval of the Sponsor)</a:t>
            </a:r>
          </a:p>
          <a:p>
            <a:pPr>
              <a:spcBef>
                <a:spcPts val="100"/>
              </a:spcBef>
            </a:pPr>
            <a:r>
              <a:rPr lang="en-US" sz="1600" b="0" dirty="0"/>
              <a:t>y) Manage balloting of projects</a:t>
            </a:r>
          </a:p>
          <a:p>
            <a:pPr>
              <a:spcBef>
                <a:spcPts val="100"/>
              </a:spcBef>
            </a:pPr>
            <a:r>
              <a:rPr lang="en-US" sz="1600" b="0" dirty="0"/>
              <a:t>z) Decide which matters are procedural and which matters are technical</a:t>
            </a:r>
          </a:p>
          <a:p>
            <a:pPr>
              <a:spcBef>
                <a:spcPts val="100"/>
              </a:spcBef>
            </a:pPr>
            <a:r>
              <a:rPr lang="en-US" sz="1600" b="0" dirty="0"/>
              <a:t>aa) Decide procedural matters or defer them to a vote by the Working Group</a:t>
            </a:r>
          </a:p>
          <a:p>
            <a:pPr>
              <a:spcBef>
                <a:spcPts val="100"/>
              </a:spcBef>
            </a:pPr>
            <a:r>
              <a:rPr lang="en-US" sz="1600" b="0" dirty="0"/>
              <a:t>bb) Place issues to a vote by Working Group members</a:t>
            </a:r>
          </a:p>
          <a:p>
            <a:pPr>
              <a:spcBef>
                <a:spcPts val="100"/>
              </a:spcBef>
            </a:pPr>
            <a:r>
              <a:rPr lang="en-US" sz="1600" b="0" dirty="0"/>
              <a:t>cc) Preside over Working Group meetings and activities of the Working Group according to all of the relevant policies and procedures</a:t>
            </a:r>
            <a:endParaRPr lang="en-US" sz="1000" dirty="0"/>
          </a:p>
        </p:txBody>
      </p:sp>
      <p:sp>
        <p:nvSpPr>
          <p:cNvPr id="4" name="Date Placeholder 3"/>
          <p:cNvSpPr>
            <a:spLocks noGrp="1"/>
          </p:cNvSpPr>
          <p:nvPr>
            <p:ph type="dt" sz="half" idx="4294967295"/>
          </p:nvPr>
        </p:nvSpPr>
        <p:spPr>
          <a:xfrm>
            <a:off x="970644" y="301626"/>
            <a:ext cx="2204440" cy="276225"/>
          </a:xfrm>
          <a:prstGeom prst="rect">
            <a:avLst/>
          </a:prstGeom>
        </p:spPr>
        <p:txBody>
          <a:bodyPr/>
          <a:lstStyle/>
          <a:p>
            <a:pPr>
              <a:defRPr/>
            </a:pPr>
            <a:r>
              <a:rPr lang="en-US"/>
              <a:t>10-17mar22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 – cont.</a:t>
            </a:r>
            <a:endParaRPr lang="en-US" altLang="en-US" sz="2400" dirty="0"/>
          </a:p>
        </p:txBody>
      </p:sp>
    </p:spTree>
    <p:extLst>
      <p:ext uri="{BB962C8B-B14F-4D97-AF65-F5344CB8AC3E}">
        <p14:creationId xmlns:p14="http://schemas.microsoft.com/office/powerpoint/2010/main" val="23349987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56385"/>
            <a:ext cx="10896600"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The responsibilities of the Vice Chair(s) shall include:</a:t>
            </a:r>
          </a:p>
          <a:p>
            <a:pPr lvl="1">
              <a:spcBef>
                <a:spcPts val="0"/>
              </a:spcBef>
            </a:pPr>
            <a:r>
              <a:rPr lang="en-US" sz="1200" dirty="0"/>
              <a:t>a) </a:t>
            </a:r>
            <a:r>
              <a:rPr lang="en-US" sz="1400" b="1" u="sng" dirty="0"/>
              <a:t>Carrying out the Chair's duties if the Chair is temporarily unable to do so</a:t>
            </a:r>
            <a:r>
              <a:rPr lang="en-US" sz="1400" dirty="0"/>
              <a:t> or chooses to recuse himself or herself (i.e., to give a technical opinion) or chooses to delegate specific duties.</a:t>
            </a:r>
          </a:p>
          <a:p>
            <a:pPr lvl="1">
              <a:spcBef>
                <a:spcPts val="0"/>
              </a:spcBef>
            </a:pPr>
            <a:r>
              <a:rPr lang="en-US" sz="1400" dirty="0"/>
              <a:t>b) Being knowledgeable in IEEE standards processes and parliamentary procedures and assisting the Chair in ensuring that the processes and procedures are followed.</a:t>
            </a:r>
          </a:p>
          <a:p>
            <a:pPr lvl="1">
              <a:spcBef>
                <a:spcPts val="0"/>
              </a:spcBef>
            </a:pPr>
            <a:r>
              <a:rPr lang="en-US" sz="14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900" dirty="0"/>
          </a:p>
          <a:p>
            <a:pPr>
              <a:spcBef>
                <a:spcPts val="0"/>
              </a:spcBef>
              <a:spcAft>
                <a:spcPts val="300"/>
              </a:spcAft>
              <a:buFont typeface="Arial" panose="020B0604020202020204" pitchFamily="34" charset="0"/>
              <a:buChar char="•"/>
            </a:pPr>
            <a:r>
              <a:rPr lang="en-US" sz="1600" dirty="0"/>
              <a:t>Needs to be a member of the IEEE SA.</a:t>
            </a:r>
          </a:p>
          <a:p>
            <a:pPr>
              <a:spcBef>
                <a:spcPts val="0"/>
              </a:spcBef>
              <a:spcAft>
                <a:spcPts val="300"/>
              </a:spcAft>
              <a:buFont typeface="Arial" panose="020B0604020202020204" pitchFamily="34" charset="0"/>
              <a:buChar char="•"/>
            </a:pPr>
            <a:r>
              <a:rPr lang="en-US" sz="1600" dirty="0"/>
              <a:t>Declaration of term commitment and affiliation letters to the EC.</a:t>
            </a:r>
          </a:p>
          <a:p>
            <a:pPr>
              <a:spcBef>
                <a:spcPts val="0"/>
              </a:spcBef>
              <a:spcAft>
                <a:spcPts val="300"/>
              </a:spcAft>
              <a:buFont typeface="Arial" panose="020B0604020202020204" pitchFamily="34" charset="0"/>
              <a:buChar char="•"/>
            </a:pPr>
            <a:r>
              <a:rPr lang="en-US" sz="16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600" dirty="0"/>
              <a:t>Should consider to attend </a:t>
            </a:r>
            <a:r>
              <a:rPr lang="en-US" sz="1600" dirty="0" err="1"/>
              <a:t>sunday</a:t>
            </a:r>
            <a:r>
              <a:rPr lang="en-US" sz="1600" dirty="0"/>
              <a:t> wireless chair meeting and rules,  EC open and EC close meetings during a plenary. </a:t>
            </a:r>
          </a:p>
          <a:p>
            <a:pPr>
              <a:spcBef>
                <a:spcPts val="0"/>
              </a:spcBef>
              <a:spcAft>
                <a:spcPts val="300"/>
              </a:spcAft>
              <a:buFont typeface="Arial" panose="020B0604020202020204" pitchFamily="34" charset="0"/>
              <a:buChar char="•"/>
            </a:pPr>
            <a:r>
              <a:rPr lang="en-US" sz="16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6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600" dirty="0"/>
              <a:t>Learn how and be able to update the website and attendance / approved voters process.</a:t>
            </a:r>
          </a:p>
          <a:p>
            <a:pPr>
              <a:spcBef>
                <a:spcPts val="0"/>
              </a:spcBef>
              <a:spcAft>
                <a:spcPts val="300"/>
              </a:spcAft>
              <a:buFont typeface="Arial" panose="020B0604020202020204" pitchFamily="34" charset="0"/>
              <a:buChar char="•"/>
            </a:pPr>
            <a:r>
              <a:rPr lang="en-US" sz="1600" dirty="0"/>
              <a:t>Support the Chair and secretary in general</a:t>
            </a:r>
          </a:p>
          <a:p>
            <a:pPr lvl="1">
              <a:spcBef>
                <a:spcPts val="0"/>
              </a:spcBef>
              <a:spcAft>
                <a:spcPts val="300"/>
              </a:spcAft>
              <a:buFont typeface="Arial" panose="020B0604020202020204" pitchFamily="34" charset="0"/>
              <a:buChar char="•"/>
            </a:pPr>
            <a:r>
              <a:rPr lang="en-US" sz="1600" dirty="0"/>
              <a:t>Including feedback to the chair and secretary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b="1" dirty="0"/>
              <a:t>Though busier if some research is needed for a topic, help on comments, etc.  </a:t>
            </a:r>
            <a:endParaRPr lang="en-US" sz="1400" dirty="0"/>
          </a:p>
          <a:p>
            <a:pPr marL="1200150" lvl="2" indent="-285750">
              <a:spcBef>
                <a:spcPts val="0"/>
              </a:spcBef>
              <a:spcAft>
                <a:spcPts val="300"/>
              </a:spcAft>
              <a:buFont typeface="Arial" panose="020B0604020202020204" pitchFamily="34" charset="0"/>
              <a:buChar char="•"/>
            </a:pPr>
            <a:r>
              <a:rPr lang="en-US" sz="1400" b="1" dirty="0"/>
              <a:t>Maybe once a month or so.  It will vary.  </a:t>
            </a:r>
            <a:endParaRPr lang="en-US" sz="1400" dirty="0"/>
          </a:p>
          <a:p>
            <a:pPr marL="800100" lvl="1" indent="-342900">
              <a:spcBef>
                <a:spcPts val="0"/>
              </a:spcBef>
              <a:spcAft>
                <a:spcPts val="300"/>
              </a:spcAft>
              <a:buFont typeface="Arial" panose="020B0604020202020204" pitchFamily="34" charset="0"/>
              <a:buChar char="•"/>
            </a:pPr>
            <a:r>
              <a:rPr lang="en-US" sz="14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b="1" dirty="0"/>
              <a:t>Would look at a periodic touch point with the chair depending on activity. </a:t>
            </a:r>
            <a:endParaRPr lang="en-US" sz="140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10-17mar22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006"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914400" y="990600"/>
            <a:ext cx="10475384" cy="4821848"/>
          </a:xfrm>
        </p:spPr>
        <p:txBody>
          <a:bodyPr/>
          <a:lstStyle/>
          <a:p>
            <a:pPr>
              <a:buFont typeface="Arial" panose="020B0604020202020204" pitchFamily="34" charset="0"/>
              <a:buChar char="•"/>
            </a:pPr>
            <a:r>
              <a:rPr lang="en-US" sz="1800" dirty="0"/>
              <a:t>3.4.3 Secretary</a:t>
            </a:r>
          </a:p>
          <a:p>
            <a:pPr marL="0" indent="0">
              <a:spcBef>
                <a:spcPts val="0"/>
              </a:spcBef>
            </a:pPr>
            <a:r>
              <a:rPr lang="en-US" sz="1800" dirty="0"/>
              <a:t>	</a:t>
            </a:r>
            <a:r>
              <a:rPr lang="en-US" sz="1600" dirty="0"/>
              <a:t>The responsibilities of the Secretary include:</a:t>
            </a:r>
          </a:p>
          <a:p>
            <a:pPr lvl="1">
              <a:spcBef>
                <a:spcPts val="0"/>
              </a:spcBef>
            </a:pPr>
            <a:r>
              <a:rPr lang="en-US" sz="1400" dirty="0"/>
              <a:t>a) Scheduling meetings in coordination with the Chair and distributing meeting notices.</a:t>
            </a:r>
          </a:p>
          <a:p>
            <a:pPr lvl="1">
              <a:spcBef>
                <a:spcPts val="0"/>
              </a:spcBef>
            </a:pPr>
            <a:r>
              <a:rPr lang="en-US" sz="1400" dirty="0"/>
              <a:t>b) Distributing meeting agenda (as per 6.0). Notification of the potential for action shall be included on any distributed agendas for meetings.</a:t>
            </a:r>
          </a:p>
          <a:p>
            <a:pPr lvl="1">
              <a:spcBef>
                <a:spcPts val="0"/>
              </a:spcBef>
            </a:pPr>
            <a:r>
              <a:rPr lang="en-US" sz="140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400" dirty="0"/>
              <a:t>d) Creating and maintaining the Working Group membership roster and submitting it to the IEEE Standards Association annually.</a:t>
            </a:r>
          </a:p>
          <a:p>
            <a:pPr lvl="1">
              <a:spcBef>
                <a:spcPts val="0"/>
              </a:spcBef>
            </a:pPr>
            <a:r>
              <a:rPr lang="en-US" sz="1400" dirty="0"/>
              <a:t>e) Being responsible for the management and distribution of Working Group documentation.</a:t>
            </a:r>
          </a:p>
          <a:p>
            <a:pPr lvl="1">
              <a:spcBef>
                <a:spcPts val="0"/>
              </a:spcBef>
            </a:pPr>
            <a:r>
              <a:rPr lang="en-US" sz="1400" dirty="0"/>
              <a:t>f) Maintaining lists of unresolved issues, action items, and assignments.</a:t>
            </a:r>
          </a:p>
          <a:p>
            <a:pPr lvl="1">
              <a:spcBef>
                <a:spcPts val="0"/>
              </a:spcBef>
            </a:pPr>
            <a:r>
              <a:rPr lang="en-US" sz="1400" dirty="0"/>
              <a:t>g) Recording attendance of all attendees.</a:t>
            </a:r>
          </a:p>
          <a:p>
            <a:pPr lvl="1">
              <a:spcBef>
                <a:spcPts val="0"/>
              </a:spcBef>
            </a:pPr>
            <a:r>
              <a:rPr lang="en-US" sz="1400" dirty="0"/>
              <a:t>h) Maintaining a current list of the names of the voting members and distributing it to the members upon request.</a:t>
            </a:r>
          </a:p>
          <a:p>
            <a:pPr lvl="1">
              <a:spcBef>
                <a:spcPts val="0"/>
              </a:spcBef>
            </a:pPr>
            <a:r>
              <a:rPr lang="en-US" sz="1400" dirty="0" err="1"/>
              <a:t>i</a:t>
            </a:r>
            <a:r>
              <a:rPr lang="en-US" sz="1400" dirty="0"/>
              <a:t>) Forwarding all changes to the roster of voting members to the Chair.</a:t>
            </a:r>
          </a:p>
          <a:p>
            <a:pPr lvl="1">
              <a:spcBef>
                <a:spcPts val="0"/>
              </a:spcBef>
            </a:pPr>
            <a:r>
              <a:rPr lang="en-US" sz="1400" dirty="0"/>
              <a:t>j) Being familiar with training materials available through IEEE Standards Development Online. </a:t>
            </a:r>
          </a:p>
          <a:p>
            <a:pPr>
              <a:spcAft>
                <a:spcPts val="300"/>
              </a:spcAft>
              <a:buFont typeface="Arial" panose="020B0604020202020204" pitchFamily="34" charset="0"/>
              <a:buChar char="•"/>
            </a:pPr>
            <a:r>
              <a:rPr lang="en-US" sz="1600" dirty="0"/>
              <a:t>Expected to be in attendance at all face to face meetings and most all the teleconferences. </a:t>
            </a:r>
          </a:p>
          <a:p>
            <a:pPr>
              <a:spcBef>
                <a:spcPts val="0"/>
              </a:spcBef>
              <a:spcAft>
                <a:spcPts val="300"/>
              </a:spcAft>
              <a:buFont typeface="Arial" panose="020B0604020202020204" pitchFamily="34" charset="0"/>
              <a:buChar char="•"/>
            </a:pPr>
            <a:r>
              <a:rPr lang="en-US" sz="1600" dirty="0"/>
              <a:t>Support the Chair and Vice Char in general</a:t>
            </a:r>
          </a:p>
          <a:p>
            <a:pPr lvl="1">
              <a:spcBef>
                <a:spcPts val="0"/>
              </a:spcBef>
              <a:spcAft>
                <a:spcPts val="300"/>
              </a:spcAft>
              <a:buFont typeface="Arial" panose="020B0604020202020204" pitchFamily="34" charset="0"/>
              <a:buChar char="•"/>
            </a:pPr>
            <a:r>
              <a:rPr lang="en-US" sz="1600" dirty="0"/>
              <a:t>Including feedback to the chair and vice chair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600" dirty="0"/>
              <a:t>Though busier if after a meeting to do minutes.  </a:t>
            </a:r>
          </a:p>
          <a:p>
            <a:pPr marL="800100" lvl="1" indent="-342900">
              <a:spcBef>
                <a:spcPts val="0"/>
              </a:spcBef>
              <a:spcAft>
                <a:spcPts val="300"/>
              </a:spcAft>
              <a:buFont typeface="Arial" panose="020B0604020202020204" pitchFamily="34" charset="0"/>
              <a:buChar char="•"/>
            </a:pPr>
            <a:r>
              <a:rPr lang="en-US" sz="16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600" dirty="0"/>
              <a:t>Would look at a periodic touch point with the chair depending on activity. </a:t>
            </a:r>
            <a:endParaRPr lang="en-US" sz="14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2" name="Date Placeholder 1"/>
          <p:cNvSpPr>
            <a:spLocks noGrp="1"/>
          </p:cNvSpPr>
          <p:nvPr>
            <p:ph type="dt" idx="15"/>
          </p:nvPr>
        </p:nvSpPr>
        <p:spPr/>
        <p:txBody>
          <a:bodyPr/>
          <a:lstStyle/>
          <a:p>
            <a:r>
              <a:rPr lang="en-US"/>
              <a:t>10-17mar22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445697"/>
          </a:xfrm>
        </p:spPr>
        <p:txBody>
          <a:bodyPr/>
          <a:lstStyle/>
          <a:p>
            <a:r>
              <a:rPr lang="en-US" sz="2400" dirty="0"/>
              <a:t>Responsibilities of Working Group Officers</a:t>
            </a:r>
          </a:p>
        </p:txBody>
      </p:sp>
      <p:sp>
        <p:nvSpPr>
          <p:cNvPr id="3" name="Content Placeholder 2"/>
          <p:cNvSpPr>
            <a:spLocks noGrp="1"/>
          </p:cNvSpPr>
          <p:nvPr>
            <p:ph idx="1"/>
          </p:nvPr>
        </p:nvSpPr>
        <p:spPr>
          <a:xfrm>
            <a:off x="862876" y="838200"/>
            <a:ext cx="10475384" cy="4113213"/>
          </a:xfrm>
        </p:spPr>
        <p:txBody>
          <a:bodyPr/>
          <a:lstStyle/>
          <a:p>
            <a:r>
              <a:rPr lang="en-US" sz="1600" dirty="0"/>
              <a:t>3.0 Officers</a:t>
            </a:r>
          </a:p>
          <a:p>
            <a:r>
              <a:rPr lang="en-US" sz="16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600" b="0" dirty="0"/>
              <a:t>The Chair and Vice Chair(s) shall each be IEEE members of any grade, except Student grade, or IEEE Society affiliates, and also be members of IEEE-SA.</a:t>
            </a:r>
          </a:p>
          <a:p>
            <a:r>
              <a:rPr lang="en-US" sz="1600" dirty="0"/>
              <a:t>3.4 Responsibilities of Working Group Officers</a:t>
            </a:r>
          </a:p>
          <a:p>
            <a:r>
              <a:rPr lang="en-US" sz="1600" b="0" dirty="0"/>
              <a:t>When carrying out the duties of an officer described in IEEE’s policies and procedures, officers of the Working Group:</a:t>
            </a:r>
          </a:p>
          <a:p>
            <a:r>
              <a:rPr lang="en-US" sz="1600" b="0" dirty="0"/>
              <a:t>a) shall not act:</a:t>
            </a:r>
          </a:p>
          <a:p>
            <a:r>
              <a:rPr lang="en-US" sz="1600" b="0" dirty="0"/>
              <a:t>1) in bad faith;</a:t>
            </a:r>
          </a:p>
          <a:p>
            <a:r>
              <a:rPr lang="en-US" sz="1600" b="0" dirty="0"/>
              <a:t>2) to the detriment of IEEE-SA;</a:t>
            </a:r>
          </a:p>
          <a:p>
            <a:r>
              <a:rPr lang="en-US" sz="1600" b="0" dirty="0"/>
              <a:t>3) to further the interest of any party outside IEEE over the interest of IEEE; or</a:t>
            </a:r>
          </a:p>
          <a:p>
            <a:r>
              <a:rPr lang="en-US" sz="1600" b="0" dirty="0"/>
              <a:t>4) in a manner that is inconsistent with the purposes or objectives of IEEE, and;</a:t>
            </a:r>
          </a:p>
          <a:p>
            <a:r>
              <a:rPr lang="en-US" sz="1600" b="0" dirty="0"/>
              <a:t>b) shall use best efforts to ensure that participants of the working group conduct themselves in accordance with applicable policies and procedures including, but not limited to, SASB Bylaws 5.2.1.</a:t>
            </a:r>
          </a:p>
          <a:p>
            <a:r>
              <a:rPr lang="en-US" sz="1600" dirty="0"/>
              <a:t>The officers of the Working Group shall manage the day-to-day operations of the Working Group. The officers are responsible for implementing the decisions of the Working Group and managing the activities that result from those decisions.  </a:t>
            </a:r>
            <a:r>
              <a:rPr lang="en-US" sz="1600" b="0" dirty="0"/>
              <a:t>		</a:t>
            </a:r>
            <a:r>
              <a:rPr lang="en-US" sz="1800" dirty="0">
                <a:solidFill>
                  <a:srgbClr val="002060"/>
                </a:solidFill>
              </a:rPr>
              <a:t>And, it works well when the officers are organized, consistent and predictable. </a:t>
            </a:r>
          </a:p>
          <a:p>
            <a:endParaRPr lang="en-US"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990600" y="315314"/>
            <a:ext cx="2204439" cy="276225"/>
          </a:xfrm>
          <a:prstGeom prst="rect">
            <a:avLst/>
          </a:prstGeom>
        </p:spPr>
        <p:txBody>
          <a:bodyPr/>
          <a:lstStyle/>
          <a:p>
            <a:pPr>
              <a:defRPr/>
            </a:pPr>
            <a:r>
              <a:rPr lang="en-US"/>
              <a:t>10-17mar22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914400" y="1010419"/>
            <a:ext cx="10475384"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a:xfrm>
            <a:off x="925865" y="352425"/>
            <a:ext cx="2948516" cy="273050"/>
          </a:xfrm>
        </p:spPr>
        <p:txBody>
          <a:bodyPr/>
          <a:lstStyle/>
          <a:p>
            <a:r>
              <a:rPr lang="en-US"/>
              <a:t>10-17mar22</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50</a:t>
            </a:fld>
            <a:endParaRPr lang="en-GB" dirty="0"/>
          </a:p>
        </p:txBody>
      </p:sp>
      <p:pic>
        <p:nvPicPr>
          <p:cNvPr id="8" name="Picture 7">
            <a:extLst>
              <a:ext uri="{FF2B5EF4-FFF2-40B4-BE49-F238E27FC236}">
                <a16:creationId xmlns:a16="http://schemas.microsoft.com/office/drawing/2014/main" id="{7A5046FD-8DEA-46A7-8A5E-B5065422833E}"/>
              </a:ext>
            </a:extLst>
          </p:cNvPr>
          <p:cNvPicPr>
            <a:picLocks noChangeAspect="1"/>
          </p:cNvPicPr>
          <p:nvPr/>
        </p:nvPicPr>
        <p:blipFill>
          <a:blip r:embed="rId2"/>
          <a:stretch>
            <a:fillRect/>
          </a:stretch>
        </p:blipFill>
        <p:spPr>
          <a:xfrm>
            <a:off x="912285" y="656020"/>
            <a:ext cx="6937251" cy="5713030"/>
          </a:xfrm>
          <a:prstGeom prst="rect">
            <a:avLst/>
          </a:prstGeom>
        </p:spPr>
      </p:pic>
      <p:sp>
        <p:nvSpPr>
          <p:cNvPr id="9" name="Minus Sign 8">
            <a:extLst>
              <a:ext uri="{FF2B5EF4-FFF2-40B4-BE49-F238E27FC236}">
                <a16:creationId xmlns:a16="http://schemas.microsoft.com/office/drawing/2014/main" id="{93A98EBD-BE36-4C0E-BD38-6A1D7B876278}"/>
              </a:ext>
            </a:extLst>
          </p:cNvPr>
          <p:cNvSpPr/>
          <p:nvPr/>
        </p:nvSpPr>
        <p:spPr bwMode="auto">
          <a:xfrm rot="21234126">
            <a:off x="5943600" y="4343400"/>
            <a:ext cx="1981200" cy="381000"/>
          </a:xfrm>
          <a:prstGeom prst="mathMinu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8783E3C2-0E67-47D1-B0C6-DB07721C6CE0}"/>
              </a:ext>
            </a:extLst>
          </p:cNvPr>
          <p:cNvSpPr txBox="1"/>
          <p:nvPr/>
        </p:nvSpPr>
        <p:spPr>
          <a:xfrm>
            <a:off x="7939432" y="2398732"/>
            <a:ext cx="3340283" cy="3970318"/>
          </a:xfrm>
          <a:prstGeom prst="rect">
            <a:avLst/>
          </a:prstGeom>
          <a:noFill/>
        </p:spPr>
        <p:txBody>
          <a:bodyPr wrap="square">
            <a:spAutoFit/>
          </a:bodyPr>
          <a:lstStyle/>
          <a:p>
            <a:pPr marL="342900" indent="-342900" algn="l">
              <a:buFont typeface="Arial" panose="020B0604020202020204" pitchFamily="34" charset="0"/>
              <a:buChar char="•"/>
            </a:pPr>
            <a:r>
              <a:rPr lang="en-US" sz="1800" b="0" i="0" u="none" strike="noStrike" dirty="0">
                <a:solidFill>
                  <a:srgbClr val="5A5A5A"/>
                </a:solidFill>
                <a:effectLst/>
                <a:latin typeface="open_sanssemibold"/>
                <a:hlinkClick r:id="rId3" tooltip="Working Group Frequency Management"/>
              </a:rPr>
              <a:t>WG FM</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4" tooltip="EFIS/MG - ECO Frequency Information System Maintenance Group"/>
              </a:rPr>
              <a:t>EFIS/MG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5" tooltip="SRD/MG - Short Range Devices"/>
              </a:rPr>
              <a:t>SRD/MG</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CG on Narrow Band Networks"/>
              </a:rPr>
              <a:t>CG NBN</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CG on Ultra Wideband"/>
              </a:rPr>
              <a:t>CG UWB</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8" tooltip="CG on Wireless Power Transmission"/>
              </a:rPr>
              <a:t>CG WPT</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9" tooltip="FM 22 - Monitoring and Enforcement"/>
              </a:rPr>
              <a:t>FM 22</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0" tooltip="FM 44 - Satellite Communications"/>
              </a:rPr>
              <a:t>FM 44</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1" tooltip="FM 51 - PMSE"/>
              </a:rPr>
              <a:t>FM 51</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sng" dirty="0">
                <a:solidFill>
                  <a:srgbClr val="5A5A5A"/>
                </a:solidFill>
                <a:effectLst/>
                <a:latin typeface="open_sanssemibold"/>
                <a:hlinkClick r:id="rId12" tooltip="FM 56 – Radio Spectrum for Railway Applications"/>
              </a:rPr>
              <a:t>FM 56</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3" tooltip="FM 58 - Maritime Group of WG FM"/>
              </a:rPr>
              <a:t>FM 58</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4" tooltip="Unmanned Aircraft Systems (UAS)"/>
              </a:rPr>
              <a:t>FM 59</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5" tooltip="FM Radio Amateur Forum Group"/>
              </a:rPr>
              <a:t>FM Radio Amateur FG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6" tooltip="Correspondence Group for the Fixed Service"/>
              </a:rPr>
              <a:t>CG-FS</a:t>
            </a:r>
            <a:r>
              <a:rPr lang="en-US" sz="1800" b="0" i="0" dirty="0">
                <a:solidFill>
                  <a:srgbClr val="5A5A5A"/>
                </a:solidFill>
                <a:effectLst/>
                <a:latin typeface="open_sanssemibold"/>
              </a:rPr>
              <a:t> </a:t>
            </a:r>
          </a:p>
        </p:txBody>
      </p:sp>
      <p:sp>
        <p:nvSpPr>
          <p:cNvPr id="17" name="TextBox 16">
            <a:extLst>
              <a:ext uri="{FF2B5EF4-FFF2-40B4-BE49-F238E27FC236}">
                <a16:creationId xmlns:a16="http://schemas.microsoft.com/office/drawing/2014/main" id="{5AEF66D1-5BD1-486C-9316-1B9C80FED42B}"/>
              </a:ext>
            </a:extLst>
          </p:cNvPr>
          <p:cNvSpPr txBox="1"/>
          <p:nvPr/>
        </p:nvSpPr>
        <p:spPr>
          <a:xfrm>
            <a:off x="7856755" y="836637"/>
            <a:ext cx="3989945" cy="1477328"/>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p:txBody>
      </p:sp>
    </p:spTree>
    <p:extLst>
      <p:ext uri="{BB962C8B-B14F-4D97-AF65-F5344CB8AC3E}">
        <p14:creationId xmlns:p14="http://schemas.microsoft.com/office/powerpoint/2010/main" val="14157380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a:xfrm>
            <a:off x="990600" y="318045"/>
            <a:ext cx="2948516" cy="273050"/>
          </a:xfrm>
        </p:spPr>
        <p:txBody>
          <a:bodyPr/>
          <a:lstStyle/>
          <a:p>
            <a:r>
              <a:rPr lang="en-US"/>
              <a:t>10-17mar22</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51</a:t>
            </a:fld>
            <a:endParaRPr lang="en-GB" dirty="0"/>
          </a:p>
        </p:txBody>
      </p:sp>
      <p:sp>
        <p:nvSpPr>
          <p:cNvPr id="7" name="TextBox 6">
            <a:extLst>
              <a:ext uri="{FF2B5EF4-FFF2-40B4-BE49-F238E27FC236}">
                <a16:creationId xmlns:a16="http://schemas.microsoft.com/office/drawing/2014/main" id="{1DB6B9AD-7B5C-4E6A-8FC0-C4165C42E26B}"/>
              </a:ext>
            </a:extLst>
          </p:cNvPr>
          <p:cNvSpPr txBox="1"/>
          <p:nvPr/>
        </p:nvSpPr>
        <p:spPr>
          <a:xfrm>
            <a:off x="7391400" y="2971800"/>
            <a:ext cx="4246027" cy="3139321"/>
          </a:xfrm>
          <a:prstGeom prst="rect">
            <a:avLst/>
          </a:prstGeom>
          <a:noFill/>
        </p:spPr>
        <p:txBody>
          <a:bodyPr wrap="square">
            <a:spAutoFit/>
          </a:bodyPr>
          <a:lstStyle/>
          <a:p>
            <a:pPr marL="342900" indent="-342900" algn="l" fontAlgn="t">
              <a:buFont typeface="Arial" panose="020B0604020202020204" pitchFamily="34" charset="0"/>
              <a:buChar char="•"/>
            </a:pPr>
            <a:r>
              <a:rPr lang="en-US" sz="1800" b="0" i="0" u="none" strike="noStrike" dirty="0">
                <a:solidFill>
                  <a:srgbClr val="5A5A5A"/>
                </a:solidFill>
                <a:effectLst/>
                <a:latin typeface="open_sanssemibold"/>
                <a:hlinkClick r:id="rId2" tooltip="Working Group Spectrum Engineering"/>
              </a:rPr>
              <a:t>WG SE</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3" tooltip="STG - SEAMCAT Technical Group"/>
              </a:rPr>
              <a:t>STG</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4" tooltip="SE 7 - Compatibility and sharing issues of mobile systems"/>
              </a:rPr>
              <a:t>SE 7</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5" tooltip="SE 19 - Fixed Service"/>
              </a:rPr>
              <a:t>SE 19</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6" tooltip="SE 21 - Unwanted emissions and receiver characterisation"/>
              </a:rPr>
              <a:t>SE 21</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7" tooltip="SE 24 - Short Range Devices"/>
              </a:rPr>
              <a:t>SE 24</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8" tooltip="SE 40 - Space Service compatibility issues"/>
              </a:rPr>
              <a:t>SE 40</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9" tooltip="SE 45 - WAS/RLANs in the frequency band 5925 – 6425 MHz"/>
              </a:rPr>
              <a:t>SE 45</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0" tooltip="Forum Group on Wind Turbines"/>
              </a:rPr>
              <a:t>FG on Wind Turbines</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1" tooltip="Forum Group on weather radars at 5.4 GHz"/>
              </a:rPr>
              <a:t>FG on weather radars at 5.4 GHz</a:t>
            </a:r>
            <a:r>
              <a:rPr lang="en-US" sz="1800" b="0" i="0" dirty="0">
                <a:solidFill>
                  <a:srgbClr val="5A5A5A"/>
                </a:solidFill>
                <a:effectLst/>
                <a:latin typeface="open_sanssemibold"/>
              </a:rPr>
              <a:t> </a:t>
            </a:r>
          </a:p>
          <a:p>
            <a:pPr algn="l" fontAlgn="t">
              <a:buFont typeface="Arial" panose="020B0604020202020204" pitchFamily="34" charset="0"/>
              <a:buChar char="•"/>
            </a:pPr>
            <a:r>
              <a:rPr lang="en-US" sz="1800" b="0" i="0" u="none" strike="noStrike" dirty="0">
                <a:solidFill>
                  <a:srgbClr val="5A5A5A"/>
                </a:solidFill>
                <a:effectLst/>
                <a:latin typeface="open_sanssemibold"/>
                <a:hlinkClick r:id="rId12" tooltip="Non-ECC"/>
              </a:rPr>
              <a:t>Non-ECC</a:t>
            </a:r>
            <a:r>
              <a:rPr lang="en-US" sz="1800" b="0" i="0" dirty="0">
                <a:solidFill>
                  <a:srgbClr val="5A5A5A"/>
                </a:solidFill>
                <a:effectLst/>
                <a:latin typeface="open_sanssemibold"/>
              </a:rPr>
              <a:t> </a:t>
            </a:r>
          </a:p>
        </p:txBody>
      </p:sp>
      <p:pic>
        <p:nvPicPr>
          <p:cNvPr id="9" name="Picture 8">
            <a:extLst>
              <a:ext uri="{FF2B5EF4-FFF2-40B4-BE49-F238E27FC236}">
                <a16:creationId xmlns:a16="http://schemas.microsoft.com/office/drawing/2014/main" id="{C271A82C-7891-4FFB-9723-35485FD6EB9B}"/>
              </a:ext>
            </a:extLst>
          </p:cNvPr>
          <p:cNvPicPr>
            <a:picLocks noChangeAspect="1"/>
          </p:cNvPicPr>
          <p:nvPr/>
        </p:nvPicPr>
        <p:blipFill>
          <a:blip r:embed="rId13"/>
          <a:stretch>
            <a:fillRect/>
          </a:stretch>
        </p:blipFill>
        <p:spPr>
          <a:xfrm>
            <a:off x="387299" y="656020"/>
            <a:ext cx="6880046" cy="5638800"/>
          </a:xfrm>
          <a:prstGeom prst="rect">
            <a:avLst/>
          </a:prstGeom>
        </p:spPr>
      </p:pic>
      <p:sp>
        <p:nvSpPr>
          <p:cNvPr id="11" name="TextBox 10">
            <a:extLst>
              <a:ext uri="{FF2B5EF4-FFF2-40B4-BE49-F238E27FC236}">
                <a16:creationId xmlns:a16="http://schemas.microsoft.com/office/drawing/2014/main" id="{6B88F1C4-0A12-43D2-A27B-D6168CC7076C}"/>
              </a:ext>
            </a:extLst>
          </p:cNvPr>
          <p:cNvSpPr txBox="1"/>
          <p:nvPr/>
        </p:nvSpPr>
        <p:spPr>
          <a:xfrm>
            <a:off x="7391400" y="656020"/>
            <a:ext cx="3966627" cy="2315780"/>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p:txBody>
      </p:sp>
    </p:spTree>
    <p:extLst>
      <p:ext uri="{BB962C8B-B14F-4D97-AF65-F5344CB8AC3E}">
        <p14:creationId xmlns:p14="http://schemas.microsoft.com/office/powerpoint/2010/main" val="3442859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43B9C0-17F1-49E3-B2DC-029333C0E534}"/>
              </a:ext>
            </a:extLst>
          </p:cNvPr>
          <p:cNvSpPr>
            <a:spLocks noGrp="1"/>
          </p:cNvSpPr>
          <p:nvPr>
            <p:ph type="dt" idx="10"/>
          </p:nvPr>
        </p:nvSpPr>
        <p:spPr>
          <a:xfrm>
            <a:off x="912285" y="347242"/>
            <a:ext cx="2948516" cy="273050"/>
          </a:xfrm>
        </p:spPr>
        <p:txBody>
          <a:bodyPr/>
          <a:lstStyle/>
          <a:p>
            <a:r>
              <a:rPr lang="en-US"/>
              <a:t>10-17mar22</a:t>
            </a:r>
            <a:endParaRPr lang="en-GB" dirty="0"/>
          </a:p>
        </p:txBody>
      </p:sp>
      <p:sp>
        <p:nvSpPr>
          <p:cNvPr id="3" name="Footer Placeholder 2">
            <a:extLst>
              <a:ext uri="{FF2B5EF4-FFF2-40B4-BE49-F238E27FC236}">
                <a16:creationId xmlns:a16="http://schemas.microsoft.com/office/drawing/2014/main" id="{DB254DED-C79F-418B-83B5-9710CBBF4A46}"/>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2F0B0159-4675-4FF3-ACB6-46E9D3AAC857}"/>
              </a:ext>
            </a:extLst>
          </p:cNvPr>
          <p:cNvSpPr>
            <a:spLocks noGrp="1"/>
          </p:cNvSpPr>
          <p:nvPr>
            <p:ph type="sldNum" idx="12"/>
          </p:nvPr>
        </p:nvSpPr>
        <p:spPr/>
        <p:txBody>
          <a:bodyPr/>
          <a:lstStyle/>
          <a:p>
            <a:r>
              <a:rPr lang="en-GB"/>
              <a:t>Slide </a:t>
            </a:r>
            <a:fld id="{F5D8E26B-7BCF-4D25-9C89-0168A6618F18}" type="slidenum">
              <a:rPr lang="en-GB" smtClean="0"/>
              <a:pPr/>
              <a:t>52</a:t>
            </a:fld>
            <a:endParaRPr lang="en-GB" dirty="0"/>
          </a:p>
        </p:txBody>
      </p:sp>
      <p:sp>
        <p:nvSpPr>
          <p:cNvPr id="6" name="TextBox 5">
            <a:extLst>
              <a:ext uri="{FF2B5EF4-FFF2-40B4-BE49-F238E27FC236}">
                <a16:creationId xmlns:a16="http://schemas.microsoft.com/office/drawing/2014/main" id="{BEFD0D15-8297-4C38-B041-870D1E073C4E}"/>
              </a:ext>
            </a:extLst>
          </p:cNvPr>
          <p:cNvSpPr txBox="1"/>
          <p:nvPr/>
        </p:nvSpPr>
        <p:spPr>
          <a:xfrm>
            <a:off x="912285" y="601448"/>
            <a:ext cx="8079315" cy="5909310"/>
          </a:xfrm>
          <a:prstGeom prst="rect">
            <a:avLst/>
          </a:prstGeom>
          <a:noFill/>
        </p:spPr>
        <p:txBody>
          <a:bodyPr wrap="square">
            <a:spAutoFit/>
          </a:bodyPr>
          <a:lstStyle/>
          <a:p>
            <a:pPr algn="l"/>
            <a:r>
              <a:rPr lang="en-US" sz="1400" b="1" dirty="0">
                <a:solidFill>
                  <a:schemeClr val="tx1"/>
                </a:solidFill>
                <a:effectLst/>
                <a:latin typeface="open_sanssemibold"/>
              </a:rPr>
              <a:t>ECC   Terms of Reference					</a:t>
            </a:r>
            <a:r>
              <a:rPr lang="en-US" sz="1400" b="1" dirty="0">
                <a:solidFill>
                  <a:schemeClr val="tx1"/>
                </a:solidFill>
                <a:effectLst/>
                <a:latin typeface="open_sanssemibold"/>
                <a:hlinkClick r:id="rId2"/>
              </a:rPr>
              <a:t>https://cept.org/ecc/groups/ecc/client/introduction/</a:t>
            </a:r>
            <a:r>
              <a:rPr lang="en-US" sz="1400" b="1" dirty="0">
                <a:solidFill>
                  <a:schemeClr val="tx1"/>
                </a:solidFill>
                <a:effectLst/>
                <a:latin typeface="open_sanssemibold"/>
              </a:rPr>
              <a:t> </a:t>
            </a:r>
          </a:p>
          <a:p>
            <a:pPr algn="l"/>
            <a:r>
              <a:rPr lang="en-US" sz="1400" b="0" i="0" dirty="0">
                <a:solidFill>
                  <a:schemeClr val="tx1"/>
                </a:solidFill>
                <a:effectLst/>
                <a:latin typeface="Mina"/>
              </a:rPr>
              <a:t>(Last update: 2 November 2012)</a:t>
            </a:r>
            <a:br>
              <a:rPr lang="en-US" sz="1400" b="0" i="0" dirty="0">
                <a:solidFill>
                  <a:schemeClr val="tx1"/>
                </a:solidFill>
                <a:effectLst/>
                <a:latin typeface="Mina"/>
              </a:rPr>
            </a:br>
            <a:r>
              <a:rPr lang="en-US" sz="1400" b="0" i="0" dirty="0">
                <a:solidFill>
                  <a:schemeClr val="tx1"/>
                </a:solidFill>
                <a:effectLst/>
                <a:latin typeface="Mina"/>
              </a:rPr>
              <a:t> </a:t>
            </a:r>
          </a:p>
          <a:p>
            <a:pPr algn="l"/>
            <a:r>
              <a:rPr lang="en-US" sz="1400" b="1" i="0" dirty="0">
                <a:solidFill>
                  <a:schemeClr val="tx1"/>
                </a:solidFill>
                <a:effectLst/>
                <a:latin typeface="Mina"/>
              </a:rPr>
              <a:t>The Electronic Communications Committee (ECC)</a:t>
            </a:r>
          </a:p>
          <a:p>
            <a:pPr algn="l"/>
            <a:r>
              <a:rPr lang="en-US" sz="1400" b="0" i="0" dirty="0">
                <a:solidFill>
                  <a:schemeClr val="tx1"/>
                </a:solidFill>
                <a:effectLst/>
                <a:latin typeface="Mina"/>
              </a:rPr>
              <a:t>shall:</a:t>
            </a:r>
          </a:p>
          <a:p>
            <a:pPr algn="l">
              <a:buFont typeface="+mj-lt"/>
              <a:buAutoNum type="arabicPeriod"/>
            </a:pPr>
            <a:r>
              <a:rPr lang="en-US" sz="1400" b="0" i="0" dirty="0">
                <a:solidFill>
                  <a:schemeClr val="tx1"/>
                </a:solidFill>
                <a:effectLst/>
                <a:latin typeface="Mina"/>
              </a:rPr>
              <a:t>consider and develop policies on electronic communications(1) activities in a European context, taking account of European and international legislation and regulations;</a:t>
            </a:r>
          </a:p>
          <a:p>
            <a:pPr algn="l">
              <a:buFont typeface="+mj-lt"/>
              <a:buAutoNum type="arabicPeriod"/>
            </a:pPr>
            <a:r>
              <a:rPr lang="en-US" sz="1400" b="0" i="0" dirty="0">
                <a:solidFill>
                  <a:schemeClr val="tx1"/>
                </a:solidFill>
                <a:effectLst/>
                <a:latin typeface="Mina"/>
              </a:rPr>
              <a:t>develop European common positions and proposals, as appropriate, for use in the framework of international and regional bodies;</a:t>
            </a:r>
          </a:p>
          <a:p>
            <a:pPr algn="l">
              <a:buFont typeface="+mj-lt"/>
              <a:buAutoNum type="arabicPeriod"/>
            </a:pPr>
            <a:r>
              <a:rPr lang="en-US" sz="1400" b="0" i="0" dirty="0">
                <a:solidFill>
                  <a:schemeClr val="tx1"/>
                </a:solidFill>
                <a:effectLst/>
                <a:latin typeface="Mina"/>
              </a:rPr>
              <a:t>forward plan and </a:t>
            </a:r>
            <a:r>
              <a:rPr lang="en-US" sz="1400" b="0" i="0" dirty="0" err="1">
                <a:solidFill>
                  <a:schemeClr val="tx1"/>
                </a:solidFill>
                <a:effectLst/>
                <a:latin typeface="Mina"/>
              </a:rPr>
              <a:t>harmonise</a:t>
            </a:r>
            <a:r>
              <a:rPr lang="en-US" sz="1400" b="0" i="0" dirty="0">
                <a:solidFill>
                  <a:schemeClr val="tx1"/>
                </a:solidFill>
                <a:effectLst/>
                <a:latin typeface="Mina"/>
              </a:rPr>
              <a:t> within Europe the efficient use of the radio spectrum, satellite orbits and numbering resources, so as to satisfy the requirements of users and industry;</a:t>
            </a:r>
          </a:p>
          <a:p>
            <a:pPr algn="l">
              <a:buFont typeface="+mj-lt"/>
              <a:buAutoNum type="arabicPeriod"/>
            </a:pPr>
            <a:r>
              <a:rPr lang="en-US" sz="1400" b="0" i="0" dirty="0">
                <a:solidFill>
                  <a:schemeClr val="tx1"/>
                </a:solidFill>
                <a:effectLst/>
                <a:latin typeface="Mina"/>
              </a:rPr>
              <a:t>take decisions on the management of the work of the ECC;</a:t>
            </a:r>
          </a:p>
          <a:p>
            <a:pPr algn="l">
              <a:buFont typeface="+mj-lt"/>
              <a:buAutoNum type="arabicPeriod"/>
            </a:pPr>
            <a:r>
              <a:rPr lang="en-US" sz="1400" b="0" i="0" dirty="0">
                <a:solidFill>
                  <a:schemeClr val="tx1"/>
                </a:solidFill>
                <a:effectLst/>
                <a:latin typeface="Mina"/>
              </a:rPr>
              <a:t>approve Decisions and other deliverables;</a:t>
            </a:r>
          </a:p>
          <a:p>
            <a:pPr algn="l">
              <a:buFont typeface="+mj-lt"/>
              <a:buAutoNum type="arabicPeriod"/>
            </a:pPr>
            <a:r>
              <a:rPr lang="en-US" sz="1400" b="0" i="0" dirty="0">
                <a:solidFill>
                  <a:schemeClr val="tx1"/>
                </a:solidFill>
                <a:effectLst/>
                <a:latin typeface="Mina"/>
              </a:rPr>
              <a:t>implement the strategic decisions of the Assembly;</a:t>
            </a:r>
          </a:p>
          <a:p>
            <a:pPr algn="l">
              <a:buFont typeface="+mj-lt"/>
              <a:buAutoNum type="arabicPeriod"/>
            </a:pPr>
            <a:r>
              <a:rPr lang="en-US" sz="1400" b="0" i="0" dirty="0">
                <a:solidFill>
                  <a:schemeClr val="tx1"/>
                </a:solidFill>
                <a:effectLst/>
                <a:latin typeface="Mina"/>
              </a:rPr>
              <a:t>seek guidance from the Assembly, as and when necessary, and propose issues for consideration by the Assembly;</a:t>
            </a:r>
          </a:p>
          <a:p>
            <a:pPr algn="l">
              <a:buFont typeface="+mj-lt"/>
              <a:buAutoNum type="arabicPeriod"/>
            </a:pPr>
            <a:r>
              <a:rPr lang="en-US" sz="1400" b="0" i="0" dirty="0">
                <a:solidFill>
                  <a:schemeClr val="tx1"/>
                </a:solidFill>
                <a:effectLst/>
                <a:latin typeface="Mina"/>
              </a:rPr>
              <a:t>where relevant, establish contacts with equivalent </a:t>
            </a:r>
            <a:r>
              <a:rPr lang="en-US" sz="1400" b="0" i="0" dirty="0" err="1">
                <a:solidFill>
                  <a:schemeClr val="tx1"/>
                </a:solidFill>
                <a:effectLst/>
                <a:latin typeface="Mina"/>
              </a:rPr>
              <a:t>organisations</a:t>
            </a:r>
            <a:r>
              <a:rPr lang="en-US" sz="1400" b="0" i="0" dirty="0">
                <a:solidFill>
                  <a:schemeClr val="tx1"/>
                </a:solidFill>
                <a:effectLst/>
                <a:latin typeface="Mina"/>
              </a:rPr>
              <a:t> outside of Europe;</a:t>
            </a:r>
          </a:p>
          <a:p>
            <a:pPr algn="l">
              <a:buFont typeface="+mj-lt"/>
              <a:buAutoNum type="arabicPeriod"/>
            </a:pPr>
            <a:r>
              <a:rPr lang="en-US" sz="1400" b="0" i="0" dirty="0">
                <a:solidFill>
                  <a:schemeClr val="tx1"/>
                </a:solidFill>
                <a:effectLst/>
                <a:latin typeface="Mina"/>
              </a:rPr>
              <a:t>report to the CEPT Assembly on the progress of its work.</a:t>
            </a:r>
          </a:p>
          <a:p>
            <a:pPr algn="l"/>
            <a:br>
              <a:rPr lang="en-US" sz="1400" dirty="0">
                <a:solidFill>
                  <a:schemeClr val="tx1"/>
                </a:solidFill>
              </a:rPr>
            </a:br>
            <a:r>
              <a:rPr lang="en-US" sz="1400" b="0" i="0" dirty="0">
                <a:solidFill>
                  <a:schemeClr val="tx1"/>
                </a:solidFill>
                <a:effectLst/>
                <a:latin typeface="Mina"/>
              </a:rPr>
              <a:t>In carrying out these activities, the ECC shall establish close cooperation and consultation with relevant European bodies, in particular the European Commission and the European Free Trade Association </a:t>
            </a:r>
          </a:p>
          <a:p>
            <a:pPr algn="l"/>
            <a:r>
              <a:rPr lang="en-US" sz="1400" b="0" i="0" dirty="0">
                <a:solidFill>
                  <a:schemeClr val="tx1"/>
                </a:solidFill>
                <a:effectLst/>
                <a:latin typeface="Mina"/>
              </a:rPr>
              <a:t> </a:t>
            </a:r>
          </a:p>
          <a:p>
            <a:pPr algn="l"/>
            <a:r>
              <a:rPr lang="en-US" sz="1400" b="0" i="0" dirty="0">
                <a:solidFill>
                  <a:schemeClr val="tx1"/>
                </a:solidFill>
                <a:effectLst/>
                <a:latin typeface="Mina"/>
              </a:rPr>
              <a:t> </a:t>
            </a:r>
          </a:p>
          <a:p>
            <a:pPr algn="l"/>
            <a:r>
              <a:rPr lang="en-US" sz="1400" b="0" i="0" dirty="0">
                <a:solidFill>
                  <a:schemeClr val="tx1"/>
                </a:solidFill>
                <a:effectLst/>
                <a:latin typeface="Mina"/>
              </a:rPr>
              <a:t>(1) ‘electronic communications’ means transmission, and, where applicable, switching or routing, which permits the conveyance of signals by wire, radio, optical or other electromagnetic means, irrespective of the type of information conveyed. </a:t>
            </a:r>
          </a:p>
          <a:p>
            <a:pPr algn="l"/>
            <a:r>
              <a:rPr lang="en-US" sz="1400" b="0" i="0" dirty="0">
                <a:solidFill>
                  <a:schemeClr val="tx1"/>
                </a:solidFill>
                <a:effectLst/>
                <a:latin typeface="Mina"/>
              </a:rPr>
              <a:t>Updated: 17 December 2021, 15:15</a:t>
            </a:r>
          </a:p>
        </p:txBody>
      </p:sp>
      <p:sp>
        <p:nvSpPr>
          <p:cNvPr id="8" name="TextBox 7">
            <a:extLst>
              <a:ext uri="{FF2B5EF4-FFF2-40B4-BE49-F238E27FC236}">
                <a16:creationId xmlns:a16="http://schemas.microsoft.com/office/drawing/2014/main" id="{8A8FE43A-A134-4840-BCC5-4EB019B5BAD4}"/>
              </a:ext>
            </a:extLst>
          </p:cNvPr>
          <p:cNvSpPr txBox="1"/>
          <p:nvPr/>
        </p:nvSpPr>
        <p:spPr>
          <a:xfrm>
            <a:off x="9067800" y="815374"/>
            <a:ext cx="2742398" cy="5355312"/>
          </a:xfrm>
          <a:prstGeom prst="rect">
            <a:avLst/>
          </a:prstGeom>
          <a:noFill/>
        </p:spPr>
        <p:txBody>
          <a:bodyPr wrap="square">
            <a:spAutoFit/>
          </a:bodyPr>
          <a:lstStyle/>
          <a:p>
            <a:pPr marL="342900" indent="-342900">
              <a:buFont typeface="Arial" panose="020B0604020202020204" pitchFamily="34" charset="0"/>
              <a:buChar char="•"/>
            </a:pPr>
            <a:r>
              <a:rPr lang="en-US" sz="1800" u="none" strike="noStrike" dirty="0">
                <a:solidFill>
                  <a:srgbClr val="5A5A5A"/>
                </a:solidFill>
                <a:effectLst/>
                <a:hlinkClick r:id="rId3" tooltip="ECC - Electronic Communications Committee"/>
              </a:rPr>
              <a:t>ECC</a:t>
            </a:r>
            <a:r>
              <a:rPr lang="en-US" sz="1800" dirty="0">
                <a:effectLst/>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4" tooltip="ECC SG"/>
              </a:rPr>
              <a:t>ECC SG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5" tooltip="ECC-ETSI"/>
              </a:rPr>
              <a:t>ECC-ETSI</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ECC-EC"/>
              </a:rPr>
              <a:t>ECC-EC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ECC-US-CA"/>
              </a:rPr>
              <a:t>ECC-US-CA</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8" tooltip="ECC PT1 - IMT Matters"/>
              </a:rPr>
              <a:t>ECC PT1</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9" tooltip="Conference Preparatory Group"/>
              </a:rPr>
              <a:t>CPG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0" tooltip="CPG Project Team A - on Science and General issues"/>
              </a:rPr>
              <a:t>CPG PTA</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1" tooltip="CPG Project Team B - on Space issues"/>
              </a:rPr>
              <a:t>CPG PTB</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2" tooltip="CPG Project Team C - on Aeronautical, Maritime, Radiodetermination issues"/>
              </a:rPr>
              <a:t>CPG PTC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3" tooltip="CPG Project Team D - UHF Review"/>
              </a:rPr>
              <a:t>CPG PTD</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4" tooltip="Coordination team"/>
              </a:rPr>
              <a:t>Coordination team</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5" tooltip="NOW4WRC23"/>
              </a:rPr>
              <a:t>NOW4WRC23</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16" tooltip="Working Group Numbering and Networks"/>
              </a:rPr>
              <a:t>WG </a:t>
            </a:r>
            <a:r>
              <a:rPr lang="en-US" sz="1800" b="0" i="0" u="none" strike="noStrike" dirty="0" err="1">
                <a:solidFill>
                  <a:srgbClr val="5A5A5A"/>
                </a:solidFill>
                <a:effectLst/>
                <a:latin typeface="open_sanssemibold"/>
                <a:hlinkClick r:id="rId16" tooltip="Working Group Numbering and Networks"/>
              </a:rPr>
              <a:t>NaN</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7" tooltip="NaN1 - Future of Numbering Issues"/>
              </a:rPr>
              <a:t>NaN1</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8" tooltip="NaN2 - Number Portability, Switching and Trust in Numbering"/>
              </a:rPr>
              <a:t>NaN2</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9" tooltip="NaN3 - Emergency Communications"/>
              </a:rPr>
              <a:t>NaN3</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20" tooltip="NaN4 - Networks and Services Technical Regulatory Issues"/>
              </a:rPr>
              <a:t>NaN4</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err="1">
                <a:solidFill>
                  <a:srgbClr val="5A5A5A"/>
                </a:solidFill>
                <a:effectLst/>
                <a:latin typeface="open_sanssemibold"/>
                <a:hlinkClick r:id="rId21" tooltip="WG NaN Strategy Forum Group"/>
              </a:rPr>
              <a:t>NaN</a:t>
            </a:r>
            <a:r>
              <a:rPr lang="en-US" sz="1800" b="0" i="0" u="none" strike="noStrike" dirty="0">
                <a:solidFill>
                  <a:srgbClr val="5A5A5A"/>
                </a:solidFill>
                <a:effectLst/>
                <a:latin typeface="open_sanssemibold"/>
                <a:hlinkClick r:id="rId21" tooltip="WG NaN Strategy Forum Group"/>
              </a:rPr>
              <a:t> SFG</a:t>
            </a:r>
            <a:r>
              <a:rPr lang="en-US" sz="1800" b="0" i="0" dirty="0">
                <a:solidFill>
                  <a:srgbClr val="5A5A5A"/>
                </a:solidFill>
                <a:effectLst/>
                <a:latin typeface="open_sanssemibold"/>
              </a:rPr>
              <a:t> </a:t>
            </a:r>
            <a:endParaRPr lang="en-US" sz="1800" dirty="0"/>
          </a:p>
        </p:txBody>
      </p:sp>
    </p:spTree>
    <p:extLst>
      <p:ext uri="{BB962C8B-B14F-4D97-AF65-F5344CB8AC3E}">
        <p14:creationId xmlns:p14="http://schemas.microsoft.com/office/powerpoint/2010/main" val="39434672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a:xfrm>
            <a:off x="990600" y="304800"/>
            <a:ext cx="2948516" cy="273050"/>
          </a:xfrm>
        </p:spPr>
        <p:txBody>
          <a:bodyPr/>
          <a:lstStyle/>
          <a:p>
            <a:r>
              <a:rPr lang="en-US"/>
              <a:t>10-17mar22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53</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860427" y="990600"/>
            <a:ext cx="10365314" cy="4893647"/>
          </a:xfrm>
          <a:prstGeom prst="rect">
            <a:avLst/>
          </a:prstGeom>
          <a:noFill/>
        </p:spPr>
        <p:txBody>
          <a:bodyPr wrap="square">
            <a:spAutoFit/>
          </a:bodyPr>
          <a:lstStyle/>
          <a:p>
            <a:r>
              <a:rPr lang="en-US" dirty="0">
                <a:solidFill>
                  <a:schemeClr val="tx1"/>
                </a:solidFill>
                <a:hlinkClick r:id="rId2"/>
              </a:rPr>
              <a:t>https://ec.europa.eu/info/index_en</a:t>
            </a:r>
            <a:endParaRPr lang="en-US" dirty="0">
              <a:solidFill>
                <a:schemeClr val="tx1"/>
              </a:solidFill>
            </a:endParaRPr>
          </a:p>
          <a:p>
            <a:pPr algn="l"/>
            <a:r>
              <a:rPr lang="en-US" sz="1800" b="1" i="0" dirty="0">
                <a:solidFill>
                  <a:schemeClr val="tx1"/>
                </a:solidFill>
                <a:effectLst/>
                <a:latin typeface="inherit"/>
              </a:rPr>
              <a:t>Strategy: </a:t>
            </a:r>
            <a:r>
              <a:rPr lang="en-US" sz="1800" b="0" i="0" dirty="0">
                <a:solidFill>
                  <a:schemeClr val="tx1"/>
                </a:solidFill>
                <a:effectLst/>
                <a:latin typeface="Arial" panose="020B0604020202020204" pitchFamily="34" charset="0"/>
              </a:rPr>
              <a:t>The EU's overall political goals are developed collectively by its institutions. Find out how the EU's strategy is developed and translated into policies and initiatives by the European Commission.</a:t>
            </a:r>
          </a:p>
          <a:p>
            <a:pPr marL="0" marR="0">
              <a:spcBef>
                <a:spcPts val="0"/>
              </a:spcBef>
              <a:spcAft>
                <a:spcPts val="0"/>
              </a:spcAft>
            </a:pPr>
            <a:endParaRPr lang="en-US" sz="1800" b="1" dirty="0">
              <a:solidFill>
                <a:srgbClr val="000000"/>
              </a:solidFill>
              <a:effectLst/>
              <a:latin typeface="inherit"/>
              <a:ea typeface="Times New Roman" panose="02020603050405020304" pitchFamily="18" charset="0"/>
              <a:cs typeface="Arial" panose="020B0604020202020204" pitchFamily="34" charset="0"/>
            </a:endParaRPr>
          </a:p>
          <a:p>
            <a:pPr marL="0" marR="0">
              <a:spcBef>
                <a:spcPts val="0"/>
              </a:spcBef>
              <a:spcAft>
                <a:spcPts val="0"/>
              </a:spcAft>
            </a:pPr>
            <a:r>
              <a:rPr lang="en-US" sz="1800" b="1" dirty="0">
                <a:solidFill>
                  <a:srgbClr val="000000"/>
                </a:solidFill>
                <a:effectLst/>
                <a:latin typeface="inherit"/>
                <a:ea typeface="Times New Roman" panose="02020603050405020304" pitchFamily="18" charset="0"/>
                <a:cs typeface="Arial" panose="020B0604020202020204" pitchFamily="34" charset="0"/>
              </a:rPr>
              <a:t>The European Commission's priorities</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u="none" strike="noStrike" dirty="0">
                <a:solidFill>
                  <a:srgbClr val="004494"/>
                </a:solidFill>
                <a:effectLst/>
                <a:latin typeface="inherit"/>
                <a:ea typeface="Times New Roman" panose="02020603050405020304" pitchFamily="18" charset="0"/>
                <a:cs typeface="Arial" panose="020B0604020202020204" pitchFamily="34" charset="0"/>
                <a:hlinkClick r:id="rId3"/>
              </a:rPr>
              <a:t>6 Commission priorities for 2019-2024</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A European Green Deal</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5"/>
              </a:rPr>
              <a:t>A Europe fit for the digital age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An economy that works for people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A stronger Europe in the world</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8"/>
              </a:rPr>
              <a:t>Promoting our European way of life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9"/>
              </a:rPr>
              <a:t>A new push for European democracy</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 action="ppaction://noaction"/>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 action="ppaction://noaction"/>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b="1" dirty="0">
                <a:solidFill>
                  <a:srgbClr val="004494"/>
                </a:solidFill>
                <a:effectLst/>
                <a:latin typeface="inherit"/>
                <a:ea typeface="Times New Roman" panose="02020603050405020304" pitchFamily="18" charset="0"/>
                <a:cs typeface="Arial" panose="020B0604020202020204" pitchFamily="34" charset="0"/>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Leading the way out of the crisis and building a greener, more digital and more resilient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24187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a:xfrm>
            <a:off x="912285" y="339349"/>
            <a:ext cx="2948516" cy="273050"/>
          </a:xfrm>
        </p:spPr>
        <p:txBody>
          <a:bodyPr/>
          <a:lstStyle/>
          <a:p>
            <a:r>
              <a:rPr lang="en-US"/>
              <a:t>10-17mar22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54</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912285" y="748924"/>
            <a:ext cx="10365314" cy="5816977"/>
          </a:xfrm>
          <a:prstGeom prst="rect">
            <a:avLst/>
          </a:prstGeom>
          <a:noFill/>
        </p:spPr>
        <p:txBody>
          <a:bodyPr wrap="square">
            <a:spAutoFit/>
          </a:bodyPr>
          <a:lstStyle/>
          <a:p>
            <a:pPr marL="0" marR="0">
              <a:spcBef>
                <a:spcPts val="0"/>
              </a:spcBef>
              <a:spcAft>
                <a:spcPts val="0"/>
              </a:spcAft>
            </a:pPr>
            <a:r>
              <a:rPr lang="en-US" sz="1200" b="1" dirty="0">
                <a:solidFill>
                  <a:srgbClr val="000000"/>
                </a:solidFill>
                <a:effectLst/>
                <a:latin typeface="inherit"/>
                <a:ea typeface="Times New Roman" panose="02020603050405020304" pitchFamily="18" charset="0"/>
                <a:cs typeface="Arial" panose="020B0604020202020204" pitchFamily="34" charset="0"/>
              </a:rPr>
              <a:t>Planning, implementing, and 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
              </a:rPr>
              <a:t>Decision-making process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3"/>
              </a:rPr>
              <a:t>How decisions are made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Decision-making during weekly meetings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5"/>
              </a:rPr>
              <a:t>Contribute to decision-making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Have your say on Commission initiatives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Track law-making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8"/>
              </a:rPr>
              <a:t>EU budget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Overview of the EU budgetary system, plus latest news, results and figures from the budget department.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9"/>
              </a:rPr>
              <a:t>Strategic planning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a:rPr>
              <a:t>State of the Union addresses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Commission work </a:t>
            </a: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programme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2"/>
              </a:rPr>
              <a:t>Delivering on the political 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3"/>
              </a:rPr>
              <a:t>Strategic foresight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4"/>
              </a:rPr>
              <a:t>The joint priorities of the EU institutions for 2021-2024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5"/>
              </a:rPr>
              <a:t>Strategic plans 2020-2024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6"/>
              </a:rPr>
              <a:t>Management plans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17"/>
              </a:rPr>
              <a:t>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8"/>
              </a:rPr>
              <a:t>Annual activity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9"/>
              </a:rPr>
              <a:t>Annual management and performance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0"/>
              </a:rPr>
              <a:t>Relations with non-EU countries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1"/>
              </a:rPr>
              <a:t>Types of relations and partnerships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By country</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Regional strategies and agreements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3"/>
              </a:rPr>
              <a:t>Relations with the United Kingdom</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4"/>
              </a:rPr>
              <a:t>International strategies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Organisations</a:t>
            </a: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 and partners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5"/>
              </a:rPr>
              <a:t>Sustainable Development Goals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6"/>
              </a:rPr>
              <a:t>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The European Commission’s priorities include the European Green deal, a digital future, an economy that works for people, promoting and strengthening European democracy.</a:t>
            </a:r>
            <a:endParaRPr lang="en-US" sz="1600" dirty="0">
              <a:solidFill>
                <a:schemeClr val="tx1"/>
              </a:solidFill>
            </a:endParaRPr>
          </a:p>
        </p:txBody>
      </p:sp>
    </p:spTree>
    <p:extLst>
      <p:ext uri="{BB962C8B-B14F-4D97-AF65-F5344CB8AC3E}">
        <p14:creationId xmlns:p14="http://schemas.microsoft.com/office/powerpoint/2010/main" val="178595183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 for 802.18 Chair (2022-2024)</a:t>
            </a:r>
            <a:endParaRPr lang="en-US" altLang="en-US" sz="2400" i="1" u="sng" dirty="0">
              <a:solidFill>
                <a:srgbClr val="00B050"/>
              </a:solidFill>
            </a:endParaRPr>
          </a:p>
        </p:txBody>
      </p:sp>
      <p:sp>
        <p:nvSpPr>
          <p:cNvPr id="16387" name="Content Placeholder 2"/>
          <p:cNvSpPr>
            <a:spLocks noGrp="1"/>
          </p:cNvSpPr>
          <p:nvPr>
            <p:ph idx="1"/>
          </p:nvPr>
        </p:nvSpPr>
        <p:spPr>
          <a:xfrm>
            <a:off x="914400" y="913533"/>
            <a:ext cx="10896600" cy="5561881"/>
          </a:xfrm>
        </p:spPr>
        <p:txBody>
          <a:bodyPr/>
          <a:lstStyle/>
          <a:p>
            <a:pPr marL="0" indent="0"/>
            <a:r>
              <a:rPr lang="en-US" altLang="en-US" sz="1800" b="0" dirty="0">
                <a:solidFill>
                  <a:schemeClr val="tx1"/>
                </a:solidFill>
              </a:rPr>
              <a:t> </a:t>
            </a:r>
          </a:p>
          <a:p>
            <a:pPr>
              <a:buFont typeface="Arial" panose="020B0604020202020204" pitchFamily="34" charset="0"/>
              <a:buChar char="•"/>
            </a:pPr>
            <a:r>
              <a:rPr lang="en-US" sz="1800" b="0" dirty="0">
                <a:solidFill>
                  <a:schemeClr val="tx1"/>
                </a:solidFill>
              </a:rPr>
              <a:t>Will use WebEx polling</a:t>
            </a:r>
          </a:p>
          <a:p>
            <a:pPr>
              <a:buFont typeface="Arial" panose="020B0604020202020204" pitchFamily="34" charset="0"/>
              <a:buChar char="•"/>
            </a:pPr>
            <a:endParaRPr lang="en-US" sz="2200" u="sng" dirty="0">
              <a:solidFill>
                <a:schemeClr val="tx1"/>
              </a:solidFill>
            </a:endParaRPr>
          </a:p>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To approve ________ (__________) as Chair of the RR-TAG (IEEE 802.18) for the next two years, through the first IEEE 802 Plenary of 2024. </a:t>
            </a:r>
          </a:p>
          <a:p>
            <a:pPr marL="0" indent="0"/>
            <a:r>
              <a:rPr lang="en-US" altLang="en-US" sz="1800" dirty="0">
                <a:solidFill>
                  <a:schemeClr val="tx1"/>
                </a:solidFill>
              </a:rPr>
              <a:t>	</a:t>
            </a:r>
            <a:r>
              <a:rPr lang="en-US" altLang="en-US" sz="1600" dirty="0">
                <a:solidFill>
                  <a:schemeClr val="tx1"/>
                </a:solidFill>
              </a:rPr>
              <a:t>Moved by:  	 ___</a:t>
            </a:r>
          </a:p>
          <a:p>
            <a:pPr lvl="1"/>
            <a:r>
              <a:rPr lang="en-US" altLang="en-US" sz="1600" b="1" dirty="0">
                <a:solidFill>
                  <a:schemeClr val="tx1"/>
                </a:solidFill>
              </a:rPr>
              <a:t>Seconded by:  	 ___</a:t>
            </a:r>
          </a:p>
          <a:p>
            <a:pPr lvl="1"/>
            <a:r>
              <a:rPr lang="en-US" altLang="en-US" sz="1600" b="1" dirty="0">
                <a:solidFill>
                  <a:schemeClr val="tx1"/>
                </a:solidFill>
              </a:rPr>
              <a:t>Discussion?	</a:t>
            </a:r>
            <a:r>
              <a:rPr lang="en-US" altLang="en-US" sz="1600" b="1" dirty="0">
                <a:solidFill>
                  <a:schemeClr val="bg1">
                    <a:lumMod val="75000"/>
                  </a:schemeClr>
                </a:solidFill>
              </a:rPr>
              <a:t>None</a:t>
            </a:r>
          </a:p>
          <a:p>
            <a:pPr lvl="1"/>
            <a:r>
              <a:rPr lang="en-US" altLang="en-US" sz="1600" b="1" dirty="0">
                <a:solidFill>
                  <a:schemeClr val="tx1"/>
                </a:solidFill>
              </a:rPr>
              <a:t>Vote:  		___Y   /  ___N   /  ___A   / _____ (voters not present)	</a:t>
            </a:r>
          </a:p>
          <a:p>
            <a:pPr lvl="1"/>
            <a:r>
              <a:rPr lang="en-US" altLang="en-US" sz="1600" b="1" dirty="0">
                <a:solidFill>
                  <a:schemeClr val="tx1"/>
                </a:solidFill>
              </a:rPr>
              <a:t>Total # present at time of vote:  _____</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Results:   ___________________ approved as Chair nominee to the LMSC (EC) for confirmation at the March 2022 Plenary LMSC(EC) closing meeting Friday 18mar22.</a:t>
            </a:r>
          </a:p>
          <a:p>
            <a:pPr>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p:txBody>
          <a:bodyPr/>
          <a:lstStyle/>
          <a:p>
            <a:r>
              <a:rPr lang="en-US"/>
              <a:t>10-17mar22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46567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lgn="ctr">
              <a:buClrTx/>
            </a:pPr>
            <a:r>
              <a:rPr lang="en-US" dirty="0">
                <a:solidFill>
                  <a:schemeClr val="accent1">
                    <a:lumMod val="50000"/>
                  </a:schemeClr>
                </a:solidFill>
                <a:hlinkClick r:id="rId3" action="ppaction://hlinksldjump"/>
              </a:rPr>
              <a:t>2</a:t>
            </a:r>
            <a:r>
              <a:rPr lang="en-US" baseline="30000" dirty="0">
                <a:solidFill>
                  <a:schemeClr val="accent1">
                    <a:lumMod val="50000"/>
                  </a:schemeClr>
                </a:solidFill>
                <a:hlinkClick r:id="rId3" action="ppaction://hlinksldjump"/>
              </a:rPr>
              <a:t>nd</a:t>
            </a:r>
            <a:r>
              <a:rPr lang="en-US" dirty="0">
                <a:solidFill>
                  <a:schemeClr val="accent1">
                    <a:lumMod val="50000"/>
                  </a:schemeClr>
                </a:solidFill>
                <a:hlinkClick r:id="rId3" action="ppaction://hlinksldjump"/>
              </a:rPr>
              <a:t> meeting – 17mar22 – jump to next call agenda  </a:t>
            </a:r>
            <a:endParaRPr lang="en-US" dirty="0">
              <a:solidFill>
                <a:schemeClr val="accent1">
                  <a:lumMod val="50000"/>
                </a:schemeClr>
              </a:solidFil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10-17mar22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on IMAT  (</a:t>
            </a:r>
            <a:r>
              <a:rPr lang="en-US" altLang="en-US" sz="1600" dirty="0">
                <a:solidFill>
                  <a:schemeClr val="tx1"/>
                </a:solidFill>
              </a:rPr>
              <a:t>w/VC &amp; </a:t>
            </a:r>
            <a:r>
              <a:rPr lang="en-US" altLang="en-US" sz="1600" dirty="0" err="1">
                <a:solidFill>
                  <a:schemeClr val="tx1"/>
                </a:solidFill>
              </a:rPr>
              <a:t>webex</a:t>
            </a:r>
            <a:r>
              <a:rPr lang="en-US" altLang="en-US" sz="1600" dirty="0">
                <a:solidFill>
                  <a:schemeClr val="tx1"/>
                </a:solidFill>
              </a:rPr>
              <a:t> checks)</a:t>
            </a:r>
          </a:p>
          <a:p>
            <a:pPr lvl="1">
              <a:spcBef>
                <a:spcPts val="0"/>
              </a:spcBef>
              <a:buFont typeface="Arial" panose="020B0604020202020204" pitchFamily="34" charset="0"/>
              <a:buChar char="•"/>
            </a:pPr>
            <a:r>
              <a:rPr lang="en-US" altLang="en-US" sz="1600" b="1" u="sng" dirty="0">
                <a:solidFill>
                  <a:srgbClr val="002060"/>
                </a:solidFill>
              </a:rPr>
              <a:t>This session does count for participation credit. Need 75%. </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 thanks.</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a:t>
            </a:r>
            <a:r>
              <a:rPr lang="en-US" altLang="en-US" sz="1400" dirty="0" err="1">
                <a:solidFill>
                  <a:schemeClr val="tx1"/>
                </a:solidFill>
              </a:rPr>
              <a:t>PeterE</a:t>
            </a:r>
            <a:r>
              <a:rPr lang="en-US" altLang="en-US" sz="1400" dirty="0">
                <a:solidFill>
                  <a:schemeClr val="tx1"/>
                </a:solidFill>
              </a:rPr>
              <a:t>_</a:t>
            </a:r>
          </a:p>
          <a:p>
            <a:pPr lvl="1">
              <a:spcBef>
                <a:spcPts val="0"/>
              </a:spcBef>
              <a:buFont typeface="Arial" panose="020B0604020202020204" pitchFamily="34" charset="0"/>
              <a:buChar char="•"/>
            </a:pPr>
            <a:r>
              <a:rPr lang="en-US" altLang="en-US" sz="1400" dirty="0">
                <a:solidFill>
                  <a:schemeClr val="tx1"/>
                </a:solidFill>
              </a:rPr>
              <a:t>Attendance &amp; monitor chat window, Stuart K</a:t>
            </a:r>
          </a:p>
          <a:p>
            <a:pPr>
              <a:spcBef>
                <a:spcPts val="0"/>
              </a:spcBef>
              <a:buFont typeface="Arial" panose="020B0604020202020204" pitchFamily="34" charset="0"/>
              <a:buChar char="•"/>
            </a:pPr>
            <a:r>
              <a:rPr lang="en-US" altLang="en-US" sz="1600" dirty="0">
                <a:solidFill>
                  <a:schemeClr val="tx1"/>
                </a:solidFill>
              </a:rPr>
              <a:t>Approve agenda, last minutes  then administration items</a:t>
            </a:r>
          </a:p>
          <a:p>
            <a:pPr>
              <a:spcBef>
                <a:spcPts val="0"/>
              </a:spcBef>
              <a:buFont typeface="Arial" panose="020B0604020202020204" pitchFamily="34" charset="0"/>
              <a:buChar char="•"/>
            </a:pPr>
            <a:r>
              <a:rPr lang="en-US" altLang="en-US" sz="1600" dirty="0">
                <a:solidFill>
                  <a:schemeClr val="tx1"/>
                </a:solidFill>
              </a:rPr>
              <a:t>Approve ongoing teleconferences and then officer elections</a:t>
            </a: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 </a:t>
            </a:r>
          </a:p>
          <a:p>
            <a:pPr lvl="1">
              <a:spcBef>
                <a:spcPts val="0"/>
              </a:spcBef>
              <a:buFont typeface="Arial" panose="020B0604020202020204" pitchFamily="34" charset="0"/>
              <a:buChar char="•"/>
            </a:pPr>
            <a:r>
              <a:rPr lang="en-US" sz="14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Recess</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sz="1400" b="1" kern="0" dirty="0">
                <a:solidFill>
                  <a:schemeClr val="bg1">
                    <a:lumMod val="75000"/>
                  </a:schemeClr>
                </a:solidFill>
              </a:rPr>
              <a:t>APAC update  next week.</a:t>
            </a:r>
          </a:p>
          <a:p>
            <a:pPr lvl="1">
              <a:spcBef>
                <a:spcPts val="0"/>
              </a:spcBef>
              <a:buFont typeface="Arial" panose="020B0604020202020204" pitchFamily="34" charset="0"/>
              <a:buChar char="•"/>
            </a:pPr>
            <a:r>
              <a:rPr lang="en-US" altLang="en-US" sz="1400" dirty="0">
                <a:solidFill>
                  <a:schemeClr val="tx1"/>
                </a:solidFill>
              </a:rPr>
              <a:t>Japan and UK Consultations,  if time permits</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p>
          <a:p>
            <a:pPr lvl="1">
              <a:spcBef>
                <a:spcPts val="0"/>
              </a:spcBef>
              <a:buFont typeface="Arial" panose="020B0604020202020204" pitchFamily="34" charset="0"/>
              <a:buChar char="•"/>
            </a:pPr>
            <a:r>
              <a:rPr lang="en-US" altLang="en-US" sz="1400" kern="0" dirty="0">
                <a:solidFill>
                  <a:schemeClr val="tx1"/>
                </a:solidFill>
              </a:rPr>
              <a:t>ongoing: MSGs (new doc) &amp; Std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 </a:t>
            </a:r>
          </a:p>
          <a:p>
            <a:pPr>
              <a:spcBef>
                <a:spcPts val="0"/>
              </a:spcBef>
            </a:pPr>
            <a:r>
              <a:rPr lang="en-US" altLang="en-US" sz="1800" b="0" dirty="0">
                <a:solidFill>
                  <a:schemeClr val="tx1"/>
                </a:solidFill>
              </a:rPr>
              <a:t>		Seconded by:  Ian S.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https://mentor.ieee.org/802.18/dcn/22/18-22-0007-02-0000-minutes-electronic-wireles-interim-20-27jan22-rr-tag-pty.docx</a:t>
            </a:r>
            <a:r>
              <a:rPr lang="en-GB" sz="1800" b="0" dirty="0">
                <a:ea typeface="SimSun" panose="02010600030101010101" pitchFamily="2" charset="-122"/>
              </a:rPr>
              <a:t>  </a:t>
            </a:r>
            <a:r>
              <a:rPr lang="en-US" sz="1100" b="0" i="0" dirty="0">
                <a:solidFill>
                  <a:srgbClr val="000000"/>
                </a:solidFill>
                <a:effectLst/>
                <a:latin typeface="Verdana" panose="020B0604030504040204" pitchFamily="34" charset="0"/>
              </a:rPr>
              <a:t>09-Feb-2022 08:24:52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Al P. </a:t>
            </a:r>
          </a:p>
          <a:p>
            <a:pPr marL="0" indent="0">
              <a:spcBef>
                <a:spcPts val="0"/>
              </a:spcBef>
            </a:pPr>
            <a:r>
              <a:rPr lang="en-US" altLang="en-US" sz="1800" b="0" dirty="0">
                <a:solidFill>
                  <a:schemeClr val="tx1"/>
                </a:solidFill>
              </a:rPr>
              <a:t>	Seconded by:  Jim L.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10-17mar22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65430</TotalTime>
  <Words>15510</Words>
  <Application>Microsoft Office PowerPoint</Application>
  <PresentationFormat>Widescreen</PresentationFormat>
  <Paragraphs>1492</Paragraphs>
  <Slides>55</Slides>
  <Notes>35</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3</vt:i4>
      </vt:variant>
      <vt:variant>
        <vt:lpstr>Slide Titles</vt:lpstr>
      </vt:variant>
      <vt:variant>
        <vt:i4>55</vt:i4>
      </vt:variant>
    </vt:vector>
  </HeadingPairs>
  <TitlesOfParts>
    <vt:vector size="73" baseType="lpstr">
      <vt:lpstr>Arial</vt:lpstr>
      <vt:lpstr>Calibri</vt:lpstr>
      <vt:lpstr>Consolas</vt:lpstr>
      <vt:lpstr>Helvetica</vt:lpstr>
      <vt:lpstr>inherit</vt:lpstr>
      <vt:lpstr>Mina</vt:lpstr>
      <vt:lpstr>Monotype Sorts</vt:lpstr>
      <vt:lpstr>open_sanssemibold</vt:lpstr>
      <vt:lpstr>Symbol</vt:lpstr>
      <vt:lpstr>tahoma</vt:lpstr>
      <vt:lpstr>tahoma</vt:lpstr>
      <vt:lpstr>Times New Roman</vt:lpstr>
      <vt:lpstr>Verdana</vt:lpstr>
      <vt:lpstr>Wingdings</vt:lpstr>
      <vt:lpstr>Office Theme</vt:lpstr>
      <vt:lpstr>Document</vt:lpstr>
      <vt:lpstr>Packager Shell Object</vt:lpstr>
      <vt:lpstr>Acrobat Document</vt:lpstr>
      <vt:lpstr>IEEE 802.18 RR-TAG Plenary Agenda</vt:lpstr>
      <vt:lpstr>PowerPoint Presentation</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Teleconferences</vt:lpstr>
      <vt:lpstr>Administrative–moving forward</vt:lpstr>
      <vt:lpstr>Administrative–moving forward</vt:lpstr>
      <vt:lpstr>Administrative–moving forward</vt:lpstr>
      <vt:lpstr>Administrative–elections in March</vt:lpstr>
      <vt:lpstr>Administrative–election for 802.18 Chair (2022-2024)</vt:lpstr>
      <vt:lpstr>Administrative–election for 802.18 Vice Chair (2022-2024)</vt:lpstr>
      <vt:lpstr>Administrative–election for 802.18 Vice Chair (2022-2024)</vt:lpstr>
      <vt:lpstr>EU items to share -1</vt:lpstr>
      <vt:lpstr>EU items to share -2</vt:lpstr>
      <vt:lpstr>Other regions (outside EU-Stds and USA), items to share</vt:lpstr>
      <vt:lpstr>Other regions (outside EU-Stds and USA), items to share</vt:lpstr>
      <vt:lpstr>ITU-R items to share  -</vt:lpstr>
      <vt:lpstr>General Discussion Items </vt:lpstr>
      <vt:lpstr>General Discussion Items – ongoing fyi - MSGs 6 GHz &amp; FCC</vt:lpstr>
      <vt:lpstr>General Discussion Items – ongoing fyi - IEEE 802 Stds Table of Frequency Ranges </vt:lpstr>
      <vt:lpstr>Actions / AOB / Recess</vt:lpstr>
      <vt:lpstr>2nd – call - Thursday (17mar22) Agenda</vt:lpstr>
      <vt:lpstr>Administrative–moving forward</vt:lpstr>
      <vt:lpstr>EU items to share -1</vt:lpstr>
      <vt:lpstr>EU items to share -2</vt:lpstr>
      <vt:lpstr>Other regions (outside EU-Stds and USA), items to share</vt:lpstr>
      <vt:lpstr>Other regions (outside EU-Stds and USA), items to share</vt:lpstr>
      <vt:lpstr>Other regions (outside EU-Stds and USA), items to share</vt:lpstr>
      <vt:lpstr>ITU-R items to share  -</vt:lpstr>
      <vt:lpstr>General Discussion Items </vt:lpstr>
      <vt:lpstr>General Discussion Items – ongoing fyi - MSGs 6 GHz &amp; FCC</vt:lpstr>
      <vt:lpstr>General Discussion Items – ongoing fyi - IEEE 802 Stds Table of Frequency Ranges </vt:lpstr>
      <vt:lpstr>Actions Required</vt:lpstr>
      <vt:lpstr>Any Other Business</vt:lpstr>
      <vt:lpstr>Adjourn</vt:lpstr>
      <vt:lpstr>PowerPoint Presentation</vt:lpstr>
      <vt:lpstr>PowerPoint Presentation</vt:lpstr>
      <vt:lpstr>PowerPoint Presentation</vt:lpstr>
      <vt:lpstr>Responsibilities of WG Chair</vt:lpstr>
      <vt:lpstr>Responsibilities of WG Chair – cont.</vt:lpstr>
      <vt:lpstr>Responsibilities of WG Vice Chair</vt:lpstr>
      <vt:lpstr>Responsibilities of WG Secretary</vt:lpstr>
      <vt:lpstr>Responsibilities of Working Group Officers</vt:lpstr>
      <vt:lpstr>ITU-R links &amp; general info</vt:lpstr>
      <vt:lpstr>PowerPoint Presentation</vt:lpstr>
      <vt:lpstr>PowerPoint Presentation</vt:lpstr>
      <vt:lpstr>PowerPoint Presentation</vt:lpstr>
      <vt:lpstr>PowerPoint Presentation</vt:lpstr>
      <vt:lpstr>PowerPoint Presentation</vt:lpstr>
      <vt:lpstr>Administrative–election for 802.18 Chair (2022-2024)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4097</cp:revision>
  <cp:lastPrinted>1601-01-01T00:00:00Z</cp:lastPrinted>
  <dcterms:created xsi:type="dcterms:W3CDTF">2016-03-03T14:54:45Z</dcterms:created>
  <dcterms:modified xsi:type="dcterms:W3CDTF">2022-03-21T15:23:15Z</dcterms:modified>
</cp:coreProperties>
</file>