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7"/>
  </p:notesMasterIdLst>
  <p:handoutMasterIdLst>
    <p:handoutMasterId r:id="rId38"/>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42" r:id="rId14"/>
    <p:sldId id="818" r:id="rId15"/>
    <p:sldId id="608" r:id="rId16"/>
    <p:sldId id="796" r:id="rId17"/>
    <p:sldId id="826" r:id="rId18"/>
    <p:sldId id="827" r:id="rId19"/>
    <p:sldId id="650" r:id="rId20"/>
    <p:sldId id="498" r:id="rId21"/>
    <p:sldId id="402" r:id="rId22"/>
    <p:sldId id="403" r:id="rId23"/>
    <p:sldId id="829" r:id="rId24"/>
    <p:sldId id="828" r:id="rId25"/>
    <p:sldId id="835" r:id="rId26"/>
    <p:sldId id="841" r:id="rId27"/>
    <p:sldId id="652" r:id="rId28"/>
    <p:sldId id="549" r:id="rId29"/>
    <p:sldId id="425" r:id="rId30"/>
    <p:sldId id="728" r:id="rId31"/>
    <p:sldId id="655" r:id="rId32"/>
    <p:sldId id="656" r:id="rId33"/>
    <p:sldId id="832" r:id="rId34"/>
    <p:sldId id="833" r:id="rId35"/>
    <p:sldId id="83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799" autoAdjust="0"/>
  </p:normalViewPr>
  <p:slideViewPr>
    <p:cSldViewPr>
      <p:cViewPr varScale="1">
        <p:scale>
          <a:sx n="100" d="100"/>
          <a:sy n="100" d="100"/>
        </p:scale>
        <p:origin x="780" y="90"/>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04-Mar-22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mentor.ieee.org/802.18/dcn/20/18-20-0107-00-0000-res-811-wrc-19-wrc-23-agenda-items.docx" TargetMode="External"/><Relationship Id="rId3" Type="http://schemas.openxmlformats.org/officeDocument/2006/relationships/hyperlink" Target="https://www.itu.int/en/ITU-R/study-groups/rcpm/Pages/wrc-23-studies.aspx" TargetMode="External"/><Relationship Id="rId7" Type="http://schemas.openxmlformats.org/officeDocument/2006/relationships/slide" Target="../slides/slide30.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None/>
              <a:tabLst/>
              <a:defRPr/>
            </a:pPr>
            <a:r>
              <a:rPr lang="en-US" sz="1200" dirty="0">
                <a:solidFill>
                  <a:schemeClr val="tx1"/>
                </a:solidFill>
              </a:rPr>
              <a:t>============================</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7" action="ppaction://hlinksldjump"/>
              </a:rPr>
              <a:t>see back up slides later</a:t>
            </a:r>
            <a:r>
              <a:rPr lang="en-US" sz="1050" dirty="0">
                <a:solidFill>
                  <a:schemeClr val="tx1"/>
                </a:solidFill>
                <a:hlinkClick r:id="rId7"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8"/>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51332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802.18-22/0025r00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srdmg/client/meeting-calendar/"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29-00-0000-ofcom-consultation-on-spectrum-sharing-6ghz.zip"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urldefense.com/v3/__https:/www.ic.gc.ca/eic/site/smt-gst.nsf/eng/sf11766.html__;!!F7jv3iA!lUiP4Sxl2_vGAEHW6lBaGua0x3QBQaOZmI0jmXMtsq8v-V2adkYRmM2PkYwPh-c3rQ$" TargetMode="External"/><Relationship Id="rId4" Type="http://schemas.openxmlformats.org/officeDocument/2006/relationships/hyperlink" Target="https://www.ic.gc.ca/eic/site/smt-gst.nsf/eng/sf11767.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ofcom.org.uk/consultations-and-statements/category-3/ofcoms-future-approach-to-mobile-market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2/18-22-0022-00-0000-uk-ofcom-mobile-data-strategy-consultation.zip" TargetMode="External"/><Relationship Id="rId5" Type="http://schemas.openxmlformats.org/officeDocument/2006/relationships/hyperlink" Target="https://www.ofcom.org.uk/consultations-and-statements/category-3/discussion-paper-meeting-future-demand-for-mobile-data" TargetMode="External"/><Relationship Id="rId4" Type="http://schemas.openxmlformats.org/officeDocument/2006/relationships/hyperlink" Target="https://mentor.ieee.org/802.18/dcn/22/18-22-0019-00-0000-uk-ofcom-mobile-strategy-consultation.zip"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gss.itu.int/" TargetMode="External"/><Relationship Id="rId3" Type="http://schemas.openxmlformats.org/officeDocument/2006/relationships/hyperlink" Target="https://www.itu.int/wrc-23/booklet-wrc-23/" TargetMode="External"/><Relationship Id="rId7" Type="http://schemas.openxmlformats.org/officeDocument/2006/relationships/hyperlink" Target="https://mentor.ieee.org/802.11/dcn/22/11-22-0378-00-0itu-proposed-modifications-to-itu-r-m-1450-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1/dcn/22/11-22-0379-01-0itu-proposed-modifications-to-itu-r-m-1801-2.docx" TargetMode="External"/><Relationship Id="rId5" Type="http://schemas.openxmlformats.org/officeDocument/2006/relationships/hyperlink" Target="https://www.itu.int/go/ITU-R/wp5a" TargetMode="External"/><Relationship Id="rId4" Type="http://schemas.openxmlformats.org/officeDocument/2006/relationships/hyperlink" Target="https://www.itu.int/hub/publication/r-act-arr-1-202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chairwoman-rosenworcel-remarks-mobile-world-congress-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groups.wirelessinnovation.org/wg/6GHz-MSG-WS1/document/1697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fcc.gov/ecfs/search/filings?proceedings_name=21-352&amp;sort=date_disseminated,DESC" TargetMode="External"/><Relationship Id="rId4" Type="http://schemas.openxmlformats.org/officeDocument/2006/relationships/hyperlink" Target="https://www.wirelessinnovation.org/6ghz-multistakeholder-committe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2/18-22-003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7.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24-00-0000-minutes-24feb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03mar22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March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93"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sz="1800" dirty="0">
                <a:solidFill>
                  <a:schemeClr val="tx1"/>
                </a:solidFill>
              </a:rPr>
              <a:t>Nominations and self nominations to the .18 Chair were due </a:t>
            </a:r>
            <a:r>
              <a:rPr lang="en-US" sz="1600" dirty="0">
                <a:solidFill>
                  <a:schemeClr val="tx1"/>
                </a:solidFill>
                <a:effectLst/>
                <a:ea typeface="SimSun" panose="02010600030101010101" pitchFamily="2" charset="-122"/>
              </a:rPr>
              <a:t>Wednesday 02 March 2022 </a:t>
            </a:r>
            <a:r>
              <a:rPr lang="en-US" sz="1800" dirty="0">
                <a:solidFill>
                  <a:schemeClr val="tx1"/>
                </a:solidFill>
              </a:rPr>
              <a:t>- end of day </a:t>
            </a:r>
            <a:r>
              <a:rPr lang="en-US" sz="1800" dirty="0" err="1">
                <a:solidFill>
                  <a:schemeClr val="tx1"/>
                </a:solidFill>
              </a:rPr>
              <a:t>aoe</a:t>
            </a:r>
            <a:r>
              <a:rPr lang="en-US" sz="1800" dirty="0">
                <a:solidFill>
                  <a:schemeClr val="tx1"/>
                </a:solidFill>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1">
              <a:buFont typeface="Arial" panose="020B0604020202020204" pitchFamily="34" charset="0"/>
              <a:buChar char="•"/>
            </a:pPr>
            <a:r>
              <a:rPr lang="en-US" sz="1800" dirty="0">
                <a:solidFill>
                  <a:schemeClr val="tx1"/>
                </a:solidFill>
              </a:rPr>
              <a:t>Nominations are now closed. </a:t>
            </a: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nominees; Tuncer Baykas and Edward Au</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all.)</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03mar22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820400" cy="5511801"/>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ea typeface="SimSun" panose="02010600030101010101" pitchFamily="2" charset="-122"/>
              </a:rPr>
              <a:t>#114 -22</a:t>
            </a:r>
            <a:r>
              <a:rPr lang="en-US" sz="1800" dirty="0">
                <a:effectLst/>
                <a:ea typeface="SimSun" panose="02010600030101010101" pitchFamily="2" charset="-122"/>
              </a:rPr>
              <a:t>, </a:t>
            </a:r>
            <a:r>
              <a:rPr lang="en-GB" sz="1800" dirty="0">
                <a:solidFill>
                  <a:srgbClr val="222222"/>
                </a:solidFill>
                <a:effectLst/>
                <a:ea typeface="SimSun" panose="02010600030101010101" pitchFamily="2" charset="-122"/>
              </a:rPr>
              <a:t>Sophia-Antipolis, </a:t>
            </a:r>
            <a:r>
              <a:rPr lang="en-US" sz="1800" dirty="0">
                <a:effectLst/>
                <a:ea typeface="SimSun" panose="02010600030101010101" pitchFamily="2" charset="-122"/>
              </a:rPr>
              <a:t>FR – tbd, in discussion will have &gt;30 day notice. </a:t>
            </a:r>
            <a:endParaRPr lang="en-US" sz="1800" b="1" dirty="0">
              <a:solidFill>
                <a:schemeClr val="tx1"/>
              </a:solidFill>
            </a:endParaRP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In between ad </a:t>
            </a:r>
            <a:r>
              <a:rPr lang="en-US" sz="1600" b="1" dirty="0" err="1">
                <a:solidFill>
                  <a:schemeClr val="tx1"/>
                </a:solidFill>
                <a:ea typeface="Calibri" panose="020F0502020204030204" pitchFamily="34" charset="0"/>
                <a:cs typeface="Times New Roman" panose="02020603050405020304" pitchFamily="18" charset="0"/>
              </a:rPr>
              <a:t>hocs</a:t>
            </a:r>
            <a:r>
              <a:rPr lang="en-US" sz="1600" b="1" dirty="0">
                <a:solidFill>
                  <a:schemeClr val="tx1"/>
                </a:solidFill>
                <a:ea typeface="Calibri" panose="020F0502020204030204" pitchFamily="34" charset="0"/>
                <a:cs typeface="Times New Roman" panose="02020603050405020304" pitchFamily="18" charset="0"/>
              </a:rPr>
              <a:t> at this point.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24feb:</a:t>
            </a:r>
            <a:r>
              <a:rPr lang="en-US" sz="1600" dirty="0">
                <a:solidFill>
                  <a:schemeClr val="tx1"/>
                </a:solidFill>
                <a:ea typeface="Calibri" panose="020F0502020204030204" pitchFamily="34" charset="0"/>
                <a:cs typeface="Times New Roman" panose="02020603050405020304" pitchFamily="18" charset="0"/>
              </a:rPr>
              <a:t> </a:t>
            </a:r>
            <a:r>
              <a:rPr lang="en-US" sz="1600" dirty="0">
                <a:solidFill>
                  <a:schemeClr val="tx1"/>
                </a:solidFill>
                <a:effectLst/>
                <a:ea typeface="Calibri" panose="020F0502020204030204" pitchFamily="34" charset="0"/>
                <a:cs typeface="Times New Roman" panose="02020603050405020304" pitchFamily="18" charset="0"/>
              </a:rPr>
              <a:t>1 ad hoc so far</a:t>
            </a:r>
            <a:r>
              <a:rPr lang="en-US" sz="1600" dirty="0">
                <a:solidFill>
                  <a:schemeClr val="tx1"/>
                </a:solidFill>
                <a:ea typeface="Calibri" panose="020F0502020204030204" pitchFamily="34" charset="0"/>
                <a:cs typeface="Times New Roman" panose="02020603050405020304" pitchFamily="18" charset="0"/>
              </a:rPr>
              <a:t> on </a:t>
            </a:r>
            <a:r>
              <a:rPr lang="en-US" sz="1600" dirty="0">
                <a:solidFill>
                  <a:schemeClr val="tx1"/>
                </a:solidFill>
                <a:effectLst/>
                <a:ea typeface="Calibri" panose="020F0502020204030204" pitchFamily="34" charset="0"/>
                <a:cs typeface="Times New Roman" panose="02020603050405020304" pitchFamily="18" charset="0"/>
              </a:rPr>
              <a:t> TS 103 754 mesh AP performance testing was approved.  Next is  ETSI helpdesk will review then will be published.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303 687 (6GHz) ETSI helpdesk is reviewing the draft, then after that to the EC for assessment.  as reported, it may not be assessed, then if not it will move on to ENAP for 90 days.</a:t>
            </a:r>
          </a:p>
          <a:p>
            <a:pPr lvl="2">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More ad </a:t>
            </a:r>
            <a:r>
              <a:rPr lang="en-US" sz="1600" b="1" dirty="0" err="1">
                <a:solidFill>
                  <a:schemeClr val="tx1"/>
                </a:solidFill>
                <a:effectLst/>
                <a:ea typeface="Calibri" panose="020F0502020204030204" pitchFamily="34" charset="0"/>
                <a:cs typeface="Times New Roman" panose="02020603050405020304" pitchFamily="18" charset="0"/>
              </a:rPr>
              <a:t>hocs</a:t>
            </a:r>
            <a:r>
              <a:rPr lang="en-US" sz="1600" b="1" dirty="0">
                <a:solidFill>
                  <a:schemeClr val="tx1"/>
                </a:solidFill>
                <a:effectLst/>
                <a:ea typeface="Calibri" panose="020F0502020204030204" pitchFamily="34" charset="0"/>
                <a:cs typeface="Times New Roman" panose="02020603050405020304" pitchFamily="18" charset="0"/>
              </a:rPr>
              <a:t> will be coming, </a:t>
            </a:r>
            <a:r>
              <a:rPr lang="en-US" sz="1600" b="1" dirty="0">
                <a:solidFill>
                  <a:schemeClr val="tx1"/>
                </a:solidFill>
                <a:ea typeface="Calibri" panose="020F0502020204030204" pitchFamily="34" charset="0"/>
                <a:cs typeface="Times New Roman" panose="02020603050405020304" pitchFamily="18" charset="0"/>
              </a:rPr>
              <a:t>  			21mar–112e on TR 103 721 (mitigation at 5.8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21mar–113e on EN 303 687 (6 GHz);		22mar–113d on EN 303 722 (60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31mar–113b on TS 103 754  (mesh AP performance testing)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a:t>
            </a:r>
            <a:r>
              <a:rPr lang="en-US" sz="1800" dirty="0">
                <a:ea typeface="SimSun" panose="02010600030101010101" pitchFamily="2" charset="-122"/>
              </a:rPr>
              <a:t>28feb</a:t>
            </a:r>
            <a:r>
              <a:rPr lang="en-US" sz="1800" b="1" dirty="0">
                <a:effectLst/>
                <a:ea typeface="SimSun" panose="02010600030101010101" pitchFamily="2" charset="-122"/>
              </a:rPr>
              <a:t>-04mar22, web meeting</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next call #15 03-04mar22, web-meeting</a:t>
            </a:r>
          </a:p>
          <a:p>
            <a:pPr lvl="1">
              <a:spcBef>
                <a:spcPts val="0"/>
              </a:spcBef>
              <a:spcAft>
                <a:spcPts val="0"/>
              </a:spcAft>
              <a:buFont typeface="Arial" panose="020B0604020202020204" pitchFamily="34" charset="0"/>
              <a:buChar char="•"/>
            </a:pPr>
            <a:r>
              <a:rPr lang="en-US" altLang="en-US" sz="1600" dirty="0"/>
              <a:t>Agenda is on SE45_03 CBTC, communications-based train control, train to track side.  </a:t>
            </a:r>
          </a:p>
          <a:p>
            <a:pPr lvl="1">
              <a:spcBef>
                <a:spcPts val="0"/>
              </a:spcBef>
              <a:spcAft>
                <a:spcPts val="0"/>
              </a:spcAft>
              <a:buFont typeface="Arial" panose="020B0604020202020204" pitchFamily="34" charset="0"/>
              <a:buChar char="•"/>
            </a:pPr>
            <a:r>
              <a:rPr lang="en-US" altLang="en-US" sz="1600" dirty="0"/>
              <a:t>There is SE45_04 is on the 6425-7125  MHz, Std. Power., looks like another update to move back SE45, more info will be coming in the next couple of days. </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next meeting #102 06-10jun22</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600" b="1" dirty="0">
                <a:solidFill>
                  <a:schemeClr val="tx1"/>
                </a:solidFill>
              </a:rPr>
              <a:t>10feb:</a:t>
            </a:r>
            <a:r>
              <a:rPr lang="en-US" sz="1600" dirty="0">
                <a:solidFill>
                  <a:schemeClr val="tx1"/>
                </a:solidFill>
              </a:rPr>
              <a:t> Did not pass along the WI on high power outdoor 6425-7125MHz (different one from above), so pushed to the next meeting, June 2022.  </a:t>
            </a:r>
          </a:p>
          <a:p>
            <a:pPr lvl="2">
              <a:spcBef>
                <a:spcPts val="0"/>
              </a:spcBef>
              <a:spcAft>
                <a:spcPts val="0"/>
              </a:spcAft>
              <a:buFont typeface="Arial" panose="020B0604020202020204" pitchFamily="34" charset="0"/>
              <a:buChar char="•"/>
            </a:pPr>
            <a:r>
              <a:rPr lang="en-US" sz="1600" dirty="0">
                <a:solidFill>
                  <a:schemeClr val="tx1"/>
                </a:solidFill>
              </a:rPr>
              <a:t>RF Crossing (French) borders is the reason for the push</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WGFM </a:t>
            </a:r>
            <a:r>
              <a:rPr lang="en-US" sz="1800" dirty="0">
                <a:solidFill>
                  <a:schemeClr val="tx1"/>
                </a:solidFill>
                <a:hlinkClick r:id="rId6"/>
              </a:rPr>
              <a:t>&lt;SRDMG&gt; </a:t>
            </a:r>
            <a:r>
              <a:rPr lang="en-US" sz="1800" dirty="0">
                <a:solidFill>
                  <a:schemeClr val="tx1"/>
                </a:solidFill>
              </a:rPr>
              <a:t> next meeting 20-21apr22 ECO office   </a:t>
            </a:r>
          </a:p>
          <a:p>
            <a:pPr lvl="1">
              <a:spcBef>
                <a:spcPts val="0"/>
              </a:spcBef>
              <a:spcAft>
                <a:spcPts val="0"/>
              </a:spcAft>
              <a:buFont typeface="Arial" panose="020B0604020202020204" pitchFamily="34" charset="0"/>
              <a:buChar char="•"/>
            </a:pPr>
            <a:r>
              <a:rPr lang="en-US" altLang="en-US" sz="1600" b="1" dirty="0"/>
              <a:t>  </a:t>
            </a:r>
          </a:p>
          <a:p>
            <a:pPr lvl="1">
              <a:spcBef>
                <a:spcPts val="0"/>
              </a:spcBef>
              <a:spcAft>
                <a:spcPts val="0"/>
              </a:spcAft>
              <a:buFont typeface="Arial" panose="020B0604020202020204" pitchFamily="34" charset="0"/>
              <a:buChar char="•"/>
            </a:pPr>
            <a:r>
              <a:rPr lang="en-US" altLang="en-US" sz="1600" b="1" dirty="0"/>
              <a:t>24feb: </a:t>
            </a:r>
            <a:r>
              <a:rPr lang="en-US" altLang="en-US" sz="1600" dirty="0"/>
              <a:t>WI_04 has been assigned on 6425 – 7125 Std. Power.  </a:t>
            </a:r>
          </a:p>
          <a:p>
            <a:pPr lvl="2">
              <a:spcBef>
                <a:spcPts val="0"/>
              </a:spcBef>
              <a:spcAft>
                <a:spcPts val="0"/>
              </a:spcAft>
              <a:buFont typeface="Arial" panose="020B0604020202020204" pitchFamily="34" charset="0"/>
              <a:buChar char="•"/>
            </a:pPr>
            <a:r>
              <a:rPr lang="en-US" altLang="en-US" sz="1400" dirty="0"/>
              <a:t>It was proposed by ANFR, then WGFM assigned to SRD/MG who will address this WI next, then back to WGFM. </a:t>
            </a:r>
            <a:r>
              <a:rPr lang="en-US" sz="1400" dirty="0">
                <a:solidFill>
                  <a:schemeClr val="tx1"/>
                </a:solidFill>
              </a:rPr>
              <a:t>  (So not to SE45………) </a:t>
            </a:r>
          </a:p>
          <a:p>
            <a:pPr lvl="1">
              <a:spcBef>
                <a:spcPts val="0"/>
              </a:spcBef>
              <a:spcAft>
                <a:spcPts val="0"/>
              </a:spcAft>
              <a:buFont typeface="Arial" panose="020B0604020202020204" pitchFamily="34" charset="0"/>
              <a:buChar char="•"/>
            </a:pPr>
            <a:endParaRPr lang="en-US" sz="1600" dirty="0">
              <a:solidFill>
                <a:schemeClr val="tx1"/>
              </a:solidFill>
            </a:endParaRPr>
          </a:p>
          <a:p>
            <a:pPr marL="457200" lvl="1" indent="0">
              <a:spcBef>
                <a:spcPts val="0"/>
              </a:spcBef>
              <a:spcAft>
                <a:spcPts val="0"/>
              </a:spcAft>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051263"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 </a:t>
            </a:r>
            <a:r>
              <a:rPr lang="en-US" sz="1800" dirty="0">
                <a:solidFill>
                  <a:schemeClr val="tx1"/>
                </a:solidFill>
                <a:cs typeface="Times New Roman" panose="02020603050405020304" pitchFamily="18" charset="0"/>
              </a:rPr>
              <a:t>UK-Ofcom Consultation on upper 6GHz</a:t>
            </a:r>
            <a:endParaRPr lang="en-US" sz="1600" b="0" dirty="0">
              <a:solidFill>
                <a:schemeClr val="tx1"/>
              </a:solidFill>
              <a:cs typeface="Times New Roman" panose="02020603050405020304" pitchFamily="18" charset="0"/>
            </a:endParaRP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https://www.ofcom.org.uk/consultations-and-statements/category-2/spectrum-sharing-upper-6-ghz-b</a:t>
            </a: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https://mentor.ieee.org/802.18/dcn/22/18-22-0029-00-0000-ofcom-consultation-on-spectrum-sharing-6ghz.zip</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The </a:t>
            </a:r>
            <a:r>
              <a:rPr lang="en-US" sz="1600" dirty="0">
                <a:solidFill>
                  <a:schemeClr val="tx1"/>
                </a:solidFill>
                <a:effectLst/>
                <a:ea typeface="Calibri" panose="020F0502020204030204" pitchFamily="34" charset="0"/>
              </a:rPr>
              <a:t>consultation proposes to add upper 6 GHz, specifically 6425 MHz to 7070 MHz, to shared </a:t>
            </a:r>
            <a:r>
              <a:rPr lang="en-US" sz="1600" dirty="0" err="1">
                <a:solidFill>
                  <a:schemeClr val="tx1"/>
                </a:solidFill>
                <a:effectLst/>
                <a:ea typeface="Calibri" panose="020F0502020204030204" pitchFamily="34" charset="0"/>
              </a:rPr>
              <a:t>licences</a:t>
            </a:r>
            <a:r>
              <a:rPr lang="en-US" sz="1600" dirty="0">
                <a:solidFill>
                  <a:schemeClr val="tx1"/>
                </a:solidFill>
                <a:effectLst/>
                <a:ea typeface="Calibri" panose="020F0502020204030204" pitchFamily="34" charset="0"/>
              </a:rPr>
              <a:t> for local, low-power indoor use.  (not a discussion on license-exempt) </a:t>
            </a:r>
            <a:endParaRPr lang="en-US" sz="16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April 11, 2022 (so out of .18 by 24March22)</a:t>
            </a:r>
            <a:endParaRPr lang="en-US" sz="1600" dirty="0">
              <a:solidFill>
                <a:schemeClr val="tx1"/>
              </a:solidFill>
              <a:ea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sz="2000" dirty="0">
                <a:solidFill>
                  <a:schemeClr val="tx1"/>
                </a:solidFill>
                <a:ea typeface="Times New Roman" panose="02020603050405020304" pitchFamily="18" charset="0"/>
                <a:cs typeface="Times New Roman" panose="02020603050405020304" pitchFamily="18" charset="0"/>
              </a:rPr>
              <a:t>Canada-ISED has two consultations started. </a:t>
            </a:r>
            <a:endParaRPr lang="en-US" sz="2000" b="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Comments due on both, 29April 22 (so out of.18 by 14April22). </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One on &gt; 95 GHz</a:t>
            </a:r>
          </a:p>
          <a:p>
            <a:pPr lvl="2">
              <a:spcBef>
                <a:spcPts val="0"/>
              </a:spcBef>
              <a:buFont typeface="Arial" panose="020B0604020202020204" pitchFamily="34" charset="0"/>
              <a:buChar char="•"/>
            </a:pPr>
            <a:r>
              <a:rPr lang="en-US" sz="1600" u="sng" dirty="0">
                <a:solidFill>
                  <a:srgbClr val="0000FF"/>
                </a:solidFill>
                <a:effectLst/>
                <a:ea typeface="Calibri" panose="020F0502020204030204" pitchFamily="34" charset="0"/>
                <a:hlinkClick r:id="rId4"/>
              </a:rPr>
              <a:t>https://www.ic.gc.ca/eic/site/smt-gst.nsf/eng/sf11767.html</a:t>
            </a:r>
            <a:endParaRPr lang="en-US" sz="1600" u="sng" dirty="0">
              <a:solidFill>
                <a:srgbClr val="0000FF"/>
              </a:solidFill>
              <a:ea typeface="Calibri" panose="020F0502020204030204" pitchFamily="34" charset="0"/>
            </a:endParaRPr>
          </a:p>
          <a:p>
            <a:pPr lvl="2">
              <a:spcBef>
                <a:spcPts val="0"/>
              </a:spcBef>
              <a:buFont typeface="Arial" panose="020B0604020202020204" pitchFamily="34" charset="0"/>
              <a:buChar char="•"/>
            </a:pPr>
            <a:r>
              <a:rPr lang="en-US" sz="1600" dirty="0">
                <a:effectLst/>
                <a:ea typeface="Calibri" panose="020F0502020204030204" pitchFamily="34" charset="0"/>
              </a:rPr>
              <a:t>Specific change to the spectrum utilization for spectrum above 95 GHz are discussed, specifically, "to allow the use of </a:t>
            </a:r>
            <a:r>
              <a:rPr lang="en-US" sz="1600" dirty="0" err="1">
                <a:effectLst/>
                <a:ea typeface="Calibri" panose="020F0502020204030204" pitchFamily="34" charset="0"/>
              </a:rPr>
              <a:t>licence</a:t>
            </a:r>
            <a:r>
              <a:rPr lang="en-US" sz="1600" dirty="0">
                <a:effectLst/>
                <a:ea typeface="Calibri" panose="020F0502020204030204" pitchFamily="34" charset="0"/>
              </a:rPr>
              <a:t>-exempt devices in the 116-122.25 GHz, 122.25-123 GHz, 174.8-182 GHz, 185-190 GHz and 244-246 GHz bands on a no-protection, no-interference basis</a:t>
            </a:r>
            <a:r>
              <a:rPr lang="en-US" sz="1600" dirty="0">
                <a:solidFill>
                  <a:schemeClr val="tx1"/>
                </a:solidFill>
                <a:ea typeface="Times New Roman" panose="02020603050405020304" pitchFamily="18" charset="0"/>
                <a:cs typeface="Times New Roman" panose="02020603050405020304" pitchFamily="18" charset="0"/>
              </a:rPr>
              <a:t> </a:t>
            </a:r>
          </a:p>
          <a:p>
            <a:pPr lvl="2">
              <a:spcBef>
                <a:spcPts val="0"/>
              </a:spcBef>
              <a:buFont typeface="Arial" panose="020B0604020202020204" pitchFamily="34" charset="0"/>
              <a:buChar char="•"/>
            </a:pPr>
            <a:r>
              <a:rPr lang="en-US" sz="1600" dirty="0">
                <a:effectLst/>
                <a:ea typeface="Calibri" panose="020F0502020204030204" pitchFamily="34" charset="0"/>
              </a:rPr>
              <a:t>Specific technical conditions, which are similar to those of 57-71 GHz, are proposed</a:t>
            </a:r>
          </a:p>
          <a:p>
            <a:pPr lvl="2">
              <a:spcBef>
                <a:spcPts val="0"/>
              </a:spcBef>
              <a:buFont typeface="Arial" panose="020B0604020202020204" pitchFamily="34" charset="0"/>
              <a:buChar char="•"/>
            </a:pPr>
            <a:r>
              <a:rPr lang="en-US" sz="1600" dirty="0">
                <a:ea typeface="Calibri" panose="020F0502020204030204" pitchFamily="34" charset="0"/>
              </a:rPr>
              <a:t>License exempt and backhaul are talked to. </a:t>
            </a:r>
            <a:endParaRPr lang="en-US" sz="16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One on 5.9 GHz;</a:t>
            </a:r>
          </a:p>
          <a:p>
            <a:pPr lvl="2">
              <a:spcBef>
                <a:spcPts val="0"/>
              </a:spcBef>
              <a:spcAft>
                <a:spcPts val="0"/>
              </a:spcAft>
              <a:buFont typeface="Arial" panose="020B0604020202020204" pitchFamily="34" charset="0"/>
              <a:buChar char="•"/>
            </a:pPr>
            <a:r>
              <a:rPr lang="en-US" sz="1600" u="sng" dirty="0">
                <a:solidFill>
                  <a:srgbClr val="0000FF"/>
                </a:solidFill>
                <a:ea typeface="Calibri" panose="020F0502020204030204" pitchFamily="34" charset="0"/>
                <a:hlinkClick r:id="rId5"/>
              </a:rPr>
              <a:t>https://www.ic.gc.ca/eic/site/smt-gst.nsf/eng/sf11766.html</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dirty="0">
                <a:effectLst/>
                <a:ea typeface="Calibri" panose="020F0502020204030204" pitchFamily="34" charset="0"/>
              </a:rPr>
              <a:t>ISED believes there are significant benefits of harmonizing the use of the 5895-5925 MHz band for ITS with the US</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dirty="0">
                <a:effectLst/>
                <a:ea typeface="Calibri" panose="020F0502020204030204" pitchFamily="34" charset="0"/>
              </a:rPr>
              <a:t>For extending RLAN operation to the 5850 - 5895 MHz, ISED proposes that "all indoor and outdoor </a:t>
            </a:r>
            <a:r>
              <a:rPr lang="en-US" sz="1600" dirty="0" err="1">
                <a:effectLst/>
                <a:ea typeface="Calibri" panose="020F0502020204030204" pitchFamily="34" charset="0"/>
              </a:rPr>
              <a:t>licence</a:t>
            </a:r>
            <a:r>
              <a:rPr lang="en-US" sz="1600" dirty="0">
                <a:effectLst/>
                <a:ea typeface="Calibri" panose="020F0502020204030204" pitchFamily="34" charset="0"/>
              </a:rPr>
              <a:t>-exempt RLAN devices have immediate access to the 5850-5895 MHz range once appropriate technical standards are in place.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141923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051263"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 </a:t>
            </a:r>
            <a:r>
              <a:rPr lang="en-US" sz="1800" dirty="0">
                <a:solidFill>
                  <a:schemeClr val="tx1"/>
                </a:solidFill>
                <a:cs typeface="Times New Roman" panose="02020603050405020304" pitchFamily="18" charset="0"/>
              </a:rPr>
              <a:t>UK-Ofcom Discussion papers on </a:t>
            </a:r>
            <a:r>
              <a:rPr lang="en-US" sz="1800" dirty="0" err="1">
                <a:solidFill>
                  <a:schemeClr val="tx1"/>
                </a:solidFill>
                <a:cs typeface="Times New Roman" panose="02020603050405020304" pitchFamily="18" charset="0"/>
              </a:rPr>
              <a:t>Ofcom’s</a:t>
            </a:r>
            <a:r>
              <a:rPr lang="en-US" sz="1800" dirty="0">
                <a:solidFill>
                  <a:schemeClr val="tx1"/>
                </a:solidFill>
                <a:cs typeface="Times New Roman" panose="02020603050405020304" pitchFamily="18" charset="0"/>
              </a:rPr>
              <a:t> future approach to mobile markets</a:t>
            </a:r>
          </a:p>
          <a:p>
            <a:pPr lvl="1">
              <a:spcBef>
                <a:spcPts val="0"/>
              </a:spcBef>
              <a:buFont typeface="Arial" panose="020B0604020202020204" pitchFamily="34" charset="0"/>
              <a:buChar char="•"/>
            </a:pPr>
            <a:r>
              <a:rPr lang="en-US" sz="1600" b="0" i="0" dirty="0">
                <a:solidFill>
                  <a:schemeClr val="tx1"/>
                </a:solidFill>
                <a:effectLst/>
              </a:rPr>
              <a:t>Start: 09 February 2022;  Status: Open ;  End: 08 April 2022 (.18-24mar); </a:t>
            </a:r>
            <a:r>
              <a:rPr lang="en-US" sz="1600" b="0" dirty="0">
                <a:solidFill>
                  <a:schemeClr val="tx1"/>
                </a:solidFill>
                <a:ea typeface="Times New Roman" panose="02020603050405020304" pitchFamily="18" charset="0"/>
                <a:cs typeface="Times New Roman" panose="02020603050405020304" pitchFamily="18" charset="0"/>
              </a:rPr>
              <a:t> a big one, heading toward 6G</a:t>
            </a:r>
            <a:r>
              <a:rPr lang="en-US" sz="1600" dirty="0">
                <a:solidFill>
                  <a:schemeClr val="tx1"/>
                </a:solidFill>
                <a:ea typeface="Times New Roman" panose="02020603050405020304" pitchFamily="18" charset="0"/>
                <a:cs typeface="Times New Roman" panose="02020603050405020304" pitchFamily="18" charset="0"/>
              </a:rPr>
              <a:t> -- </a:t>
            </a:r>
            <a:r>
              <a:rPr lang="en-US" sz="1600" b="0" dirty="0">
                <a:solidFill>
                  <a:schemeClr val="tx1"/>
                </a:solidFill>
                <a:ea typeface="Times New Roman" panose="02020603050405020304" pitchFamily="18" charset="0"/>
                <a:cs typeface="Times New Roman" panose="02020603050405020304" pitchFamily="18" charset="0"/>
              </a:rPr>
              <a:t>2 consultations: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first one: on mobile market</a:t>
            </a:r>
            <a:endParaRPr lang="en-US" sz="1600" b="1" u="sng" dirty="0">
              <a:solidFill>
                <a:schemeClr val="tx1"/>
              </a:solidFill>
              <a:ea typeface="Times New Roman" panose="02020603050405020304" pitchFamily="18" charset="0"/>
              <a:cs typeface="Times New Roman" panose="02020603050405020304" pitchFamily="18" charset="0"/>
              <a:hlinkClick r:id="rId3"/>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3"/>
              </a:rPr>
              <a:t>https://www.ofcom.org.uk/consultations-and-statements/category-3/ofcoms-future-approach-to-mobile-markets</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Over the past ten years there has been a huge shift towards the use of mobile devices in our everyday lives, at home and at work. Most calls are now made from mobile phones rather than landlines and UK adults now spend on average two hours a day online on their smartphones.</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5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4"/>
              </a:rPr>
              <a:t>https://mentor.ieee.org/802.18/dcn/22/18-22-0019-00-0000-uk-ofcom-mobile-strategy-consultation.zip</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8 questions.  As in the past we would not have to answer each one, just the ones we have interest in. </a:t>
            </a:r>
          </a:p>
          <a:p>
            <a:pPr lvl="1">
              <a:spcBef>
                <a:spcPts val="0"/>
              </a:spcBef>
              <a:spcAft>
                <a:spcPts val="0"/>
              </a:spcAft>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second one, on mobile data</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5"/>
              </a:rPr>
              <a:t>https://www.ofcom.org.uk/consultations-and-statements/category-3/discussion-paper-meeting-future-demand-for-mobile-data</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Mobile data traffic has grown by an average of 40% year on year in recent years and we expect that growth to continue (acknowledging there is there is a high degree of uncertainty about the rate of growth, particularly beyond 2030). </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2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hlinkClick r:id="rId6"/>
              </a:rPr>
              <a:t>https://mentor.ieee.org/802.18/dcn/22/18-22-0022-00-0000-uk-ofcom-mobile-data-strategy-consultation.zip</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1 question.  As in the past we would not have to answer each one, just the ones we have interest in. </a:t>
            </a:r>
          </a:p>
          <a:p>
            <a:pPr lvl="2">
              <a:spcBef>
                <a:spcPts val="0"/>
              </a:spcBef>
              <a:spcAft>
                <a:spcPts val="0"/>
              </a:spcAft>
              <a:buFont typeface="Arial" panose="020B0604020202020204" pitchFamily="34" charset="0"/>
              <a:buChar char="•"/>
            </a:pPr>
            <a:endParaRPr lang="en-US" sz="10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none heard</a:t>
            </a:r>
            <a:endParaRPr lang="en-US" sz="11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marL="857250" lvl="3">
              <a:spcBef>
                <a:spcPts val="0"/>
              </a:spcBef>
              <a:buFont typeface="Arial" panose="020B0604020202020204" pitchFamily="34" charset="0"/>
              <a:buChar char="•"/>
            </a:pPr>
            <a:endParaRPr lang="en-US" b="1" dirty="0">
              <a:ea typeface="Calibri" panose="020F0502020204030204" pitchFamily="34" charset="0"/>
            </a:endParaRPr>
          </a:p>
          <a:p>
            <a:pPr marL="0" lvl="1">
              <a:spcBef>
                <a:spcPts val="0"/>
              </a:spcBef>
              <a:buFont typeface="Arial" panose="020B0604020202020204" pitchFamily="34" charset="0"/>
              <a:buChar char="•"/>
            </a:pPr>
            <a:r>
              <a:rPr lang="en-US" sz="1800" dirty="0">
                <a:solidFill>
                  <a:srgbClr val="212121"/>
                </a:solidFill>
                <a:effectLst/>
                <a:ea typeface="Calibri" panose="020F0502020204030204" pitchFamily="34" charset="0"/>
              </a:rPr>
              <a:t>Here is a booklet that could be very useful to those who are following WRC-23 prep. It is based on the very useful booklets originally done by the radio amateurs and later by Radiocommunication Bureau (BR).  You do not need a ties account and</a:t>
            </a:r>
            <a:r>
              <a:rPr lang="en-US" sz="1800" dirty="0">
                <a:effectLst/>
                <a:ea typeface="Calibri" panose="020F0502020204030204" pitchFamily="34" charset="0"/>
              </a:rPr>
              <a:t> have been found to be extremely useful and handy. Home</a:t>
            </a:r>
            <a:r>
              <a:rPr lang="en-US" sz="1800" dirty="0">
                <a:ea typeface="Calibri" panose="020F0502020204030204" pitchFamily="34" charset="0"/>
              </a:rPr>
              <a:t>: </a:t>
            </a:r>
            <a:r>
              <a:rPr lang="en-US" sz="1800" dirty="0">
                <a:ea typeface="Calibri" panose="020F0502020204030204" pitchFamily="34" charset="0"/>
                <a:hlinkClick r:id="rId3"/>
              </a:rPr>
              <a:t>https://www.itu.int/wrc-23/booklet-wrc-23/</a:t>
            </a:r>
            <a:r>
              <a:rPr lang="en-US" sz="1800" dirty="0">
                <a:ea typeface="Calibri" panose="020F0502020204030204" pitchFamily="34" charset="0"/>
              </a:rPr>
              <a:t> </a:t>
            </a:r>
          </a:p>
          <a:p>
            <a:pPr marL="857250" lvl="3">
              <a:spcBef>
                <a:spcPts val="0"/>
              </a:spcBef>
              <a:buFont typeface="Arial" panose="020B0604020202020204" pitchFamily="34" charset="0"/>
              <a:buChar char="•"/>
            </a:pPr>
            <a:r>
              <a:rPr lang="en-US" dirty="0">
                <a:ea typeface="Calibri" panose="020F0502020204030204" pitchFamily="34" charset="0"/>
              </a:rPr>
              <a:t>The download:  </a:t>
            </a:r>
            <a:r>
              <a:rPr lang="en-US" dirty="0">
                <a:ea typeface="Calibri" panose="020F0502020204030204" pitchFamily="34" charset="0"/>
                <a:hlinkClick r:id="rId4"/>
              </a:rPr>
              <a:t>https://www.itu.int/hub/publication/r-act-arr-1-2022/</a:t>
            </a:r>
            <a:r>
              <a:rPr lang="en-US" dirty="0">
                <a:ea typeface="Calibri" panose="020F0502020204030204" pitchFamily="34" charset="0"/>
              </a:rPr>
              <a:t> </a:t>
            </a:r>
            <a:endParaRPr lang="en-US" b="1" dirty="0">
              <a:ea typeface="Calibri" panose="020F0502020204030204" pitchFamily="34" charset="0"/>
            </a:endParaRPr>
          </a:p>
          <a:p>
            <a:pPr algn="l">
              <a:buFont typeface="Arial" panose="020B0604020202020204" pitchFamily="34" charset="0"/>
              <a:buChar char="•"/>
            </a:pPr>
            <a:r>
              <a:rPr lang="en-US" sz="1800" b="0" i="0" dirty="0">
                <a:solidFill>
                  <a:schemeClr val="tx1"/>
                </a:solidFill>
                <a:effectLst/>
              </a:rPr>
              <a:t>The 802.11 ITU AH will be meeting during the plenary, Thu, March 10, 1pm – 3pm.. Call-in info is in IEEE 802 calendar.  The ad hoc will be working on WP5A contributions, see next. </a:t>
            </a:r>
            <a:endParaRPr lang="en-US" sz="1800" b="1" dirty="0">
              <a:solidFill>
                <a:schemeClr val="tx1"/>
              </a:solidFill>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24feb: </a:t>
            </a:r>
          </a:p>
          <a:p>
            <a:pPr marL="1314450" lvl="4">
              <a:spcBef>
                <a:spcPts val="0"/>
              </a:spcBef>
              <a:buFont typeface="Arial" panose="020B0604020202020204" pitchFamily="34" charset="0"/>
              <a:buChar char="•"/>
            </a:pPr>
            <a:r>
              <a:rPr lang="en-US" dirty="0">
                <a:hlinkClick r:id="rId5"/>
              </a:rPr>
              <a:t>&lt;WP5A&gt;</a:t>
            </a:r>
            <a:r>
              <a:rPr lang="en-US" dirty="0"/>
              <a:t>, </a:t>
            </a:r>
            <a:r>
              <a:rPr lang="en-US" b="1" dirty="0">
                <a:ea typeface="Calibri" panose="020F0502020204030204" pitchFamily="34" charset="0"/>
              </a:rPr>
              <a:t> next meeting is 23may to 03jun22 in Geneva</a:t>
            </a:r>
            <a:r>
              <a:rPr lang="en-US" dirty="0">
                <a:ea typeface="Calibri" panose="020F0502020204030204" pitchFamily="34" charset="0"/>
              </a:rPr>
              <a:t>.   Contributions are due:  _________</a:t>
            </a:r>
          </a:p>
          <a:p>
            <a:pPr marL="1771650" lvl="5">
              <a:spcBef>
                <a:spcPts val="0"/>
              </a:spcBef>
              <a:buFont typeface="Arial" panose="020B0604020202020204" pitchFamily="34" charset="0"/>
              <a:buChar char="•"/>
            </a:pPr>
            <a:r>
              <a:rPr lang="en-US" dirty="0">
                <a:ea typeface="Calibri" panose="020F0502020204030204" pitchFamily="34" charset="0"/>
              </a:rPr>
              <a:t>.18 will see the M.1450 / M.1801 contributions from .11 later in March and goal to have though EC in April, likely their 05apr22 (first Tuesday) call.  </a:t>
            </a:r>
          </a:p>
          <a:p>
            <a:pPr marL="1771650" lvl="5">
              <a:spcBef>
                <a:spcPts val="0"/>
              </a:spcBef>
              <a:buFont typeface="Arial" panose="020B0604020202020204" pitchFamily="34" charset="0"/>
              <a:buChar char="•"/>
            </a:pPr>
            <a:r>
              <a:rPr lang="en-US" dirty="0">
                <a:ea typeface="Calibri" panose="020F0502020204030204" pitchFamily="34" charset="0"/>
              </a:rPr>
              <a:t>Current .11 drafts:</a:t>
            </a:r>
          </a:p>
          <a:p>
            <a:pPr marL="1771650" lvl="5">
              <a:spcBef>
                <a:spcPts val="0"/>
              </a:spcBef>
              <a:buFont typeface="Arial" panose="020B0604020202020204" pitchFamily="34" charset="0"/>
              <a:buChar char="•"/>
            </a:pPr>
            <a:r>
              <a:rPr lang="en-US" dirty="0">
                <a:ea typeface="Calibri" panose="020F0502020204030204" pitchFamily="34" charset="0"/>
                <a:hlinkClick r:id="rId6"/>
              </a:rPr>
              <a:t>https://mentor.ieee.org/802.11/dcn/22/11-22-0379-01-0itu-proposed-modifications-to-itu-r-m-1801-2.docx</a:t>
            </a:r>
            <a:r>
              <a:rPr lang="en-US" dirty="0">
                <a:ea typeface="Calibri" panose="020F0502020204030204" pitchFamily="34" charset="0"/>
              </a:rPr>
              <a:t> 	</a:t>
            </a:r>
          </a:p>
          <a:p>
            <a:pPr marL="1771650" lvl="5">
              <a:spcBef>
                <a:spcPts val="0"/>
              </a:spcBef>
              <a:buFont typeface="Arial" panose="020B0604020202020204" pitchFamily="34" charset="0"/>
              <a:buChar char="•"/>
            </a:pPr>
            <a:r>
              <a:rPr lang="en-US" dirty="0">
                <a:ea typeface="Calibri" panose="020F0502020204030204" pitchFamily="34" charset="0"/>
                <a:hlinkClick r:id="rId7"/>
              </a:rPr>
              <a:t>https://mentor.ieee.org/802.11/dcn/22/11-22-0378-00-0itu-proposed-modifications-to-itu-r-m-1450-5.docx</a:t>
            </a:r>
            <a:r>
              <a:rPr lang="en-US" dirty="0">
                <a:ea typeface="Calibri" panose="020F0502020204030204" pitchFamily="34" charset="0"/>
              </a:rPr>
              <a:t> </a:t>
            </a:r>
          </a:p>
          <a:p>
            <a:pPr marL="1371600" lvl="4" indent="-285750">
              <a:spcBef>
                <a:spcPts val="0"/>
              </a:spcBef>
              <a:buFont typeface="Arial" panose="020B0604020202020204" pitchFamily="34" charset="0"/>
              <a:buChar char="•"/>
            </a:pPr>
            <a:r>
              <a:rPr lang="en-US" dirty="0">
                <a:ea typeface="Calibri" panose="020F0502020204030204" pitchFamily="34" charset="0"/>
              </a:rPr>
              <a:t>USA FCC WAC last week, did approve the 6 GHz document, Doc 43, next to NTIA, then to CITEL. </a:t>
            </a:r>
          </a:p>
          <a:p>
            <a:pPr marL="1371600" lvl="4" indent="-285750">
              <a:spcBef>
                <a:spcPts val="0"/>
              </a:spcBef>
              <a:buFont typeface="Arial" panose="020B0604020202020204" pitchFamily="34" charset="0"/>
              <a:buChar char="•"/>
            </a:pPr>
            <a:r>
              <a:rPr lang="en-US" dirty="0">
                <a:ea typeface="Calibri" panose="020F0502020204030204" pitchFamily="34" charset="0"/>
              </a:rPr>
              <a:t>ITU-T – Monday has a global standards symposium maybe an interest to some;  </a:t>
            </a:r>
            <a:r>
              <a:rPr lang="en-US" dirty="0">
                <a:ea typeface="Calibri" panose="020F0502020204030204" pitchFamily="34" charset="0"/>
                <a:hlinkClick r:id="rId8"/>
              </a:rPr>
              <a:t>https://gss.itu.int/</a:t>
            </a:r>
            <a:r>
              <a:rPr lang="en-US" dirty="0">
                <a:ea typeface="Calibri" panose="020F0502020204030204" pitchFamily="34" charset="0"/>
              </a:rPr>
              <a:t> </a:t>
            </a:r>
            <a:endParaRPr lang="en-US" sz="1200" dirty="0">
              <a:ea typeface="Calibri" panose="020F0502020204030204" pitchFamily="34" charset="0"/>
            </a:endParaRPr>
          </a:p>
          <a:p>
            <a:pPr lvl="1">
              <a:spcBef>
                <a:spcPts val="0"/>
              </a:spcBef>
              <a:buFont typeface="Arial" panose="020B0604020202020204" pitchFamily="34" charset="0"/>
              <a:buChar char="•"/>
            </a:pPr>
            <a:endParaRPr lang="en-US" sz="120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From email on list sever today on FCC’s Chairwomen remarks to the Mobile World Congress, here is the link to get the all the remarks. </a:t>
            </a:r>
          </a:p>
          <a:p>
            <a:pPr>
              <a:buFont typeface="Arial" panose="020B0604020202020204" pitchFamily="34" charset="0"/>
              <a:buChar char="•"/>
            </a:pPr>
            <a:r>
              <a:rPr lang="en-US" sz="1800" dirty="0">
                <a:solidFill>
                  <a:schemeClr val="tx1"/>
                </a:solidFill>
                <a:hlinkClick r:id="rId3"/>
              </a:rPr>
              <a:t>https://www.fcc.gov/document/chairwoman-rosenworcel-remarks-mobile-world-congress-2022</a:t>
            </a:r>
            <a:r>
              <a:rPr lang="en-US" sz="1800" dirty="0">
                <a:solidFill>
                  <a:schemeClr val="tx1"/>
                </a:solidFill>
              </a:rPr>
              <a:t>   </a:t>
            </a:r>
          </a:p>
          <a:p>
            <a:pPr>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rPr>
              <a:t>“I believe it is time to take the next step in innovative spectrum management. Next month I will propose to my colleagues at the FCC that we launch a new inquiry to explore receiver performance and standard. This inquiry would ask how receiver improvements could provide greater opportunities for access to spectrum. It would explore how these specifications could come in the form of incentives, guidelines, or regulatory requirements—in specific frequency bands or across all bands.”</a:t>
            </a:r>
          </a:p>
          <a:p>
            <a:pPr>
              <a:buFont typeface="Arial" panose="020B0604020202020204" pitchFamily="34" charset="0"/>
              <a:buChar char="•"/>
            </a:pPr>
            <a:r>
              <a:rPr lang="en-US" sz="1800" b="0" dirty="0"/>
              <a:t>Also sounds like 5G and unlicensed bands and …..   IEEE 802 needs to keep on this.    </a:t>
            </a:r>
          </a:p>
          <a:p>
            <a:pPr>
              <a:buFont typeface="Arial" panose="020B0604020202020204" pitchFamily="34" charset="0"/>
              <a:buChar char="•"/>
            </a:pPr>
            <a:r>
              <a:rPr lang="en-US" sz="1800" b="0" dirty="0"/>
              <a:t>With Europe going to the RED (not RTTE), it has receiver performance and it is to be in all HS for radios, so how will that tie into what is happening at the FCC, moving forward.</a:t>
            </a:r>
          </a:p>
          <a:p>
            <a:pPr>
              <a:buFont typeface="Arial" panose="020B0604020202020204" pitchFamily="34" charset="0"/>
              <a:buChar char="•"/>
            </a:pPr>
            <a:r>
              <a:rPr lang="en-US" sz="1800" b="0" dirty="0"/>
              <a:t>Commissioner </a:t>
            </a:r>
            <a:r>
              <a:rPr lang="en-US" sz="1800" b="0" dirty="0" err="1"/>
              <a:t>Simington</a:t>
            </a:r>
            <a:r>
              <a:rPr lang="en-US" sz="1800" b="0" dirty="0"/>
              <a:t> also applauds this Receiver NOI announcement, and we need to watch for this NOI.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33188"/>
            <a:ext cx="10970299" cy="5642225"/>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endParaRPr lang="en-US" sz="14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24feb: </a:t>
            </a:r>
            <a:r>
              <a:rPr lang="en-GB" sz="1600" dirty="0">
                <a:solidFill>
                  <a:schemeClr val="tx1"/>
                </a:solidFill>
                <a:ea typeface="Calibri" panose="020F0502020204030204" pitchFamily="34" charset="0"/>
              </a:rPr>
              <a:t>Moving ahead and in the next 4 weeks will have canvased the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test labs to then start up some testing. </a:t>
            </a:r>
          </a:p>
          <a:p>
            <a:pPr marL="1323975" lvl="3">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This is in parallel with what the WFA is doing on this. </a:t>
            </a:r>
          </a:p>
          <a:p>
            <a:pPr marL="866775" lvl="2">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17feb: </a:t>
            </a:r>
            <a:r>
              <a:rPr lang="en-GB" sz="1400" dirty="0" err="1">
                <a:solidFill>
                  <a:schemeClr val="tx1"/>
                </a:solidFill>
                <a:ea typeface="Calibri" panose="020F0502020204030204" pitchFamily="34" charset="0"/>
              </a:rPr>
              <a:t>WInnforum</a:t>
            </a:r>
            <a:r>
              <a:rPr lang="en-GB" sz="1400" dirty="0">
                <a:solidFill>
                  <a:schemeClr val="tx1"/>
                </a:solidFill>
                <a:ea typeface="Calibri" panose="020F0502020204030204" pitchFamily="34" charset="0"/>
              </a:rPr>
              <a:t> met with the FCC OET and some of the FCC folks are new  and don’t have the background of what was done with CBRS.     Watch docket 21-352, </a:t>
            </a:r>
            <a:r>
              <a:rPr lang="en-GB" sz="1400" dirty="0">
                <a:solidFill>
                  <a:schemeClr val="tx1"/>
                </a:solidFill>
                <a:ea typeface="Calibri" panose="020F0502020204030204" pitchFamily="34" charset="0"/>
                <a:hlinkClick r:id="rId5"/>
              </a:rPr>
              <a:t>https://www.fcc.gov/ecfs/search/filings?proceedings_name=21-352&amp;sort=date_disseminated,DESC</a:t>
            </a:r>
            <a:r>
              <a:rPr lang="en-GB" sz="1400" dirty="0">
                <a:solidFill>
                  <a:schemeClr val="tx1"/>
                </a:solidFill>
                <a:ea typeface="Calibri" panose="020F0502020204030204" pitchFamily="34" charset="0"/>
              </a:rPr>
              <a:t>,</a:t>
            </a:r>
          </a:p>
          <a:p>
            <a:pPr lvl="4">
              <a:buFont typeface="Arial" panose="020B0604020202020204" pitchFamily="34" charset="0"/>
              <a:buChar char="•"/>
            </a:pPr>
            <a:endParaRPr lang="en-US" sz="8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1" dirty="0">
                <a:solidFill>
                  <a:schemeClr val="tx1"/>
                </a:solidFill>
              </a:rPr>
              <a:t>Monthly meeting, passed a motion, agreed on how to put in report from WS1 dissenting responses. </a:t>
            </a:r>
          </a:p>
          <a:p>
            <a:pPr marL="866775" lvl="2">
              <a:spcBef>
                <a:spcPts val="0"/>
              </a:spcBef>
              <a:spcAft>
                <a:spcPts val="0"/>
              </a:spcAft>
              <a:buFont typeface="Arial" panose="020B0604020202020204" pitchFamily="34" charset="0"/>
              <a:buChar char="•"/>
            </a:pPr>
            <a:r>
              <a:rPr lang="en-GB" sz="1600" b="1" dirty="0">
                <a:solidFill>
                  <a:schemeClr val="tx1"/>
                </a:solidFill>
              </a:rPr>
              <a:t>24feb: </a:t>
            </a:r>
            <a:r>
              <a:rPr lang="en-GB" sz="1600" dirty="0">
                <a:solidFill>
                  <a:schemeClr val="tx1"/>
                </a:solidFill>
              </a:rPr>
              <a:t>WS1 – interference call today.  2 viewpoints on this,  </a:t>
            </a:r>
            <a:r>
              <a:rPr lang="en-GB" sz="1600" dirty="0" err="1">
                <a:solidFill>
                  <a:schemeClr val="tx1"/>
                </a:solidFill>
              </a:rPr>
              <a:t>APCO&amp;others</a:t>
            </a:r>
            <a:r>
              <a:rPr lang="en-GB" sz="1600" dirty="0">
                <a:solidFill>
                  <a:schemeClr val="tx1"/>
                </a:solidFill>
              </a:rPr>
              <a:t> / NCTA &amp; others, first time to have an open discussion and getting on the table.  Here is one, behind UN/PW: </a:t>
            </a:r>
            <a:r>
              <a:rPr lang="en-US" sz="1800" u="sng" dirty="0">
                <a:solidFill>
                  <a:srgbClr val="0000FF"/>
                </a:solidFill>
                <a:effectLst/>
                <a:latin typeface="Times New Roman" panose="02020603050405020304" pitchFamily="18" charset="0"/>
                <a:ea typeface="SimSun" panose="02010600030101010101" pitchFamily="2" charset="-122"/>
                <a:hlinkClick r:id="rId7"/>
              </a:rPr>
              <a:t>https://groups.wirelessinnovation.org/wg/6GHz-MSG-WS1/document/16974</a:t>
            </a:r>
            <a:endParaRPr lang="en-GB" sz="1600" dirty="0">
              <a:solidFill>
                <a:schemeClr val="tx1"/>
              </a:solidFill>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endParaRPr lang="en-GB" sz="1800"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17feb: </a:t>
            </a:r>
            <a:r>
              <a:rPr lang="en-GB" sz="1600" dirty="0">
                <a:solidFill>
                  <a:schemeClr val="tx1"/>
                </a:solidFill>
                <a:ea typeface="Calibri" panose="020F0502020204030204" pitchFamily="34" charset="0"/>
              </a:rPr>
              <a:t>FCC is asking for the AFC applicants for their supplementals.  The first has come in today and the remainder of the 13 applicants will be sending in their supplements, then a Public Notice (PN) will come on these. </a:t>
            </a:r>
          </a:p>
        </p:txBody>
      </p:sp>
    </p:spTree>
    <p:extLst>
      <p:ext uri="{BB962C8B-B14F-4D97-AF65-F5344CB8AC3E}">
        <p14:creationId xmlns:p14="http://schemas.microsoft.com/office/powerpoint/2010/main" val="22039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744200" cy="5484814"/>
          </a:xfrm>
        </p:spPr>
        <p:txBody>
          <a:bodyPr/>
          <a:lstStyle/>
          <a:p>
            <a:pPr marL="857250" lvl="2" indent="0">
              <a:spcBef>
                <a:spcPts val="0"/>
              </a:spcBef>
              <a:spcAft>
                <a:spcPts val="0"/>
              </a:spcAft>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333333"/>
                </a:solidFill>
                <a:ea typeface="Times New Roman" panose="02020603050405020304" pitchFamily="18" charset="0"/>
                <a:hlinkClick r:id="rId3"/>
              </a:rPr>
              <a:t>https://mentor.ieee.org/802.18/dcn/22/18-22-0009-00-0000-ieee-802-wireless-standards-table-of-frequency-ranges.xlsx</a:t>
            </a:r>
            <a:endParaRPr lang="en-US" sz="1800" dirty="0">
              <a:solidFill>
                <a:srgbClr val="333333"/>
              </a:solidFill>
              <a:ea typeface="Times New Roman" panose="02020603050405020304" pitchFamily="18" charset="0"/>
            </a:endParaRPr>
          </a:p>
          <a:p>
            <a:pPr lvl="1">
              <a:spcBef>
                <a:spcPts val="0"/>
              </a:spcBef>
              <a:buFont typeface="Arial" panose="020B0604020202020204" pitchFamily="34" charset="0"/>
              <a:buChar char="•"/>
            </a:pPr>
            <a:endParaRPr lang="en-US" sz="160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 </a:t>
            </a:r>
            <a:r>
              <a:rPr lang="en-US" sz="1600" dirty="0">
                <a:solidFill>
                  <a:srgbClr val="333333"/>
                </a:solidFill>
                <a:ea typeface="Times New Roman" panose="02020603050405020304" pitchFamily="18" charset="0"/>
              </a:rPr>
              <a:t>At the WCSC monthly call Wednesday, 02 Mar 2022, the comment collection process was reviewed, and custom comment collection form introduced:  </a:t>
            </a:r>
            <a:r>
              <a:rPr lang="en-US" sz="1600" b="0" dirty="0">
                <a:solidFill>
                  <a:srgbClr val="333333"/>
                </a:solidFill>
                <a:ea typeface="Times New Roman" panose="02020603050405020304" pitchFamily="18" charset="0"/>
                <a:hlinkClick r:id="rId4"/>
              </a:rPr>
              <a:t>https://mentor.ieee.org/802.18/dcn/22/18-22-0030</a:t>
            </a:r>
            <a:r>
              <a:rPr lang="en-US" sz="1600" b="0" dirty="0">
                <a:solidFill>
                  <a:srgbClr val="333333"/>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Comment collection will run until 30 Apr 2022, at which time the ad hoc team will act as the CRG and review and implement accordingly the comments.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22feb22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Worked on comment collection </a:t>
            </a:r>
            <a:r>
              <a:rPr lang="en-US" sz="1600" dirty="0" err="1">
                <a:ea typeface="Calibri" panose="020F0502020204030204" pitchFamily="34" charset="0"/>
              </a:rPr>
              <a:t>epoll</a:t>
            </a:r>
            <a:r>
              <a:rPr lang="en-US" sz="1600" dirty="0">
                <a:ea typeface="Calibri" panose="020F0502020204030204" pitchFamily="34" charset="0"/>
              </a:rPr>
              <a:t> text and process.  Will discuss with 802 Executive Secretary.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Co-leads have </a:t>
            </a:r>
            <a:r>
              <a:rPr lang="en-US" sz="1600" dirty="0" err="1">
                <a:ea typeface="Calibri" panose="020F0502020204030204" pitchFamily="34" charset="0"/>
              </a:rPr>
              <a:t>epoll</a:t>
            </a:r>
            <a:r>
              <a:rPr lang="en-US" sz="1600" dirty="0">
                <a:ea typeface="Calibri" panose="020F0502020204030204" pitchFamily="34" charset="0"/>
              </a:rPr>
              <a:t> text updated and a comment collection spreadsheet draft to present at WCSC call 02mar22.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Looking at proposing adding the link to the IEEE 802 Wireless Stds Table of Frequency Ranges to the IEEE 802 web page under the Orientation link.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22mar22.  </a:t>
            </a:r>
            <a:r>
              <a:rPr lang="en-US" sz="1800" b="0" dirty="0">
                <a:solidFill>
                  <a:schemeClr val="tx1"/>
                </a:solidFill>
                <a:ea typeface="Times New Roman" panose="02020603050405020304" pitchFamily="18" charset="0"/>
              </a:rPr>
              <a:t>(call-in in agenda backup slides) (May be cancelled if </a:t>
            </a:r>
            <a:r>
              <a:rPr lang="en-US" sz="1800" b="0" dirty="0" err="1">
                <a:solidFill>
                  <a:schemeClr val="tx1"/>
                </a:solidFill>
                <a:ea typeface="Times New Roman" panose="02020603050405020304" pitchFamily="18" charset="0"/>
              </a:rPr>
              <a:t>epoll</a:t>
            </a:r>
            <a:r>
              <a:rPr lang="en-US" sz="1800" b="0" dirty="0">
                <a:solidFill>
                  <a:schemeClr val="tx1"/>
                </a:solidFill>
                <a:ea typeface="Times New Roman" panose="02020603050405020304" pitchFamily="18" charset="0"/>
              </a:rPr>
              <a:t> is running) </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0" indent="0">
              <a:buClr>
                <a:srgbClr val="00B0F0"/>
              </a:buClr>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03mar22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560"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561"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5156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APT resuming in person meetings; APT-4 meeting in Bangkok, 15-20aug22, for WRC-prep.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__19__ and voters on-line: _15___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24mar22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15:53et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starting next week for .18.</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8-13May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03mar22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03mar22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03mar22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03mar22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03mar22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03mar22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_Al P_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UK, Canada,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Chairwomen’s MWC comments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a:t>
            </a:r>
            <a:r>
              <a:rPr lang="en-GB" sz="1600" b="0" dirty="0">
                <a:ea typeface="SimSun" panose="02010600030101010101" pitchFamily="2" charset="-122"/>
              </a:rPr>
              <a:t>in document </a:t>
            </a:r>
            <a:r>
              <a:rPr lang="en-GB" sz="1600" b="0" dirty="0">
                <a:ea typeface="SimSun" panose="02010600030101010101" pitchFamily="2" charset="-122"/>
                <a:hlinkClick r:id="rId3"/>
              </a:rPr>
              <a:t>https://mentor.ieee.org/802.18/dcn/22/18-22-0024-00-0000-minutes-24feb22-rrtag-teleconference.docx</a:t>
            </a:r>
            <a:r>
              <a:rPr lang="en-GB" sz="1600" b="0" dirty="0">
                <a:ea typeface="SimSun" panose="02010600030101010101" pitchFamily="2" charset="-122"/>
              </a:rPr>
              <a:t>   </a:t>
            </a:r>
            <a:r>
              <a:rPr lang="en-US" sz="1600" b="0" i="0" dirty="0">
                <a:solidFill>
                  <a:srgbClr val="000000"/>
                </a:solidFill>
                <a:effectLst/>
              </a:rPr>
              <a:t>27-Feb-2022 22:57:48 ET</a:t>
            </a:r>
            <a:r>
              <a:rPr lang="en-US" sz="1600" b="0" dirty="0">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Edward A</a:t>
            </a:r>
          </a:p>
          <a:p>
            <a:pPr marL="0" indent="0">
              <a:spcBef>
                <a:spcPts val="0"/>
              </a:spcBef>
            </a:pPr>
            <a:r>
              <a:rPr lang="en-US" altLang="en-US" sz="1800" b="0" dirty="0">
                <a:solidFill>
                  <a:schemeClr val="tx1"/>
                </a:solidFill>
              </a:rPr>
              <a:t>	Seconded by:  Mike L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1">
              <a:spcBef>
                <a:spcPts val="0"/>
              </a:spcBef>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Just fyi: in ieee-policies.pdf  9.21 formal date format to be:  </a:t>
            </a:r>
          </a:p>
          <a:p>
            <a:pPr lvl="1">
              <a:spcBef>
                <a:spcPts val="0"/>
              </a:spcBef>
              <a:buFont typeface="Arial" panose="020B0604020202020204" pitchFamily="34" charset="0"/>
              <a:buChar char="•"/>
            </a:pPr>
            <a:r>
              <a:rPr lang="en-US" altLang="en-US" sz="1600" dirty="0">
                <a:solidFill>
                  <a:schemeClr val="tx1"/>
                </a:solidFill>
              </a:rPr>
              <a:t>e-mail: DD MMM YYY (10 Jun 2020)</a:t>
            </a:r>
          </a:p>
          <a:p>
            <a:pPr lvl="1">
              <a:spcBef>
                <a:spcPts val="0"/>
              </a:spcBef>
              <a:buFont typeface="Arial" panose="020B0604020202020204" pitchFamily="34" charset="0"/>
              <a:buChar char="•"/>
            </a:pPr>
            <a:r>
              <a:rPr lang="en-US" altLang="en-US" sz="1600" dirty="0">
                <a:solidFill>
                  <a:schemeClr val="tx1"/>
                </a:solidFill>
              </a:rPr>
              <a:t>correspondence:  DD Month YYYY (10 June 2020)</a:t>
            </a:r>
          </a:p>
          <a:p>
            <a:pPr lvl="1">
              <a:spcBef>
                <a:spcPts val="0"/>
              </a:spcBef>
              <a:buFont typeface="Arial" panose="020B0604020202020204" pitchFamily="34" charset="0"/>
              <a:buChar char="•"/>
            </a:pPr>
            <a:r>
              <a:rPr lang="en-US" altLang="en-US" sz="1600" dirty="0">
                <a:solidFill>
                  <a:schemeClr val="tx1"/>
                </a:solidFill>
              </a:rPr>
              <a:t>for computer </a:t>
            </a:r>
            <a:r>
              <a:rPr lang="en-US" altLang="en-US" sz="1600" dirty="0" err="1">
                <a:solidFill>
                  <a:schemeClr val="tx1"/>
                </a:solidFill>
              </a:rPr>
              <a:t>yyyy</a:t>
            </a:r>
            <a:r>
              <a:rPr lang="en-US" altLang="en-US" sz="1600" dirty="0">
                <a:solidFill>
                  <a:schemeClr val="tx1"/>
                </a:solidFill>
              </a:rPr>
              <a:t>-mm-dd (2020-06-10). </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03mar22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Plenary</a:t>
            </a:r>
            <a:r>
              <a:rPr lang="en-US" altLang="en-US" sz="1800" b="0" dirty="0">
                <a:solidFill>
                  <a:schemeClr val="tx1"/>
                </a:solidFill>
              </a:rPr>
              <a:t> (was Orlando)</a:t>
            </a:r>
          </a:p>
          <a:p>
            <a:pPr marL="685800" lvl="1">
              <a:spcBef>
                <a:spcPts val="0"/>
              </a:spcBef>
              <a:buFont typeface="Arial" panose="020B0604020202020204" pitchFamily="34" charset="0"/>
              <a:buChar char="•"/>
            </a:pPr>
            <a:r>
              <a:rPr lang="en-US" sz="16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600" i="0" dirty="0">
                <a:solidFill>
                  <a:srgbClr val="7030A0"/>
                </a:solidFill>
                <a:effectLst/>
              </a:rPr>
              <a:t>However, contract </a:t>
            </a:r>
            <a:r>
              <a:rPr lang="en-US" sz="1600" dirty="0">
                <a:solidFill>
                  <a:srgbClr val="7030A0"/>
                </a:solidFill>
              </a:rPr>
              <a:t>n</a:t>
            </a:r>
            <a:r>
              <a:rPr lang="en-US" sz="16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6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z="800" strike="sngStrike" dirty="0">
                <a:solidFill>
                  <a:schemeClr val="bg1">
                    <a:lumMod val="75000"/>
                  </a:schemeClr>
                </a:solidFill>
              </a:rPr>
              <a:t>$400 until Friday, January 28, 2022 (fully refundable. </a:t>
            </a:r>
            <a:r>
              <a:rPr lang="en-US" sz="800" strike="sngStrike" dirty="0">
                <a:solidFill>
                  <a:schemeClr val="bg1">
                    <a:lumMod val="75000"/>
                  </a:schemeClr>
                </a:solidFill>
                <a:effectLst/>
                <a:ea typeface="Calibri" panose="020F0502020204030204" pitchFamily="34" charset="0"/>
              </a:rPr>
              <a:t>until January 28</a:t>
            </a:r>
            <a:r>
              <a:rPr lang="en-US" sz="800" strike="sngStrike" baseline="30000" dirty="0">
                <a:solidFill>
                  <a:schemeClr val="bg1">
                    <a:lumMod val="75000"/>
                  </a:schemeClr>
                </a:solidFill>
                <a:effectLst/>
                <a:ea typeface="Calibri" panose="020F0502020204030204" pitchFamily="34" charset="0"/>
              </a:rPr>
              <a:t>th</a:t>
            </a:r>
            <a:r>
              <a:rPr lang="en-US" sz="800"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sz="800" dirty="0">
                <a:solidFill>
                  <a:schemeClr val="bg1">
                    <a:lumMod val="65000"/>
                  </a:schemeClr>
                </a:solidFill>
              </a:rPr>
              <a:t>$600 until Friday, February 25, 2022 UTC – 19:00et/16:00pt</a:t>
            </a:r>
          </a:p>
          <a:p>
            <a:pPr marL="1543050" lvl="3" indent="-285750">
              <a:spcBef>
                <a:spcPts val="0"/>
              </a:spcBef>
              <a:spcAft>
                <a:spcPts val="0"/>
              </a:spcAft>
              <a:buFont typeface="Arial" panose="020B0604020202020204" pitchFamily="34" charset="0"/>
              <a:buChar char="•"/>
            </a:pPr>
            <a:r>
              <a:rPr lang="en-US" sz="800" dirty="0">
                <a:solidFill>
                  <a:schemeClr val="bg1">
                    <a:lumMod val="65000"/>
                  </a:schemeClr>
                </a:solidFill>
              </a:rPr>
              <a:t>refundable w/cancellation fee.  </a:t>
            </a:r>
            <a:r>
              <a:rPr lang="en-US" sz="800" dirty="0">
                <a:solidFill>
                  <a:schemeClr val="bg1">
                    <a:lumMod val="65000"/>
                  </a:schemeClr>
                </a:solidFill>
                <a:effectLst/>
                <a:ea typeface="Calibri" panose="020F0502020204030204" pitchFamily="34" charset="0"/>
              </a:rPr>
              <a:t>January 28th to February 25</a:t>
            </a:r>
            <a:r>
              <a:rPr lang="en-US" sz="800" baseline="30000" dirty="0">
                <a:solidFill>
                  <a:schemeClr val="bg1">
                    <a:lumMod val="65000"/>
                  </a:schemeClr>
                </a:solidFill>
                <a:effectLst/>
                <a:ea typeface="Calibri" panose="020F0502020204030204" pitchFamily="34" charset="0"/>
              </a:rPr>
              <a:t>th</a:t>
            </a:r>
            <a:r>
              <a:rPr lang="en-US" sz="800" dirty="0">
                <a:solidFill>
                  <a:schemeClr val="bg1">
                    <a:lumMod val="65000"/>
                  </a:schemeClr>
                </a:solidFill>
                <a:effectLst/>
                <a:ea typeface="Calibri" panose="020F0502020204030204" pitchFamily="34" charset="0"/>
              </a:rPr>
              <a:t>)</a:t>
            </a:r>
            <a:r>
              <a:rPr lang="en-US" sz="800" dirty="0">
                <a:solidFill>
                  <a:schemeClr val="bg1">
                    <a:lumMod val="65000"/>
                  </a:schemeClr>
                </a:solidFill>
              </a:rPr>
              <a:t> </a:t>
            </a:r>
          </a:p>
          <a:p>
            <a:pPr marL="1085850" lvl="2" indent="-285750">
              <a:spcBef>
                <a:spcPts val="0"/>
              </a:spcBef>
              <a:spcAft>
                <a:spcPts val="0"/>
              </a:spcAft>
              <a:buFont typeface="Arial" panose="020B0604020202020204" pitchFamily="34" charset="0"/>
              <a:buChar char="•"/>
            </a:pPr>
            <a:r>
              <a:rPr lang="en-US" b="1" dirty="0">
                <a:solidFill>
                  <a:schemeClr val="tx1"/>
                </a:solidFill>
              </a:rPr>
              <a:t>$800 after Friday, February 25, 2022 (non-refundable. after February 25</a:t>
            </a:r>
            <a:r>
              <a:rPr lang="en-US" b="1" baseline="30000" dirty="0">
                <a:solidFill>
                  <a:schemeClr val="tx1"/>
                </a:solidFill>
              </a:rPr>
              <a:t>th</a:t>
            </a:r>
            <a:r>
              <a:rPr lang="en-US" b="1"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t>Plenary info: </a:t>
            </a:r>
            <a:r>
              <a:rPr lang="en-US" sz="1600" dirty="0">
                <a:hlinkClick r:id="rId3"/>
              </a:rPr>
              <a:t>http://802world.org/plenary/</a:t>
            </a:r>
            <a:r>
              <a:rPr lang="en-US" sz="1600" dirty="0"/>
              <a:t> </a:t>
            </a:r>
          </a:p>
          <a:p>
            <a:pPr marL="685800" lvl="1">
              <a:spcBef>
                <a:spcPts val="0"/>
              </a:spcBef>
              <a:spcAft>
                <a:spcPts val="0"/>
              </a:spcAft>
              <a:buFont typeface="Arial" panose="020B0604020202020204" pitchFamily="34" charset="0"/>
              <a:buChar char="•"/>
            </a:pPr>
            <a:r>
              <a:rPr lang="en-US" sz="1600" b="1" dirty="0">
                <a:effectLst/>
                <a:ea typeface="Calibri" panose="020F0502020204030204" pitchFamily="34" charset="0"/>
                <a:cs typeface="Times New Roman" panose="02020603050405020304" pitchFamily="18" charset="0"/>
              </a:rPr>
              <a:t>Face to Face Registration Website:    </a:t>
            </a:r>
            <a:r>
              <a:rPr lang="en-US" sz="16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6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.18 will be our normal weekly times and call-in, Thursday’s 10</a:t>
            </a:r>
            <a:r>
              <a:rPr lang="en-US" sz="1600" baseline="30000" dirty="0">
                <a:ea typeface="Calibri" panose="020F0502020204030204" pitchFamily="34" charset="0"/>
              </a:rPr>
              <a:t>th</a:t>
            </a:r>
            <a:r>
              <a:rPr lang="en-US" sz="1600" dirty="0">
                <a:ea typeface="Calibri" panose="020F0502020204030204" pitchFamily="34" charset="0"/>
              </a:rPr>
              <a:t> and 17</a:t>
            </a:r>
            <a:r>
              <a:rPr lang="en-US" sz="1600" baseline="30000" dirty="0">
                <a:ea typeface="Calibri" panose="020F0502020204030204" pitchFamily="34" charset="0"/>
              </a:rPr>
              <a:t>th</a:t>
            </a:r>
            <a:r>
              <a:rPr lang="en-US" sz="1600" dirty="0">
                <a:ea typeface="Calibri" panose="020F0502020204030204" pitchFamily="34" charset="0"/>
              </a:rPr>
              <a:t> March2022. </a:t>
            </a:r>
          </a:p>
          <a:p>
            <a:pPr marL="1543050" lvl="3">
              <a:spcBef>
                <a:spcPts val="0"/>
              </a:spcBef>
              <a:spcAft>
                <a:spcPts val="0"/>
              </a:spcAft>
              <a:buFont typeface="Arial" panose="020B0604020202020204" pitchFamily="34" charset="0"/>
              <a:buChar char="•"/>
            </a:pPr>
            <a:endParaRPr lang="en-US" altLang="en-US" sz="12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and will continue as such from meeting this week (02mar22).</a:t>
            </a:r>
          </a:p>
          <a:p>
            <a:pPr marL="685800" lvl="1">
              <a:spcBef>
                <a:spcPts val="0"/>
              </a:spcBef>
              <a:spcAft>
                <a:spcPts val="0"/>
              </a:spcAft>
              <a:buFont typeface="Arial" panose="020B0604020202020204" pitchFamily="34" charset="0"/>
              <a:buChar char="•"/>
            </a:pPr>
            <a:r>
              <a:rPr lang="en-US" altLang="en-US" sz="1800" dirty="0">
                <a:solidFill>
                  <a:schemeClr val="tx1"/>
                </a:solidFill>
              </a:rPr>
              <a:t>The fees were also voted on at $950/$1200/$1450 with cut off dates of 08Apr/29Apr. Same fee whether in person or remote. </a:t>
            </a:r>
          </a:p>
          <a:p>
            <a:pPr marL="685800" lvl="1">
              <a:spcBef>
                <a:spcPts val="0"/>
              </a:spcBef>
              <a:spcAft>
                <a:spcPts val="0"/>
              </a:spcAft>
              <a:buFont typeface="Arial" panose="020B0604020202020204" pitchFamily="34" charset="0"/>
              <a:buChar char="•"/>
            </a:pPr>
            <a:r>
              <a:rPr lang="en-US" altLang="en-US" sz="1800" b="0" dirty="0">
                <a:solidFill>
                  <a:schemeClr val="tx1"/>
                </a:solidFill>
              </a:rPr>
              <a:t>Yes, what is going on in eastern Europe was discussed and the team is preparing what they can if the Interim has to go to all virtual later.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03mar22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65386</TotalTime>
  <Words>9759</Words>
  <Application>Microsoft Office PowerPoint</Application>
  <PresentationFormat>Widescreen</PresentationFormat>
  <Paragraphs>918</Paragraphs>
  <Slides>35</Slides>
  <Notes>17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3</vt:i4>
      </vt:variant>
      <vt:variant>
        <vt:lpstr>Slide Titles</vt:lpstr>
      </vt:variant>
      <vt:variant>
        <vt:i4>35</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4115</cp:revision>
  <cp:lastPrinted>1601-01-01T00:00:00Z</cp:lastPrinted>
  <dcterms:created xsi:type="dcterms:W3CDTF">2016-03-03T14:54:45Z</dcterms:created>
  <dcterms:modified xsi:type="dcterms:W3CDTF">2022-03-04T15:44:28Z</dcterms:modified>
</cp:coreProperties>
</file>