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7"/>
  </p:notesMasterIdLst>
  <p:handoutMasterIdLst>
    <p:handoutMasterId r:id="rId38"/>
  </p:handoutMasterIdLst>
  <p:sldIdLst>
    <p:sldId id="256" r:id="rId2"/>
    <p:sldId id="341" r:id="rId3"/>
    <p:sldId id="329" r:id="rId4"/>
    <p:sldId id="604" r:id="rId5"/>
    <p:sldId id="624" r:id="rId6"/>
    <p:sldId id="605" r:id="rId7"/>
    <p:sldId id="776" r:id="rId8"/>
    <p:sldId id="596" r:id="rId9"/>
    <p:sldId id="690" r:id="rId10"/>
    <p:sldId id="831" r:id="rId11"/>
    <p:sldId id="798" r:id="rId12"/>
    <p:sldId id="823" r:id="rId13"/>
    <p:sldId id="842" r:id="rId14"/>
    <p:sldId id="818" r:id="rId15"/>
    <p:sldId id="608" r:id="rId16"/>
    <p:sldId id="796" r:id="rId17"/>
    <p:sldId id="826" r:id="rId18"/>
    <p:sldId id="827" r:id="rId19"/>
    <p:sldId id="650" r:id="rId20"/>
    <p:sldId id="498" r:id="rId21"/>
    <p:sldId id="402" r:id="rId22"/>
    <p:sldId id="403" r:id="rId23"/>
    <p:sldId id="829" r:id="rId24"/>
    <p:sldId id="828" r:id="rId25"/>
    <p:sldId id="835" r:id="rId26"/>
    <p:sldId id="841" r:id="rId27"/>
    <p:sldId id="652" r:id="rId28"/>
    <p:sldId id="549" r:id="rId29"/>
    <p:sldId id="425" r:id="rId30"/>
    <p:sldId id="728" r:id="rId31"/>
    <p:sldId id="655" r:id="rId32"/>
    <p:sldId id="656" r:id="rId33"/>
    <p:sldId id="832" r:id="rId34"/>
    <p:sldId id="833" r:id="rId35"/>
    <p:sldId id="834"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799" autoAdjust="0"/>
  </p:normalViewPr>
  <p:slideViewPr>
    <p:cSldViewPr>
      <p:cViewPr varScale="1">
        <p:scale>
          <a:sx n="105" d="100"/>
          <a:sy n="105" d="100"/>
        </p:scale>
        <p:origin x="156" y="102"/>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03-Mar-22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8" Type="http://schemas.openxmlformats.org/officeDocument/2006/relationships/hyperlink" Target="https://mentor.ieee.org/802.18/dcn/20/18-20-0107-00-0000-res-811-wrc-19-wrc-23-agenda-items.docx" TargetMode="External"/><Relationship Id="rId3" Type="http://schemas.openxmlformats.org/officeDocument/2006/relationships/hyperlink" Target="https://www.itu.int/en/ITU-R/study-groups/rcpm/Pages/wrc-23-studies.aspx" TargetMode="External"/><Relationship Id="rId7" Type="http://schemas.openxmlformats.org/officeDocument/2006/relationships/slide" Target="../slides/slide30.xm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fm/fm-57/"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6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400" dirty="0">
                <a:hlinkClick r:id="rId3"/>
              </a:rPr>
              <a:t>https://www.itu.int/en/ITU-R/study-groups/rcpm/Pages/wrc-23-studies.aspx</a:t>
            </a:r>
            <a:r>
              <a:rPr lang="en-US" sz="1400" dirty="0">
                <a:solidFill>
                  <a:srgbClr val="00B0F0"/>
                </a:solidFill>
              </a:rPr>
              <a:t>  </a:t>
            </a:r>
            <a:r>
              <a:rPr lang="en-US" sz="1400" dirty="0">
                <a:solidFill>
                  <a:srgbClr val="7030A0"/>
                </a:solidFill>
              </a:rPr>
              <a:t> (updated 26Aug20)</a:t>
            </a:r>
          </a:p>
          <a:p>
            <a:pPr lvl="2">
              <a:spcBef>
                <a:spcPts val="0"/>
              </a:spcBef>
              <a:buFont typeface="Arial" panose="020B0604020202020204" pitchFamily="34" charset="0"/>
              <a:buChar char="•"/>
            </a:pPr>
            <a:r>
              <a:rPr lang="en-US" sz="1400" dirty="0">
                <a:hlinkClick r:id="rId4"/>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5"/>
              </a:rPr>
              <a:t>https://mentor.ieee.org/802.18/dcn/20/18-20-0107-01-0000-res-811-wrc-19-wrc-23-agenda-items.docx</a:t>
            </a:r>
            <a:r>
              <a:rPr lang="en-US" sz="1400" dirty="0">
                <a:solidFill>
                  <a:srgbClr val="00B0F0"/>
                </a:solidFill>
              </a:rPr>
              <a:t> </a:t>
            </a:r>
            <a:r>
              <a:rPr lang="en-US" sz="1600" b="1" dirty="0">
                <a:solidFill>
                  <a:schemeClr val="tx1"/>
                </a:solidFill>
              </a:rPr>
              <a:t>	</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IEEE 802 viewpoints on WRC-23 agenda items. </a:t>
            </a:r>
            <a:endParaRPr lang="en-US" sz="1400" b="0" dirty="0">
              <a:solidFill>
                <a:schemeClr val="tx1"/>
              </a:solidFill>
            </a:endParaRPr>
          </a:p>
          <a:p>
            <a:pPr lvl="2">
              <a:spcBef>
                <a:spcPts val="0"/>
              </a:spcBef>
              <a:buFont typeface="Arial" panose="020B0604020202020204" pitchFamily="34" charset="0"/>
              <a:buChar char="•"/>
            </a:pPr>
            <a:r>
              <a:rPr lang="en-US" sz="1600" dirty="0">
                <a:solidFill>
                  <a:schemeClr val="tx1"/>
                </a:solidFill>
              </a:rPr>
              <a:t>Doc for viewpoints updated (</a:t>
            </a:r>
            <a:r>
              <a:rPr lang="en-US" sz="1600" dirty="0">
                <a:solidFill>
                  <a:srgbClr val="00B0F0"/>
                </a:solidFill>
              </a:rPr>
              <a:t>actions items in notes on this slide</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hlinkClick r:id="rId6"/>
              </a:rPr>
              <a:t>https://mentor.ieee.org/802.18/dcn/21/18-21-0039-01-0000-ieee-802-viewpoints-on-wrc-23-agenda-items.pptx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rPr>
              <a:t>Sometime, will review actions </a:t>
            </a:r>
            <a:r>
              <a:rPr lang="en-US" sz="1200" b="0" dirty="0">
                <a:solidFill>
                  <a:schemeClr val="tx1"/>
                </a:solidFill>
                <a:ea typeface="Calibri" panose="020F0502020204030204" pitchFamily="34" charset="0"/>
              </a:rPr>
              <a:t>noted at the July Plenary. </a:t>
            </a:r>
            <a:endParaRPr lang="en-US" sz="1200" b="0" dirty="0">
              <a:solidFill>
                <a:schemeClr val="tx1"/>
              </a:solidFill>
              <a:effectLst/>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None/>
              <a:tabLst/>
              <a:defRPr/>
            </a:pPr>
            <a:r>
              <a:rPr lang="en-US" sz="1200" dirty="0">
                <a:solidFill>
                  <a:schemeClr val="tx1"/>
                </a:solidFill>
              </a:rPr>
              <a:t>============================</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7" action="ppaction://hlinksldjump"/>
              </a:rPr>
              <a:t>see back up slides later</a:t>
            </a:r>
            <a:r>
              <a:rPr lang="en-US" sz="1050" dirty="0">
                <a:solidFill>
                  <a:schemeClr val="tx1"/>
                </a:solidFill>
                <a:hlinkClick r:id="rId7"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8"/>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155558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513322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10395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03mar22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03mar22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03mar22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802.18-22/0025r00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srdmg/client/meeting-calendar/"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29-00-0000-ofcom-consultation-on-spectrum-sharing-6ghz.zip"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urldefense.com/v3/__https:/www.ic.gc.ca/eic/site/smt-gst.nsf/eng/sf11766.html__;!!F7jv3iA!lUiP4Sxl2_vGAEHW6lBaGua0x3QBQaOZmI0jmXMtsq8v-V2adkYRmM2PkYwPh-c3rQ$" TargetMode="External"/><Relationship Id="rId4" Type="http://schemas.openxmlformats.org/officeDocument/2006/relationships/hyperlink" Target="https://www.ic.gc.ca/eic/site/smt-gst.nsf/eng/sf11767.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ofcom.org.uk/consultations-and-statements/category-3/ofcoms-future-approach-to-mobile-market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22/18-22-0022-00-0000-uk-ofcom-mobile-data-strategy-consultation.zip" TargetMode="External"/><Relationship Id="rId5" Type="http://schemas.openxmlformats.org/officeDocument/2006/relationships/hyperlink" Target="https://www.ofcom.org.uk/consultations-and-statements/category-3/discussion-paper-meeting-future-demand-for-mobile-data" TargetMode="External"/><Relationship Id="rId4" Type="http://schemas.openxmlformats.org/officeDocument/2006/relationships/hyperlink" Target="https://mentor.ieee.org/802.18/dcn/22/18-22-0019-00-0000-uk-ofcom-mobile-strategy-consultation.zip"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gss.itu.int/" TargetMode="External"/><Relationship Id="rId3" Type="http://schemas.openxmlformats.org/officeDocument/2006/relationships/hyperlink" Target="https://www.itu.int/wrc-23/booklet-wrc-23/" TargetMode="External"/><Relationship Id="rId7" Type="http://schemas.openxmlformats.org/officeDocument/2006/relationships/hyperlink" Target="https://mentor.ieee.org/802.11/dcn/22/11-22-0378-00-0itu-proposed-modifications-to-itu-r-m-1450-5.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1/dcn/22/11-22-0379-01-0itu-proposed-modifications-to-itu-r-m-1801-2.docx" TargetMode="External"/><Relationship Id="rId5" Type="http://schemas.openxmlformats.org/officeDocument/2006/relationships/hyperlink" Target="https://www.itu.int/go/ITU-R/wp5a" TargetMode="External"/><Relationship Id="rId4" Type="http://schemas.openxmlformats.org/officeDocument/2006/relationships/hyperlink" Target="https://www.itu.int/hub/publication/r-act-arr-1-2022/"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7" Type="http://schemas.openxmlformats.org/officeDocument/2006/relationships/hyperlink" Target="https://groups.wirelessinnovation.org/wg/6GHz-MSG-WS1/document/1697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groups.wirelessinnovation.org/wg/6MSG/dashboard" TargetMode="External"/><Relationship Id="rId5" Type="http://schemas.openxmlformats.org/officeDocument/2006/relationships/hyperlink" Target="https://www.fcc.gov/ecfs/search/filings?proceedings_name=21-352&amp;sort=date_disseminated,DESC" TargetMode="External"/><Relationship Id="rId4" Type="http://schemas.openxmlformats.org/officeDocument/2006/relationships/hyperlink" Target="https://www.wirelessinnovation.org/6ghz-multistakeholder-committee"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mentor.ieee.org/802.18/dcn/22/18-22-0030"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13" Type="http://schemas.openxmlformats.org/officeDocument/2006/relationships/image" Target="../media/image2.wmf"/><Relationship Id="rId3" Type="http://schemas.openxmlformats.org/officeDocument/2006/relationships/hyperlink" Target="mailto:apetrick@ieee.org" TargetMode="External"/><Relationship Id="rId7" Type="http://schemas.openxmlformats.org/officeDocument/2006/relationships/hyperlink" Target="http://standards.ieee.org/resources/antitrust-guidelines.pdf" TargetMode="External"/><Relationship Id="rId12"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faqs/affiliationFAQ.html"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www.ieee802.org/18/" TargetMode="External"/><Relationship Id="rId15" Type="http://schemas.openxmlformats.org/officeDocument/2006/relationships/image" Target="../media/image3.emf"/><Relationship Id="rId10" Type="http://schemas.openxmlformats.org/officeDocument/2006/relationships/hyperlink" Target="https://standards.ieee.org/faqs/copyrights/index.html#1" TargetMode="External"/><Relationship Id="rId4" Type="http://schemas.openxmlformats.org/officeDocument/2006/relationships/hyperlink" Target="mailto:stuart@ok-brit.com" TargetMode="External"/><Relationship Id="rId9" Type="http://schemas.openxmlformats.org/officeDocument/2006/relationships/hyperlink" Target="https://standards.ieee.org/about/sasb/patcom/materials.html" TargetMode="External"/><Relationship Id="rId14"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20-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7.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10" Type="http://schemas.openxmlformats.org/officeDocument/2006/relationships/hyperlink" Target="https://ec.europa.eu/info/node/144189"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2/18-22-0024-00-0000-minutes-24feb22-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03mar22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03 March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286"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Administrative–elections in March - reminder</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a:buFont typeface="Arial" panose="020B0604020202020204" pitchFamily="34" charset="0"/>
              <a:buChar char="•"/>
            </a:pPr>
            <a:r>
              <a:rPr lang="en-US" sz="2000" dirty="0"/>
              <a:t>LMSC P&amp;P sections 3.1: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sz="1800" dirty="0">
                <a:solidFill>
                  <a:schemeClr val="tx1"/>
                </a:solidFill>
              </a:rPr>
              <a:t>Nominations and self nominations to the .18 Chair were due </a:t>
            </a:r>
            <a:r>
              <a:rPr lang="en-US" sz="1600" dirty="0">
                <a:solidFill>
                  <a:schemeClr val="tx1"/>
                </a:solidFill>
                <a:effectLst/>
                <a:ea typeface="SimSun" panose="02010600030101010101" pitchFamily="2" charset="-122"/>
              </a:rPr>
              <a:t>Wednesday 02 March 2022 </a:t>
            </a:r>
            <a:r>
              <a:rPr lang="en-US" sz="1800" dirty="0">
                <a:solidFill>
                  <a:schemeClr val="tx1"/>
                </a:solidFill>
              </a:rPr>
              <a:t>- end of day </a:t>
            </a:r>
            <a:r>
              <a:rPr lang="en-US" sz="1800" dirty="0" err="1">
                <a:solidFill>
                  <a:schemeClr val="tx1"/>
                </a:solidFill>
              </a:rPr>
              <a:t>aoe</a:t>
            </a:r>
            <a:r>
              <a:rPr lang="en-US" sz="1800" dirty="0">
                <a:solidFill>
                  <a:schemeClr val="tx1"/>
                </a:solidFill>
              </a:rPr>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a:t>
            </a:r>
          </a:p>
          <a:p>
            <a:pPr lvl="1">
              <a:buFont typeface="Arial" panose="020B0604020202020204" pitchFamily="34" charset="0"/>
              <a:buChar char="•"/>
            </a:pPr>
            <a:r>
              <a:rPr lang="en-US" sz="1800" dirty="0">
                <a:solidFill>
                  <a:schemeClr val="tx1"/>
                </a:solidFill>
              </a:rPr>
              <a:t>Nominations are now closed. </a:t>
            </a:r>
            <a:endParaRPr lang="en-US" sz="1200" dirty="0">
              <a:solidFill>
                <a:schemeClr val="tx1"/>
              </a:solidFill>
            </a:endParaRPr>
          </a:p>
          <a:p>
            <a:pPr>
              <a:buFont typeface="Arial" panose="020B0604020202020204" pitchFamily="34" charset="0"/>
              <a:buChar char="•"/>
            </a:pPr>
            <a:r>
              <a:rPr lang="en-US" sz="2000" dirty="0">
                <a:solidFill>
                  <a:schemeClr val="tx1"/>
                </a:solidFill>
              </a:rPr>
              <a:t>The .18 Chair nominees; Tuncer Baykas and Edward Au</a:t>
            </a:r>
          </a:p>
          <a:p>
            <a:pPr>
              <a:buFont typeface="Arial" panose="020B0604020202020204" pitchFamily="34" charset="0"/>
              <a:buChar char="•"/>
            </a:pPr>
            <a:r>
              <a:rPr lang="en-US" sz="2000" dirty="0">
                <a:solidFill>
                  <a:schemeClr val="tx1"/>
                </a:solidFill>
              </a:rPr>
              <a:t>The .18 Vice-Chairs Stuart Kerry and A Petrick are </a:t>
            </a:r>
            <a:r>
              <a:rPr lang="en-US" altLang="en-US" sz="2000" dirty="0"/>
              <a:t>seeking re-election</a:t>
            </a:r>
            <a:r>
              <a:rPr lang="en-US" sz="2000" dirty="0">
                <a:solidFill>
                  <a:schemeClr val="tx1"/>
                </a:solidFill>
              </a:rPr>
              <a:t>. </a:t>
            </a:r>
          </a:p>
          <a:p>
            <a:pPr>
              <a:buFont typeface="Arial" panose="020B0604020202020204" pitchFamily="34" charset="0"/>
              <a:buChar char="•"/>
            </a:pPr>
            <a:r>
              <a:rPr lang="en-US" sz="2000" dirty="0"/>
              <a:t>All potential EC members, Chair and Vice Chairs</a:t>
            </a:r>
          </a:p>
          <a:p>
            <a:pPr lvl="1">
              <a:buFont typeface="Arial" panose="020B0604020202020204" pitchFamily="34" charset="0"/>
              <a:buChar char="•"/>
            </a:pPr>
            <a:r>
              <a:rPr lang="en-US" sz="1800" dirty="0"/>
              <a:t>Please remember to submit your letters of endorsement and disclosure of affiliation to the IEEE 802 Recording Secretary, John </a:t>
            </a:r>
            <a:r>
              <a:rPr lang="en-US" sz="1800" dirty="0" err="1"/>
              <a:t>D’Ambrosia</a:t>
            </a:r>
            <a:r>
              <a:rPr lang="en-US" sz="1800" dirty="0"/>
              <a:t>, as soon as possible, but no later than the call to order of the March 2022 opening LMSC meeting.   (Letters received from Stuart Kerry)</a:t>
            </a:r>
          </a:p>
          <a:p>
            <a:pPr lvl="1">
              <a:spcBef>
                <a:spcPts val="0"/>
              </a:spcBef>
              <a:buFont typeface="Arial" panose="020B0604020202020204" pitchFamily="34" charset="0"/>
              <a:buChar char="•"/>
            </a:pPr>
            <a:r>
              <a:rPr lang="en-US" sz="1800" dirty="0"/>
              <a:t>For Chair, Vice Chair and Secretary, you need to be a member of the IEEE SA</a:t>
            </a:r>
          </a:p>
          <a:p>
            <a:pPr lvl="1">
              <a:spcBef>
                <a:spcPts val="0"/>
              </a:spcBef>
              <a:buFont typeface="Arial" panose="020B0604020202020204" pitchFamily="34" charset="0"/>
              <a:buChar char="•"/>
            </a:pPr>
            <a:r>
              <a:rPr lang="en-GB" altLang="en-US" sz="2000" dirty="0"/>
              <a:t>The TAG/WG chair &amp; vice chairs are subject to confirmation by IEEE 802 EC.</a:t>
            </a:r>
            <a:endParaRPr lang="en-US" sz="1800" dirty="0"/>
          </a:p>
          <a:p>
            <a:pPr>
              <a:buFont typeface="Arial" panose="020B0604020202020204" pitchFamily="34" charset="0"/>
              <a:buChar char="•"/>
            </a:pPr>
            <a:r>
              <a:rPr lang="en-US" sz="2000" dirty="0">
                <a:solidFill>
                  <a:schemeClr val="tx1"/>
                </a:solidFill>
              </a:rPr>
              <a:t>Responsibilities / expectations for all offices are in the back up slides in this slide deck</a:t>
            </a: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03mar22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87734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a:t>
            </a:r>
            <a:endParaRPr lang="en-US" sz="1200" dirty="0"/>
          </a:p>
        </p:txBody>
      </p:sp>
      <p:sp>
        <p:nvSpPr>
          <p:cNvPr id="3" name="Content Placeholder 2"/>
          <p:cNvSpPr>
            <a:spLocks noGrp="1"/>
          </p:cNvSpPr>
          <p:nvPr>
            <p:ph idx="1"/>
          </p:nvPr>
        </p:nvSpPr>
        <p:spPr>
          <a:xfrm>
            <a:off x="914400" y="963613"/>
            <a:ext cx="10820400" cy="5511801"/>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ea typeface="SimSun" panose="02010600030101010101" pitchFamily="2" charset="-122"/>
              </a:rPr>
              <a:t>#114 -22</a:t>
            </a:r>
            <a:r>
              <a:rPr lang="en-US" sz="1800" dirty="0">
                <a:effectLst/>
                <a:ea typeface="SimSun" panose="02010600030101010101" pitchFamily="2" charset="-122"/>
              </a:rPr>
              <a:t>, </a:t>
            </a:r>
            <a:r>
              <a:rPr lang="en-GB" sz="1800" dirty="0">
                <a:solidFill>
                  <a:srgbClr val="222222"/>
                </a:solidFill>
                <a:effectLst/>
                <a:ea typeface="SimSun" panose="02010600030101010101" pitchFamily="2" charset="-122"/>
              </a:rPr>
              <a:t>Sophia-Antipolis, </a:t>
            </a:r>
            <a:r>
              <a:rPr lang="en-US" sz="1800" dirty="0">
                <a:effectLst/>
                <a:ea typeface="SimSun" panose="02010600030101010101" pitchFamily="2" charset="-122"/>
              </a:rPr>
              <a:t>FR – tbd, in discussion will have &gt;30 day notice. </a:t>
            </a:r>
            <a:endParaRPr lang="en-US" sz="1800" b="1" dirty="0">
              <a:solidFill>
                <a:schemeClr val="tx1"/>
              </a:solidFill>
            </a:endParaRP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 </a:t>
            </a:r>
          </a:p>
          <a:p>
            <a:pPr lvl="1">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24feb:</a:t>
            </a:r>
            <a:r>
              <a:rPr lang="en-US" sz="1600" dirty="0">
                <a:solidFill>
                  <a:schemeClr val="tx1"/>
                </a:solidFill>
                <a:ea typeface="Calibri" panose="020F0502020204030204" pitchFamily="34" charset="0"/>
                <a:cs typeface="Times New Roman" panose="02020603050405020304" pitchFamily="18" charset="0"/>
              </a:rPr>
              <a:t> </a:t>
            </a:r>
            <a:r>
              <a:rPr lang="en-US" sz="1600" dirty="0">
                <a:solidFill>
                  <a:schemeClr val="tx1"/>
                </a:solidFill>
                <a:effectLst/>
                <a:ea typeface="Calibri" panose="020F0502020204030204" pitchFamily="34" charset="0"/>
                <a:cs typeface="Times New Roman" panose="02020603050405020304" pitchFamily="18" charset="0"/>
              </a:rPr>
              <a:t>1 ad hoc so far</a:t>
            </a:r>
            <a:r>
              <a:rPr lang="en-US" sz="1600" dirty="0">
                <a:solidFill>
                  <a:schemeClr val="tx1"/>
                </a:solidFill>
                <a:ea typeface="Calibri" panose="020F0502020204030204" pitchFamily="34" charset="0"/>
                <a:cs typeface="Times New Roman" panose="02020603050405020304" pitchFamily="18" charset="0"/>
              </a:rPr>
              <a:t> on </a:t>
            </a:r>
            <a:r>
              <a:rPr lang="en-US" sz="1600" dirty="0">
                <a:solidFill>
                  <a:schemeClr val="tx1"/>
                </a:solidFill>
                <a:effectLst/>
                <a:ea typeface="Calibri" panose="020F0502020204030204" pitchFamily="34" charset="0"/>
                <a:cs typeface="Times New Roman" panose="02020603050405020304" pitchFamily="18" charset="0"/>
              </a:rPr>
              <a:t> TS 103 754 mesh AP performance testing was approved.  Next is  ETSI helpdesk will review then will be published.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rPr>
              <a:t>EN 303 687 (6GHz) ETSI helpdesk is reviewing the draft, then after that to the EC for assessment.  as reported, it may not be assessed, then if not it will move on to ENAP for 90 days.</a:t>
            </a:r>
          </a:p>
          <a:p>
            <a:pPr lvl="2">
              <a:spcBef>
                <a:spcPts val="0"/>
              </a:spcBef>
              <a:buFont typeface="Arial" panose="020B0604020202020204" pitchFamily="34" charset="0"/>
              <a:buChar char="•"/>
            </a:pPr>
            <a:r>
              <a:rPr lang="en-US" sz="1600" b="1" dirty="0">
                <a:solidFill>
                  <a:schemeClr val="tx1"/>
                </a:solidFill>
                <a:effectLst/>
                <a:ea typeface="Calibri" panose="020F0502020204030204" pitchFamily="34" charset="0"/>
                <a:cs typeface="Times New Roman" panose="02020603050405020304" pitchFamily="18" charset="0"/>
              </a:rPr>
              <a:t>More ad </a:t>
            </a:r>
            <a:r>
              <a:rPr lang="en-US" sz="1600" b="1" dirty="0" err="1">
                <a:solidFill>
                  <a:schemeClr val="tx1"/>
                </a:solidFill>
                <a:effectLst/>
                <a:ea typeface="Calibri" panose="020F0502020204030204" pitchFamily="34" charset="0"/>
                <a:cs typeface="Times New Roman" panose="02020603050405020304" pitchFamily="18" charset="0"/>
              </a:rPr>
              <a:t>hocs</a:t>
            </a:r>
            <a:r>
              <a:rPr lang="en-US" sz="1600" b="1" dirty="0">
                <a:solidFill>
                  <a:schemeClr val="tx1"/>
                </a:solidFill>
                <a:effectLst/>
                <a:ea typeface="Calibri" panose="020F0502020204030204" pitchFamily="34" charset="0"/>
                <a:cs typeface="Times New Roman" panose="02020603050405020304" pitchFamily="18" charset="0"/>
              </a:rPr>
              <a:t> will be coming, </a:t>
            </a:r>
            <a:r>
              <a:rPr lang="en-US" sz="1600" b="1" dirty="0">
                <a:solidFill>
                  <a:schemeClr val="tx1"/>
                </a:solidFill>
                <a:ea typeface="Calibri" panose="020F0502020204030204" pitchFamily="34" charset="0"/>
                <a:cs typeface="Times New Roman" panose="02020603050405020304" pitchFamily="18" charset="0"/>
              </a:rPr>
              <a:t>  			21mar–112e on TR 103 721 (mitigation at 5.8 GHz;	  </a:t>
            </a:r>
          </a:p>
          <a:p>
            <a:pPr lvl="2">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21mar–113e on EN 303 687 (6 GHz);		22mar–113d on EN 303 722 (60 GHz); 		</a:t>
            </a:r>
          </a:p>
          <a:p>
            <a:pPr lvl="2">
              <a:spcBef>
                <a:spcPts val="0"/>
              </a:spcBef>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31mar–113b on TS 103 754  (mesh AP performance testing)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0515600" cy="5791200"/>
          </a:xfrm>
        </p:spPr>
        <p:txBody>
          <a:bodyPr/>
          <a:lstStyle/>
          <a:p>
            <a:pPr lvl="3">
              <a:buFont typeface="Arial" panose="020B0604020202020204" pitchFamily="34" charset="0"/>
              <a:buChar char="•"/>
            </a:pPr>
            <a:endParaRPr lang="en-US"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a:t>
            </a:r>
            <a:r>
              <a:rPr lang="en-US" sz="1800" dirty="0">
                <a:ea typeface="SimSun" panose="02010600030101010101" pitchFamily="2" charset="-122"/>
              </a:rPr>
              <a:t>28feb</a:t>
            </a:r>
            <a:r>
              <a:rPr lang="en-US" sz="1800" b="1" dirty="0">
                <a:effectLst/>
                <a:ea typeface="SimSun" panose="02010600030101010101" pitchFamily="2" charset="-122"/>
              </a:rPr>
              <a:t>-04mar22, web meeting</a:t>
            </a:r>
            <a:endParaRPr lang="en-GB" sz="1400" dirty="0">
              <a:ea typeface="SimSun" panose="02010600030101010101" pitchFamily="2" charset="-122"/>
            </a:endParaRP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dirty="0">
                <a:hlinkClick r:id="rId4"/>
              </a:rPr>
              <a:t>&lt;SE45&gt;</a:t>
            </a:r>
            <a:r>
              <a:rPr lang="en-US" altLang="en-US" sz="1800" dirty="0"/>
              <a:t> next call #15 03-04mar22, web-meeting</a:t>
            </a:r>
          </a:p>
          <a:p>
            <a:pPr lvl="1">
              <a:spcBef>
                <a:spcPts val="0"/>
              </a:spcBef>
              <a:spcAft>
                <a:spcPts val="0"/>
              </a:spcAft>
              <a:buFont typeface="Arial" panose="020B0604020202020204" pitchFamily="34" charset="0"/>
              <a:buChar char="•"/>
            </a:pPr>
            <a:r>
              <a:rPr lang="en-US" altLang="en-US" sz="1600" dirty="0"/>
              <a:t>Agenda is on CBTC, communications-based train control, train to track side.  </a:t>
            </a:r>
          </a:p>
          <a:p>
            <a:pPr lvl="1">
              <a:spcBef>
                <a:spcPts val="0"/>
              </a:spcBef>
              <a:spcAft>
                <a:spcPts val="0"/>
              </a:spcAft>
              <a:buFont typeface="Arial" panose="020B0604020202020204" pitchFamily="34" charset="0"/>
              <a:buChar char="•"/>
            </a:pPr>
            <a:r>
              <a:rPr lang="en-US" altLang="en-US" sz="1600" dirty="0"/>
              <a:t> </a:t>
            </a:r>
          </a:p>
          <a:p>
            <a:pPr lvl="1">
              <a:spcBef>
                <a:spcPts val="0"/>
              </a:spcBef>
              <a:spcAft>
                <a:spcPts val="0"/>
              </a:spcAft>
              <a:buFont typeface="Arial" panose="020B0604020202020204" pitchFamily="34" charset="0"/>
              <a:buChar char="•"/>
            </a:pPr>
            <a:endParaRPr lang="en-US" altLang="en-US" sz="1400" dirty="0"/>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next meeting #102 06-10jun22</a:t>
            </a:r>
          </a:p>
          <a:p>
            <a:pPr lvl="1">
              <a:spcBef>
                <a:spcPts val="0"/>
              </a:spcBef>
              <a:spcAft>
                <a:spcPts val="0"/>
              </a:spcAft>
              <a:buFont typeface="Arial" panose="020B0604020202020204" pitchFamily="34" charset="0"/>
              <a:buChar char="•"/>
            </a:pPr>
            <a:r>
              <a:rPr lang="en-US" sz="1800" dirty="0">
                <a:solidFill>
                  <a:schemeClr val="tx1"/>
                </a:solidFill>
              </a:rPr>
              <a:t>   </a:t>
            </a:r>
          </a:p>
          <a:p>
            <a:pPr lvl="1">
              <a:spcBef>
                <a:spcPts val="0"/>
              </a:spcBef>
              <a:spcAft>
                <a:spcPts val="0"/>
              </a:spcAft>
              <a:buFont typeface="Arial" panose="020B0604020202020204" pitchFamily="34" charset="0"/>
              <a:buChar char="•"/>
            </a:pPr>
            <a:r>
              <a:rPr lang="en-US" sz="1600" b="1" dirty="0">
                <a:solidFill>
                  <a:schemeClr val="tx1"/>
                </a:solidFill>
              </a:rPr>
              <a:t>10feb:</a:t>
            </a:r>
            <a:r>
              <a:rPr lang="en-US" sz="1600" dirty="0">
                <a:solidFill>
                  <a:schemeClr val="tx1"/>
                </a:solidFill>
              </a:rPr>
              <a:t> Did not pass along the WI on high power outdoor 6425-7125MHz (different one from above), so pushed to the next meeting, June 2022.  </a:t>
            </a:r>
          </a:p>
          <a:p>
            <a:pPr lvl="2">
              <a:spcBef>
                <a:spcPts val="0"/>
              </a:spcBef>
              <a:spcAft>
                <a:spcPts val="0"/>
              </a:spcAft>
              <a:buFont typeface="Arial" panose="020B0604020202020204" pitchFamily="34" charset="0"/>
              <a:buChar char="•"/>
            </a:pPr>
            <a:r>
              <a:rPr lang="en-US" sz="1600" dirty="0">
                <a:solidFill>
                  <a:schemeClr val="tx1"/>
                </a:solidFill>
              </a:rPr>
              <a:t>RF Crossing (French) borders is the reason for the push</a:t>
            </a: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WGFM </a:t>
            </a:r>
            <a:r>
              <a:rPr lang="en-US" sz="1800" dirty="0">
                <a:solidFill>
                  <a:schemeClr val="tx1"/>
                </a:solidFill>
                <a:hlinkClick r:id="rId6"/>
              </a:rPr>
              <a:t>&lt;SRDMG&gt; </a:t>
            </a:r>
            <a:r>
              <a:rPr lang="en-US" sz="1800" dirty="0">
                <a:solidFill>
                  <a:schemeClr val="tx1"/>
                </a:solidFill>
              </a:rPr>
              <a:t> next meeting 20-21apr22 ECO office   </a:t>
            </a:r>
          </a:p>
          <a:p>
            <a:pPr lvl="1">
              <a:spcBef>
                <a:spcPts val="0"/>
              </a:spcBef>
              <a:spcAft>
                <a:spcPts val="0"/>
              </a:spcAft>
              <a:buFont typeface="Arial" panose="020B0604020202020204" pitchFamily="34" charset="0"/>
              <a:buChar char="•"/>
            </a:pPr>
            <a:r>
              <a:rPr lang="en-US" altLang="en-US" sz="1600" b="1" dirty="0"/>
              <a:t>  </a:t>
            </a:r>
          </a:p>
          <a:p>
            <a:pPr lvl="1">
              <a:spcBef>
                <a:spcPts val="0"/>
              </a:spcBef>
              <a:spcAft>
                <a:spcPts val="0"/>
              </a:spcAft>
              <a:buFont typeface="Arial" panose="020B0604020202020204" pitchFamily="34" charset="0"/>
              <a:buChar char="•"/>
            </a:pPr>
            <a:r>
              <a:rPr lang="en-US" altLang="en-US" sz="1600" b="1" dirty="0"/>
              <a:t>24feb: </a:t>
            </a:r>
            <a:r>
              <a:rPr lang="en-US" altLang="en-US" sz="1600" dirty="0"/>
              <a:t>WI_04 has been assigned on 6425 – 7125 Std. Power.  </a:t>
            </a:r>
          </a:p>
          <a:p>
            <a:pPr lvl="2">
              <a:spcBef>
                <a:spcPts val="0"/>
              </a:spcBef>
              <a:spcAft>
                <a:spcPts val="0"/>
              </a:spcAft>
              <a:buFont typeface="Arial" panose="020B0604020202020204" pitchFamily="34" charset="0"/>
              <a:buChar char="•"/>
            </a:pPr>
            <a:r>
              <a:rPr lang="en-US" altLang="en-US" sz="1400" dirty="0"/>
              <a:t>It was proposed by ANFR, then WGFM assigned to SRD/MG who will address this WI next, then back to WGFM. </a:t>
            </a:r>
            <a:r>
              <a:rPr lang="en-US" sz="1400" dirty="0">
                <a:solidFill>
                  <a:schemeClr val="tx1"/>
                </a:solidFill>
              </a:rPr>
              <a:t>  (So not to SE45………) </a:t>
            </a:r>
          </a:p>
          <a:p>
            <a:pPr lvl="1">
              <a:spcBef>
                <a:spcPts val="0"/>
              </a:spcBef>
              <a:spcAft>
                <a:spcPts val="0"/>
              </a:spcAft>
              <a:buFont typeface="Arial" panose="020B0604020202020204" pitchFamily="34" charset="0"/>
              <a:buChar char="•"/>
            </a:pPr>
            <a:endParaRPr lang="en-US" sz="1600" dirty="0">
              <a:solidFill>
                <a:schemeClr val="tx1"/>
              </a:solidFill>
            </a:endParaRPr>
          </a:p>
          <a:p>
            <a:pPr marL="457200" lvl="1" indent="0">
              <a:spcBef>
                <a:spcPts val="0"/>
              </a:spcBef>
              <a:spcAft>
                <a:spcPts val="0"/>
              </a:spcAft>
            </a:pPr>
            <a:r>
              <a:rPr lang="en-US" sz="18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57634" y="5838103"/>
            <a:ext cx="9563515" cy="615553"/>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1028700" lvl="1">
              <a:buFont typeface="Wingdings" panose="05000000000000000000" pitchFamily="2" charset="2"/>
              <a:buChar char="Ø"/>
            </a:pPr>
            <a:r>
              <a:rPr lang="en-US" sz="1600" dirty="0">
                <a:solidFill>
                  <a:schemeClr val="tx1"/>
                </a:solidFill>
              </a:rPr>
              <a:t>16dec: showing 3 -4 countries   note, updating this site is very slow, beware. </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54616" y="58674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2137" y="914400"/>
            <a:ext cx="11051263" cy="5561014"/>
          </a:xfrm>
        </p:spPr>
        <p:txBody>
          <a:bodyPr/>
          <a:lstStyle/>
          <a:p>
            <a:pPr marL="800100" lvl="2">
              <a:spcBef>
                <a:spcPts val="0"/>
              </a:spcBef>
              <a:spcAft>
                <a:spcPts val="0"/>
              </a:spcAft>
              <a:buFont typeface="Arial" panose="020B0604020202020204" pitchFamily="34" charset="0"/>
              <a:buChar char="•"/>
            </a:pPr>
            <a:endParaRPr lang="en-US" sz="1000" dirty="0">
              <a:solidFill>
                <a:schemeClr val="tx1"/>
              </a:solidFill>
              <a:ea typeface="Calibri" panose="020F0502020204030204" pitchFamily="34" charset="0"/>
            </a:endParaRPr>
          </a:p>
          <a:p>
            <a:pPr algn="l">
              <a:spcBef>
                <a:spcPts val="0"/>
              </a:spcBef>
              <a:spcAft>
                <a:spcPts val="0"/>
              </a:spcAft>
              <a:buFont typeface="Arial" panose="020B0604020202020204" pitchFamily="34" charset="0"/>
              <a:buChar char="•"/>
            </a:pPr>
            <a:r>
              <a:rPr lang="en-US" sz="1600" i="0" dirty="0">
                <a:solidFill>
                  <a:schemeClr val="tx1"/>
                </a:solidFill>
                <a:effectLst/>
              </a:rPr>
              <a:t> </a:t>
            </a:r>
            <a:r>
              <a:rPr lang="en-US" sz="1800" dirty="0">
                <a:solidFill>
                  <a:schemeClr val="tx1"/>
                </a:solidFill>
                <a:cs typeface="Times New Roman" panose="02020603050405020304" pitchFamily="18" charset="0"/>
              </a:rPr>
              <a:t>UK-Ofcom Consultation on upper 6GHz</a:t>
            </a:r>
            <a:endParaRPr lang="en-US" sz="1600" b="0" dirty="0">
              <a:solidFill>
                <a:schemeClr val="tx1"/>
              </a:solidFill>
              <a:cs typeface="Times New Roman" panose="02020603050405020304" pitchFamily="18" charset="0"/>
            </a:endParaRPr>
          </a:p>
          <a:p>
            <a:pPr lvl="1">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3"/>
              </a:rPr>
              <a:t>https://www.ofcom.org.uk/consultations-and-statements/category-2/spectrum-sharing-upper-6-ghz-b</a:t>
            </a:r>
          </a:p>
          <a:p>
            <a:pPr lvl="1">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3"/>
              </a:rPr>
              <a:t>https://mentor.ieee.org/802.18/dcn/22/18-22-0029-00-0000-ofcom-consultation-on-spectrum-sharing-6ghz.zip</a:t>
            </a:r>
            <a:r>
              <a:rPr lang="en-US" sz="1600" b="0" dirty="0">
                <a:solidFill>
                  <a:schemeClr val="tx1"/>
                </a:solidFill>
                <a:ea typeface="Times New Roman" panose="02020603050405020304" pitchFamily="18" charset="0"/>
                <a:cs typeface="Times New Roman" panose="02020603050405020304" pitchFamily="18" charset="0"/>
              </a:rPr>
              <a:t> </a:t>
            </a: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cs typeface="Times New Roman" panose="02020603050405020304" pitchFamily="18" charset="0"/>
              </a:rPr>
              <a:t>The </a:t>
            </a:r>
            <a:r>
              <a:rPr lang="en-US" sz="1600" dirty="0">
                <a:solidFill>
                  <a:schemeClr val="tx1"/>
                </a:solidFill>
                <a:effectLst/>
                <a:ea typeface="Calibri" panose="020F0502020204030204" pitchFamily="34" charset="0"/>
              </a:rPr>
              <a:t>consultation proposes to add upper 6 GHz, specifically 6425 MHz to 7070 MHz, to shared </a:t>
            </a:r>
            <a:r>
              <a:rPr lang="en-US" sz="1600" dirty="0" err="1">
                <a:solidFill>
                  <a:schemeClr val="tx1"/>
                </a:solidFill>
                <a:effectLst/>
                <a:ea typeface="Calibri" panose="020F0502020204030204" pitchFamily="34" charset="0"/>
              </a:rPr>
              <a:t>licences</a:t>
            </a:r>
            <a:r>
              <a:rPr lang="en-US" sz="1600" dirty="0">
                <a:solidFill>
                  <a:schemeClr val="tx1"/>
                </a:solidFill>
                <a:effectLst/>
                <a:ea typeface="Calibri" panose="020F0502020204030204" pitchFamily="34" charset="0"/>
              </a:rPr>
              <a:t> for local, low-power indoor use.  (not a discussion on license-exempt) </a:t>
            </a:r>
            <a:endParaRPr lang="en-US" sz="1600" dirty="0">
              <a:solidFill>
                <a:schemeClr val="tx1"/>
              </a:solidFill>
              <a:ea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1600" dirty="0">
                <a:solidFill>
                  <a:schemeClr val="tx1"/>
                </a:solidFill>
                <a:effectLst/>
                <a:ea typeface="Calibri" panose="020F0502020204030204" pitchFamily="34" charset="0"/>
              </a:rPr>
              <a:t>The comment submission deadline is April 11, 2022 (so out of .18 by 24March22)</a:t>
            </a:r>
            <a:endParaRPr lang="en-US" sz="1600" dirty="0">
              <a:solidFill>
                <a:schemeClr val="tx1"/>
              </a:solidFill>
              <a:ea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endParaRPr lang="en-US" sz="1600" dirty="0">
              <a:solidFill>
                <a:schemeClr val="tx1"/>
              </a:solidFill>
              <a:ea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r>
              <a:rPr lang="en-US" sz="2000" dirty="0">
                <a:solidFill>
                  <a:schemeClr val="tx1"/>
                </a:solidFill>
                <a:ea typeface="Times New Roman" panose="02020603050405020304" pitchFamily="18" charset="0"/>
                <a:cs typeface="Times New Roman" panose="02020603050405020304" pitchFamily="18" charset="0"/>
              </a:rPr>
              <a:t>Canada-ISED has two consultations started. </a:t>
            </a:r>
            <a:endParaRPr lang="en-US" sz="2000" b="0" dirty="0">
              <a:solidFill>
                <a:schemeClr val="tx1"/>
              </a:solidFill>
              <a:ea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Comments due on both, 29April 22 (so out of.18 by 14April22). </a:t>
            </a:r>
            <a:r>
              <a:rPr lang="en-US" sz="1600" b="0" dirty="0">
                <a:solidFill>
                  <a:schemeClr val="tx1"/>
                </a:solidFill>
                <a:ea typeface="Times New Roman" panose="02020603050405020304" pitchFamily="18" charset="0"/>
                <a:cs typeface="Times New Roman" panose="02020603050405020304" pitchFamily="18" charset="0"/>
              </a:rPr>
              <a:t> </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One on &gt; 95 GHz</a:t>
            </a:r>
          </a:p>
          <a:p>
            <a:pPr lvl="2">
              <a:spcBef>
                <a:spcPts val="0"/>
              </a:spcBef>
              <a:buFont typeface="Arial" panose="020B0604020202020204" pitchFamily="34" charset="0"/>
              <a:buChar char="•"/>
            </a:pPr>
            <a:r>
              <a:rPr lang="en-US" sz="1600" u="sng" dirty="0">
                <a:solidFill>
                  <a:srgbClr val="0000FF"/>
                </a:solidFill>
                <a:effectLst/>
                <a:ea typeface="Calibri" panose="020F0502020204030204" pitchFamily="34" charset="0"/>
                <a:hlinkClick r:id="rId4"/>
              </a:rPr>
              <a:t>https://www.ic.gc.ca/eic/site/smt-gst.nsf/eng/sf11767.html</a:t>
            </a:r>
            <a:endParaRPr lang="en-US" sz="1600" u="sng" dirty="0">
              <a:solidFill>
                <a:srgbClr val="0000FF"/>
              </a:solidFill>
              <a:ea typeface="Calibri" panose="020F0502020204030204" pitchFamily="34" charset="0"/>
            </a:endParaRPr>
          </a:p>
          <a:p>
            <a:pPr lvl="2">
              <a:spcBef>
                <a:spcPts val="0"/>
              </a:spcBef>
              <a:buFont typeface="Arial" panose="020B0604020202020204" pitchFamily="34" charset="0"/>
              <a:buChar char="•"/>
            </a:pPr>
            <a:r>
              <a:rPr lang="en-US" sz="1600" dirty="0">
                <a:effectLst/>
                <a:ea typeface="Calibri" panose="020F0502020204030204" pitchFamily="34" charset="0"/>
              </a:rPr>
              <a:t>Specific change to the spectrum utilization for spectrum above 95 GHz are discussed, specifically, "to allow the use of </a:t>
            </a:r>
            <a:r>
              <a:rPr lang="en-US" sz="1600" dirty="0" err="1">
                <a:effectLst/>
                <a:ea typeface="Calibri" panose="020F0502020204030204" pitchFamily="34" charset="0"/>
              </a:rPr>
              <a:t>licence</a:t>
            </a:r>
            <a:r>
              <a:rPr lang="en-US" sz="1600" dirty="0">
                <a:effectLst/>
                <a:ea typeface="Calibri" panose="020F0502020204030204" pitchFamily="34" charset="0"/>
              </a:rPr>
              <a:t>-exempt devices in the 116-122.25 GHz, 122.25-123 GHz, 174.8-182 GHz, 185-190 GHz and 244-246 GHz bands on a no-protection, no-interference basis</a:t>
            </a:r>
            <a:r>
              <a:rPr lang="en-US" sz="1600" dirty="0">
                <a:solidFill>
                  <a:schemeClr val="tx1"/>
                </a:solidFill>
                <a:ea typeface="Times New Roman" panose="02020603050405020304" pitchFamily="18" charset="0"/>
                <a:cs typeface="Times New Roman" panose="02020603050405020304" pitchFamily="18" charset="0"/>
              </a:rPr>
              <a:t> </a:t>
            </a:r>
          </a:p>
          <a:p>
            <a:pPr lvl="2">
              <a:spcBef>
                <a:spcPts val="0"/>
              </a:spcBef>
              <a:buFont typeface="Arial" panose="020B0604020202020204" pitchFamily="34" charset="0"/>
              <a:buChar char="•"/>
            </a:pPr>
            <a:r>
              <a:rPr lang="en-US" sz="1600" dirty="0">
                <a:effectLst/>
                <a:ea typeface="Calibri" panose="020F0502020204030204" pitchFamily="34" charset="0"/>
              </a:rPr>
              <a:t>Specific technical conditions, which are similar to those of 57-71 GHz, are proposed</a:t>
            </a:r>
            <a:br>
              <a:rPr lang="en-US" sz="1600" dirty="0">
                <a:effectLst/>
                <a:ea typeface="Calibri" panose="020F0502020204030204" pitchFamily="34" charset="0"/>
              </a:rPr>
            </a:br>
            <a:endParaRPr lang="en-US" sz="1600" dirty="0">
              <a:solidFill>
                <a:schemeClr val="tx1"/>
              </a:solidFill>
              <a:ea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 One on 5.9 GHz;</a:t>
            </a:r>
          </a:p>
          <a:p>
            <a:pPr lvl="2">
              <a:spcBef>
                <a:spcPts val="0"/>
              </a:spcBef>
              <a:spcAft>
                <a:spcPts val="0"/>
              </a:spcAft>
              <a:buFont typeface="Arial" panose="020B0604020202020204" pitchFamily="34" charset="0"/>
              <a:buChar char="•"/>
            </a:pPr>
            <a:r>
              <a:rPr lang="en-US" sz="1600" u="sng" dirty="0">
                <a:solidFill>
                  <a:srgbClr val="0000FF"/>
                </a:solidFill>
                <a:ea typeface="Calibri" panose="020F0502020204030204" pitchFamily="34" charset="0"/>
                <a:hlinkClick r:id="rId5"/>
              </a:rPr>
              <a:t>https://www.ic.gc.ca/eic/site/smt-gst.nsf/eng/sf11766.html</a:t>
            </a:r>
            <a:endParaRPr lang="en-US" sz="16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600" dirty="0">
                <a:effectLst/>
                <a:ea typeface="Calibri" panose="020F0502020204030204" pitchFamily="34" charset="0"/>
              </a:rPr>
              <a:t>ISED believes there are significant benefits of harmonizing the use of the 5895-5925 MHz band for ITS with the US</a:t>
            </a:r>
            <a:r>
              <a:rPr lang="en-US" sz="16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600" dirty="0">
                <a:effectLst/>
                <a:ea typeface="Calibri" panose="020F0502020204030204" pitchFamily="34" charset="0"/>
              </a:rPr>
              <a:t>For extending RLAN operation to the 5850 - 5895 MHz, ISED proposes that "all indoor and outdoor </a:t>
            </a:r>
            <a:r>
              <a:rPr lang="en-US" sz="1600" dirty="0" err="1">
                <a:effectLst/>
                <a:ea typeface="Calibri" panose="020F0502020204030204" pitchFamily="34" charset="0"/>
              </a:rPr>
              <a:t>licence</a:t>
            </a:r>
            <a:r>
              <a:rPr lang="en-US" sz="1600" dirty="0">
                <a:effectLst/>
                <a:ea typeface="Calibri" panose="020F0502020204030204" pitchFamily="34" charset="0"/>
              </a:rPr>
              <a:t>-exempt RLAN devices have immediate access to the 5850-5895 MHz range once appropriate technical standards are in place.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spTree>
    <p:extLst>
      <p:ext uri="{BB962C8B-B14F-4D97-AF65-F5344CB8AC3E}">
        <p14:creationId xmlns:p14="http://schemas.microsoft.com/office/powerpoint/2010/main" val="1419235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2137" y="914400"/>
            <a:ext cx="11051263" cy="5561014"/>
          </a:xfrm>
        </p:spPr>
        <p:txBody>
          <a:bodyPr/>
          <a:lstStyle/>
          <a:p>
            <a:pPr marL="800100" lvl="2">
              <a:spcBef>
                <a:spcPts val="0"/>
              </a:spcBef>
              <a:spcAft>
                <a:spcPts val="0"/>
              </a:spcAft>
              <a:buFont typeface="Arial" panose="020B0604020202020204" pitchFamily="34" charset="0"/>
              <a:buChar char="•"/>
            </a:pPr>
            <a:endParaRPr lang="en-US" sz="1000" dirty="0">
              <a:solidFill>
                <a:schemeClr val="tx1"/>
              </a:solidFill>
              <a:ea typeface="Calibri" panose="020F0502020204030204" pitchFamily="34" charset="0"/>
            </a:endParaRPr>
          </a:p>
          <a:p>
            <a:pPr algn="l">
              <a:spcBef>
                <a:spcPts val="0"/>
              </a:spcBef>
              <a:spcAft>
                <a:spcPts val="0"/>
              </a:spcAft>
              <a:buFont typeface="Arial" panose="020B0604020202020204" pitchFamily="34" charset="0"/>
              <a:buChar char="•"/>
            </a:pPr>
            <a:r>
              <a:rPr lang="en-US" sz="1600" i="0" dirty="0">
                <a:solidFill>
                  <a:schemeClr val="tx1"/>
                </a:solidFill>
                <a:effectLst/>
              </a:rPr>
              <a:t> </a:t>
            </a:r>
            <a:r>
              <a:rPr lang="en-US" sz="1800" dirty="0">
                <a:solidFill>
                  <a:schemeClr val="tx1"/>
                </a:solidFill>
                <a:cs typeface="Times New Roman" panose="02020603050405020304" pitchFamily="18" charset="0"/>
              </a:rPr>
              <a:t>UK-Ofcom Discussion papers on </a:t>
            </a:r>
            <a:r>
              <a:rPr lang="en-US" sz="1800" dirty="0" err="1">
                <a:solidFill>
                  <a:schemeClr val="tx1"/>
                </a:solidFill>
                <a:cs typeface="Times New Roman" panose="02020603050405020304" pitchFamily="18" charset="0"/>
              </a:rPr>
              <a:t>Ofcom’s</a:t>
            </a:r>
            <a:r>
              <a:rPr lang="en-US" sz="1800" dirty="0">
                <a:solidFill>
                  <a:schemeClr val="tx1"/>
                </a:solidFill>
                <a:cs typeface="Times New Roman" panose="02020603050405020304" pitchFamily="18" charset="0"/>
              </a:rPr>
              <a:t> future approach to mobile markets</a:t>
            </a:r>
          </a:p>
          <a:p>
            <a:pPr lvl="1">
              <a:spcBef>
                <a:spcPts val="0"/>
              </a:spcBef>
              <a:buFont typeface="Arial" panose="020B0604020202020204" pitchFamily="34" charset="0"/>
              <a:buChar char="•"/>
            </a:pPr>
            <a:r>
              <a:rPr lang="en-US" sz="1600" b="0" i="0" dirty="0">
                <a:solidFill>
                  <a:schemeClr val="tx1"/>
                </a:solidFill>
                <a:effectLst/>
              </a:rPr>
              <a:t>Start: 09 February 2022;  Status: Open ;  End: 08 April 2022 (.18-24mar); </a:t>
            </a:r>
            <a:r>
              <a:rPr lang="en-US" sz="1600" b="0" dirty="0">
                <a:solidFill>
                  <a:schemeClr val="tx1"/>
                </a:solidFill>
                <a:ea typeface="Times New Roman" panose="02020603050405020304" pitchFamily="18" charset="0"/>
                <a:cs typeface="Times New Roman" panose="02020603050405020304" pitchFamily="18" charset="0"/>
              </a:rPr>
              <a:t> a big one, heading toward 6G</a:t>
            </a:r>
            <a:r>
              <a:rPr lang="en-US" sz="1600" dirty="0">
                <a:solidFill>
                  <a:schemeClr val="tx1"/>
                </a:solidFill>
                <a:ea typeface="Times New Roman" panose="02020603050405020304" pitchFamily="18" charset="0"/>
                <a:cs typeface="Times New Roman" panose="02020603050405020304" pitchFamily="18" charset="0"/>
              </a:rPr>
              <a:t> -- </a:t>
            </a:r>
            <a:r>
              <a:rPr lang="en-US" sz="1600" b="0" dirty="0">
                <a:solidFill>
                  <a:schemeClr val="tx1"/>
                </a:solidFill>
                <a:ea typeface="Times New Roman" panose="02020603050405020304" pitchFamily="18" charset="0"/>
                <a:cs typeface="Times New Roman" panose="02020603050405020304" pitchFamily="18" charset="0"/>
              </a:rPr>
              <a:t>2 consultations: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cs typeface="Times New Roman" panose="02020603050405020304" pitchFamily="18" charset="0"/>
              </a:rPr>
              <a:t>The first one: on mobile market</a:t>
            </a:r>
            <a:endParaRPr lang="en-US" sz="1600" b="1" u="sng" dirty="0">
              <a:solidFill>
                <a:schemeClr val="tx1"/>
              </a:solidFill>
              <a:ea typeface="Times New Roman" panose="02020603050405020304" pitchFamily="18" charset="0"/>
              <a:cs typeface="Times New Roman" panose="02020603050405020304" pitchFamily="18" charset="0"/>
              <a:hlinkClick r:id="rId3"/>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3"/>
              </a:rPr>
              <a:t>https://www.ofcom.org.uk/consultations-and-statements/category-3/ofcoms-future-approach-to-mobile-markets</a:t>
            </a:r>
            <a:r>
              <a:rPr lang="en-US" sz="16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600" b="0" i="0" dirty="0">
                <a:solidFill>
                  <a:srgbClr val="333333"/>
                </a:solidFill>
                <a:effectLst/>
              </a:rPr>
              <a:t>Over the past ten years there has been a huge shift towards the use of mobile devices in our everyday lives, at home and at work. Most calls are now made from mobile phones rather than landlines and UK adults now spend on average two hours a day online on their smartphones.</a:t>
            </a:r>
            <a:endParaRPr lang="en-US" sz="16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It includes 5 different files, they are </a:t>
            </a:r>
            <a:r>
              <a:rPr lang="en-US" sz="1600" b="0" dirty="0" err="1">
                <a:solidFill>
                  <a:schemeClr val="tx1"/>
                </a:solidFill>
                <a:ea typeface="Times New Roman" panose="02020603050405020304" pitchFamily="18" charset="0"/>
                <a:cs typeface="Times New Roman" panose="02020603050405020304" pitchFamily="18" charset="0"/>
              </a:rPr>
              <a:t>zip’d</a:t>
            </a:r>
            <a:r>
              <a:rPr lang="en-US" sz="1600" b="0" dirty="0">
                <a:solidFill>
                  <a:schemeClr val="tx1"/>
                </a:solidFill>
                <a:ea typeface="Times New Roman" panose="02020603050405020304" pitchFamily="18" charset="0"/>
                <a:cs typeface="Times New Roman" panose="02020603050405020304" pitchFamily="18" charset="0"/>
              </a:rPr>
              <a:t> up in: </a:t>
            </a: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4"/>
              </a:rPr>
              <a:t>https://mentor.ieee.org/802.18/dcn/22/18-22-0019-00-0000-uk-ofcom-mobile-strategy-consultation.zip</a:t>
            </a:r>
            <a:endParaRPr lang="en-US" sz="16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One of the files is the response form with 8 questions.  As in the past we would not have to answer each one, just the ones we have interest in. </a:t>
            </a:r>
          </a:p>
          <a:p>
            <a:pPr lvl="1">
              <a:spcBef>
                <a:spcPts val="0"/>
              </a:spcBef>
              <a:spcAft>
                <a:spcPts val="0"/>
              </a:spcAft>
              <a:buFont typeface="Arial" panose="020B0604020202020204" pitchFamily="34" charset="0"/>
              <a:buChar char="•"/>
            </a:pPr>
            <a:r>
              <a:rPr lang="en-US" sz="1600" b="1" u="sng" dirty="0">
                <a:solidFill>
                  <a:schemeClr val="tx1"/>
                </a:solidFill>
                <a:ea typeface="Times New Roman" panose="02020603050405020304" pitchFamily="18" charset="0"/>
                <a:cs typeface="Times New Roman" panose="02020603050405020304" pitchFamily="18" charset="0"/>
              </a:rPr>
              <a:t>The second one, on mobile data</a:t>
            </a: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hlinkClick r:id="rId5"/>
              </a:rPr>
              <a:t>https://www.ofcom.org.uk/consultations-and-statements/category-3/discussion-paper-meeting-future-demand-for-mobile-data</a:t>
            </a:r>
            <a:r>
              <a:rPr lang="en-US" sz="16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600" b="0" i="0" dirty="0">
                <a:solidFill>
                  <a:srgbClr val="333333"/>
                </a:solidFill>
                <a:effectLst/>
              </a:rPr>
              <a:t>Mobile data traffic has grown by an average of 40% year on year in recent years and we expect that growth to continue (acknowledging there is there is a high degree of uncertainty about the rate of growth, particularly beyond 2030). </a:t>
            </a:r>
            <a:endParaRPr lang="en-US" sz="1600" b="0" dirty="0">
              <a:solidFill>
                <a:schemeClr val="tx1"/>
              </a:solidFill>
              <a:ea typeface="Times New Roman" panose="02020603050405020304" pitchFamily="18" charset="0"/>
              <a:cs typeface="Times New Roman" panose="02020603050405020304" pitchFamily="18" charset="0"/>
            </a:endParaRP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It includes 2 different files, they are </a:t>
            </a:r>
            <a:r>
              <a:rPr lang="en-US" sz="1600" b="0" dirty="0" err="1">
                <a:solidFill>
                  <a:schemeClr val="tx1"/>
                </a:solidFill>
                <a:ea typeface="Times New Roman" panose="02020603050405020304" pitchFamily="18" charset="0"/>
                <a:cs typeface="Times New Roman" panose="02020603050405020304" pitchFamily="18" charset="0"/>
              </a:rPr>
              <a:t>zip’d</a:t>
            </a:r>
            <a:r>
              <a:rPr lang="en-US" sz="1600" b="0" dirty="0">
                <a:solidFill>
                  <a:schemeClr val="tx1"/>
                </a:solidFill>
                <a:ea typeface="Times New Roman" panose="02020603050405020304" pitchFamily="18" charset="0"/>
                <a:cs typeface="Times New Roman" panose="02020603050405020304" pitchFamily="18" charset="0"/>
              </a:rPr>
              <a:t> up in: </a:t>
            </a:r>
          </a:p>
          <a:p>
            <a:pPr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 </a:t>
            </a:r>
            <a:r>
              <a:rPr lang="en-US" sz="1600" b="0" dirty="0">
                <a:solidFill>
                  <a:schemeClr val="tx1"/>
                </a:solidFill>
                <a:ea typeface="Times New Roman" panose="02020603050405020304" pitchFamily="18" charset="0"/>
                <a:cs typeface="Times New Roman" panose="02020603050405020304" pitchFamily="18" charset="0"/>
                <a:hlinkClick r:id="rId6"/>
              </a:rPr>
              <a:t>https://mentor.ieee.org/802.18/dcn/22/18-22-0022-00-0000-uk-ofcom-mobile-data-strategy-consultation.zip</a:t>
            </a:r>
            <a:r>
              <a:rPr lang="en-US" sz="1600" b="0" dirty="0">
                <a:solidFill>
                  <a:schemeClr val="tx1"/>
                </a:solidFill>
                <a:ea typeface="Times New Roman" panose="02020603050405020304" pitchFamily="18" charset="0"/>
                <a:cs typeface="Times New Roman" panose="02020603050405020304" pitchFamily="18" charset="0"/>
              </a:rPr>
              <a:t> </a:t>
            </a:r>
          </a:p>
          <a:p>
            <a:pPr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 </a:t>
            </a:r>
            <a:r>
              <a:rPr lang="en-US" sz="1600" b="0" dirty="0">
                <a:solidFill>
                  <a:schemeClr val="tx1"/>
                </a:solidFill>
                <a:ea typeface="Times New Roman" panose="02020603050405020304" pitchFamily="18" charset="0"/>
                <a:cs typeface="Times New Roman" panose="02020603050405020304" pitchFamily="18" charset="0"/>
              </a:rPr>
              <a:t>One of the files is the response form with 1 question.  As in the past we would not have to answer each one, just the ones we have interest in. </a:t>
            </a:r>
          </a:p>
          <a:p>
            <a:pPr lvl="2">
              <a:spcBef>
                <a:spcPts val="0"/>
              </a:spcBef>
              <a:spcAft>
                <a:spcPts val="0"/>
              </a:spcAft>
              <a:buFont typeface="Arial" panose="020B0604020202020204" pitchFamily="34" charset="0"/>
              <a:buChar char="•"/>
            </a:pPr>
            <a:endParaRPr lang="en-US" sz="1000" b="0" dirty="0">
              <a:solidFill>
                <a:schemeClr val="tx1"/>
              </a:solidFill>
              <a:ea typeface="Times New Roman" panose="02020603050405020304" pitchFamily="18" charset="0"/>
              <a:cs typeface="Times New Roman" panose="02020603050405020304" pitchFamily="18" charset="0"/>
            </a:endParaRPr>
          </a:p>
          <a:p>
            <a:pPr>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Anything else to share today? none heard</a:t>
            </a:r>
            <a:endParaRPr lang="en-US" sz="1100" b="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201400" cy="5481225"/>
          </a:xfrm>
        </p:spPr>
        <p:txBody>
          <a:bodyPr/>
          <a:lstStyle/>
          <a:p>
            <a:pPr marL="857250" lvl="3">
              <a:spcBef>
                <a:spcPts val="0"/>
              </a:spcBef>
              <a:buFont typeface="Arial" panose="020B0604020202020204" pitchFamily="34" charset="0"/>
              <a:buChar char="•"/>
            </a:pPr>
            <a:endParaRPr lang="en-US" b="1" dirty="0">
              <a:ea typeface="Calibri" panose="020F0502020204030204" pitchFamily="34" charset="0"/>
            </a:endParaRPr>
          </a:p>
          <a:p>
            <a:pPr marL="0" lvl="1">
              <a:spcBef>
                <a:spcPts val="0"/>
              </a:spcBef>
              <a:buFont typeface="Arial" panose="020B0604020202020204" pitchFamily="34" charset="0"/>
              <a:buChar char="•"/>
            </a:pPr>
            <a:r>
              <a:rPr lang="en-US" sz="1800" dirty="0">
                <a:solidFill>
                  <a:srgbClr val="212121"/>
                </a:solidFill>
                <a:effectLst/>
                <a:ea typeface="Calibri" panose="020F0502020204030204" pitchFamily="34" charset="0"/>
              </a:rPr>
              <a:t>Here is a booklet that could be very useful to those who are following WRC-23 prep. It is based on the very useful booklets originally done by the radio amateurs and later by Radiocommunication Bureau (BR).  You do not need a ties account and</a:t>
            </a:r>
            <a:r>
              <a:rPr lang="en-US" sz="1800" dirty="0">
                <a:effectLst/>
                <a:ea typeface="Calibri" panose="020F0502020204030204" pitchFamily="34" charset="0"/>
              </a:rPr>
              <a:t> have been found to be extremely useful and handy. Home</a:t>
            </a:r>
            <a:r>
              <a:rPr lang="en-US" sz="1800" dirty="0">
                <a:ea typeface="Calibri" panose="020F0502020204030204" pitchFamily="34" charset="0"/>
              </a:rPr>
              <a:t>: </a:t>
            </a:r>
            <a:r>
              <a:rPr lang="en-US" sz="1800" dirty="0">
                <a:ea typeface="Calibri" panose="020F0502020204030204" pitchFamily="34" charset="0"/>
                <a:hlinkClick r:id="rId3"/>
              </a:rPr>
              <a:t>https://www.itu.int/wrc-23/booklet-wrc-23/</a:t>
            </a:r>
            <a:r>
              <a:rPr lang="en-US" sz="1800" dirty="0">
                <a:ea typeface="Calibri" panose="020F0502020204030204" pitchFamily="34" charset="0"/>
              </a:rPr>
              <a:t> </a:t>
            </a:r>
          </a:p>
          <a:p>
            <a:pPr marL="857250" lvl="3">
              <a:spcBef>
                <a:spcPts val="0"/>
              </a:spcBef>
              <a:buFont typeface="Arial" panose="020B0604020202020204" pitchFamily="34" charset="0"/>
              <a:buChar char="•"/>
            </a:pPr>
            <a:r>
              <a:rPr lang="en-US" dirty="0">
                <a:ea typeface="Calibri" panose="020F0502020204030204" pitchFamily="34" charset="0"/>
              </a:rPr>
              <a:t>The download:  </a:t>
            </a:r>
            <a:r>
              <a:rPr lang="en-US" dirty="0">
                <a:ea typeface="Calibri" panose="020F0502020204030204" pitchFamily="34" charset="0"/>
                <a:hlinkClick r:id="rId4"/>
              </a:rPr>
              <a:t>https://www.itu.int/hub/publication/r-act-arr-1-2022/</a:t>
            </a:r>
            <a:r>
              <a:rPr lang="en-US" dirty="0">
                <a:ea typeface="Calibri" panose="020F0502020204030204" pitchFamily="34" charset="0"/>
              </a:rPr>
              <a:t> </a:t>
            </a:r>
            <a:endParaRPr lang="en-US" b="1" dirty="0">
              <a:ea typeface="Calibri" panose="020F0502020204030204" pitchFamily="34" charset="0"/>
            </a:endParaRPr>
          </a:p>
          <a:p>
            <a:pPr marL="0" lvl="1">
              <a:spcBef>
                <a:spcPts val="0"/>
              </a:spcBef>
              <a:buFont typeface="Arial" panose="020B0604020202020204" pitchFamily="34" charset="0"/>
              <a:buChar char="•"/>
            </a:pPr>
            <a:endParaRPr lang="en-US" sz="1800" b="1" dirty="0">
              <a:ea typeface="Calibri" panose="020F0502020204030204" pitchFamily="34" charset="0"/>
            </a:endParaRPr>
          </a:p>
          <a:p>
            <a:pPr marL="857250" lvl="3">
              <a:spcBef>
                <a:spcPts val="0"/>
              </a:spcBef>
              <a:buFont typeface="Arial" panose="020B0604020202020204" pitchFamily="34" charset="0"/>
              <a:buChar char="•"/>
            </a:pPr>
            <a:r>
              <a:rPr lang="en-US" b="1" dirty="0">
                <a:ea typeface="Calibri" panose="020F0502020204030204" pitchFamily="34" charset="0"/>
              </a:rPr>
              <a:t>24feb: </a:t>
            </a:r>
          </a:p>
          <a:p>
            <a:pPr marL="1314450" lvl="4">
              <a:spcBef>
                <a:spcPts val="0"/>
              </a:spcBef>
              <a:buFont typeface="Arial" panose="020B0604020202020204" pitchFamily="34" charset="0"/>
              <a:buChar char="•"/>
            </a:pPr>
            <a:r>
              <a:rPr lang="en-US" dirty="0">
                <a:hlinkClick r:id="rId5"/>
              </a:rPr>
              <a:t>&lt;WP5A&gt;</a:t>
            </a:r>
            <a:r>
              <a:rPr lang="en-US" dirty="0"/>
              <a:t>, </a:t>
            </a:r>
            <a:r>
              <a:rPr lang="en-US" b="1" dirty="0">
                <a:ea typeface="Calibri" panose="020F0502020204030204" pitchFamily="34" charset="0"/>
              </a:rPr>
              <a:t> next meeting is 23may to 03jun22 in Geneva</a:t>
            </a:r>
            <a:r>
              <a:rPr lang="en-US" dirty="0">
                <a:ea typeface="Calibri" panose="020F0502020204030204" pitchFamily="34" charset="0"/>
              </a:rPr>
              <a:t>.   Contributions are due:  _________</a:t>
            </a:r>
          </a:p>
          <a:p>
            <a:pPr marL="1771650" lvl="5">
              <a:spcBef>
                <a:spcPts val="0"/>
              </a:spcBef>
              <a:buFont typeface="Arial" panose="020B0604020202020204" pitchFamily="34" charset="0"/>
              <a:buChar char="•"/>
            </a:pPr>
            <a:r>
              <a:rPr lang="en-US" dirty="0">
                <a:ea typeface="Calibri" panose="020F0502020204030204" pitchFamily="34" charset="0"/>
              </a:rPr>
              <a:t>.18 will see the M.1450 / M.1801 contributions from .11 later in March and goal to have though EC in April, likely their 05apr22 (first Tuesday) call.  </a:t>
            </a:r>
          </a:p>
          <a:p>
            <a:pPr marL="1771650" lvl="5">
              <a:spcBef>
                <a:spcPts val="0"/>
              </a:spcBef>
              <a:buFont typeface="Arial" panose="020B0604020202020204" pitchFamily="34" charset="0"/>
              <a:buChar char="•"/>
            </a:pPr>
            <a:r>
              <a:rPr lang="en-US" dirty="0">
                <a:ea typeface="Calibri" panose="020F0502020204030204" pitchFamily="34" charset="0"/>
              </a:rPr>
              <a:t>Current .11 drafts:</a:t>
            </a:r>
          </a:p>
          <a:p>
            <a:pPr marL="1771650" lvl="5">
              <a:spcBef>
                <a:spcPts val="0"/>
              </a:spcBef>
              <a:buFont typeface="Arial" panose="020B0604020202020204" pitchFamily="34" charset="0"/>
              <a:buChar char="•"/>
            </a:pPr>
            <a:r>
              <a:rPr lang="en-US" dirty="0">
                <a:ea typeface="Calibri" panose="020F0502020204030204" pitchFamily="34" charset="0"/>
                <a:hlinkClick r:id="rId6"/>
              </a:rPr>
              <a:t>https://mentor.ieee.org/802.11/dcn/22/11-22-0379-01-0itu-proposed-modifications-to-itu-r-m-1801-2.docx</a:t>
            </a:r>
            <a:r>
              <a:rPr lang="en-US" dirty="0">
                <a:ea typeface="Calibri" panose="020F0502020204030204" pitchFamily="34" charset="0"/>
              </a:rPr>
              <a:t> 	</a:t>
            </a:r>
          </a:p>
          <a:p>
            <a:pPr marL="1771650" lvl="5">
              <a:spcBef>
                <a:spcPts val="0"/>
              </a:spcBef>
              <a:buFont typeface="Arial" panose="020B0604020202020204" pitchFamily="34" charset="0"/>
              <a:buChar char="•"/>
            </a:pPr>
            <a:r>
              <a:rPr lang="en-US" dirty="0">
                <a:ea typeface="Calibri" panose="020F0502020204030204" pitchFamily="34" charset="0"/>
                <a:hlinkClick r:id="rId7"/>
              </a:rPr>
              <a:t>https://mentor.ieee.org/802.11/dcn/22/11-22-0378-00-0itu-proposed-modifications-to-itu-r-m-1450-5.docx</a:t>
            </a:r>
            <a:r>
              <a:rPr lang="en-US" dirty="0">
                <a:ea typeface="Calibri" panose="020F0502020204030204" pitchFamily="34" charset="0"/>
              </a:rPr>
              <a:t> </a:t>
            </a:r>
          </a:p>
          <a:p>
            <a:pPr marL="1371600" lvl="4" indent="-285750">
              <a:spcBef>
                <a:spcPts val="0"/>
              </a:spcBef>
              <a:buFont typeface="Arial" panose="020B0604020202020204" pitchFamily="34" charset="0"/>
              <a:buChar char="•"/>
            </a:pPr>
            <a:r>
              <a:rPr lang="en-US" dirty="0">
                <a:ea typeface="Calibri" panose="020F0502020204030204" pitchFamily="34" charset="0"/>
              </a:rPr>
              <a:t>USA FCC WAC last week, did approve the 6 GHz document, Doc 43, next to NTIA, then to CITEL. </a:t>
            </a:r>
          </a:p>
          <a:p>
            <a:pPr marL="1371600" lvl="4" indent="-285750">
              <a:spcBef>
                <a:spcPts val="0"/>
              </a:spcBef>
              <a:buFont typeface="Arial" panose="020B0604020202020204" pitchFamily="34" charset="0"/>
              <a:buChar char="•"/>
            </a:pPr>
            <a:r>
              <a:rPr lang="en-US" dirty="0">
                <a:ea typeface="Calibri" panose="020F0502020204030204" pitchFamily="34" charset="0"/>
              </a:rPr>
              <a:t>ITU-T – Monday has a global standards symposium maybe an interest to some;  </a:t>
            </a:r>
            <a:r>
              <a:rPr lang="en-US" dirty="0">
                <a:ea typeface="Calibri" panose="020F0502020204030204" pitchFamily="34" charset="0"/>
                <a:hlinkClick r:id="rId8"/>
              </a:rPr>
              <a:t>https://gss.itu.int/</a:t>
            </a:r>
            <a:r>
              <a:rPr lang="en-US" dirty="0">
                <a:ea typeface="Calibri" panose="020F0502020204030204" pitchFamily="34" charset="0"/>
              </a:rPr>
              <a:t> </a:t>
            </a:r>
          </a:p>
          <a:p>
            <a:pPr marL="457200" lvl="1" indent="0">
              <a:spcBef>
                <a:spcPts val="0"/>
              </a:spcBef>
            </a:pPr>
            <a:endParaRPr lang="en-US" sz="1200" dirty="0">
              <a:ea typeface="Calibri" panose="020F0502020204030204" pitchFamily="34" charset="0"/>
            </a:endParaRPr>
          </a:p>
          <a:p>
            <a:pPr lvl="1">
              <a:spcBef>
                <a:spcPts val="0"/>
              </a:spcBef>
              <a:buFont typeface="Arial" panose="020B0604020202020204" pitchFamily="34" charset="0"/>
              <a:buChar char="•"/>
            </a:pPr>
            <a:endParaRPr lang="en-US" sz="120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standing by for this spring (2022):  </a:t>
            </a:r>
            <a:r>
              <a:rPr lang="en-US" sz="1600" b="0" dirty="0">
                <a:ea typeface="Calibri" panose="020F0502020204030204" pitchFamily="34" charset="0"/>
              </a:rPr>
              <a:t>Additional WP 1A light communications and 2 WP 5A submissions from IEEE 802.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962625"/>
            <a:ext cx="11049000" cy="5477022"/>
          </a:xfrm>
        </p:spPr>
        <p:txBody>
          <a:bodyPr/>
          <a:lstStyle/>
          <a:p>
            <a:pPr>
              <a:buFont typeface="Arial" panose="020B0604020202020204" pitchFamily="34" charset="0"/>
              <a:buChar char="•"/>
            </a:pPr>
            <a:endParaRPr lang="en-US" sz="1800" i="0" dirty="0">
              <a:solidFill>
                <a:schemeClr val="tx1"/>
              </a:solidFill>
              <a:effectLst/>
            </a:endParaRPr>
          </a:p>
          <a:p>
            <a:pPr>
              <a:buFont typeface="Arial" panose="020B0604020202020204" pitchFamily="34" charset="0"/>
              <a:buChar char="•"/>
            </a:pPr>
            <a:r>
              <a:rPr lang="en-US" sz="1800" dirty="0">
                <a:solidFill>
                  <a:schemeClr val="tx1"/>
                </a:solidFill>
              </a:rPr>
              <a:t>none today </a:t>
            </a:r>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03mar22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1"/>
            <a:ext cx="8597510" cy="273050"/>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03mar22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833188"/>
            <a:ext cx="10970299" cy="5642225"/>
          </a:xfrm>
        </p:spPr>
        <p:txBody>
          <a:bodyPr/>
          <a:lstStyle/>
          <a:p>
            <a:pPr>
              <a:buFont typeface="Arial" panose="020B0604020202020204" pitchFamily="34" charset="0"/>
              <a:buChar char="•"/>
            </a:pPr>
            <a:r>
              <a:rPr lang="en-US" sz="1600" dirty="0"/>
              <a:t>1. The </a:t>
            </a:r>
            <a:r>
              <a:rPr lang="en-US" sz="1600" dirty="0" err="1"/>
              <a:t>WInnforum</a:t>
            </a:r>
            <a:r>
              <a:rPr lang="en-US" sz="1600" dirty="0"/>
              <a:t> “6 GHz </a:t>
            </a:r>
            <a:r>
              <a:rPr lang="en-US" sz="1600" u="sng" dirty="0"/>
              <a:t>Committee</a:t>
            </a:r>
            <a:r>
              <a:rPr lang="en-US" sz="1600" dirty="0"/>
              <a:t>”, 	all groups meet every 2 weeks except </a:t>
            </a:r>
            <a:r>
              <a:rPr lang="en-US" sz="1600" i="1" u="sng" dirty="0"/>
              <a:t>Incumbent Information, interference and Test &amp; Certification</a:t>
            </a:r>
            <a:r>
              <a:rPr lang="en-US" sz="1600" dirty="0"/>
              <a:t> - weekly;   some docs:  </a:t>
            </a:r>
            <a:r>
              <a:rPr lang="en-US" sz="1600" u="sng" dirty="0">
                <a:solidFill>
                  <a:srgbClr val="0000FF"/>
                </a:solidFill>
                <a:effectLst/>
                <a:ea typeface="Calibri" panose="020F0502020204030204" pitchFamily="34" charset="0"/>
                <a:hlinkClick r:id="rId3"/>
              </a:rPr>
              <a:t>https://6ghz.wirelessinnovation.org/work-group-products</a:t>
            </a:r>
            <a:r>
              <a:rPr lang="en-US" sz="1600" u="sng" dirty="0">
                <a:solidFill>
                  <a:srgbClr val="0000FF"/>
                </a:solidFill>
                <a:effectLst/>
                <a:ea typeface="Calibri" panose="020F0502020204030204" pitchFamily="34" charset="0"/>
              </a:rPr>
              <a:t> </a:t>
            </a:r>
            <a:endParaRPr lang="en-US" sz="1600" b="0" dirty="0"/>
          </a:p>
          <a:p>
            <a:pPr lvl="2">
              <a:spcBef>
                <a:spcPts val="0"/>
              </a:spcBef>
              <a:buFont typeface="Arial" panose="020B0604020202020204" pitchFamily="34" charset="0"/>
              <a:buChar char="•"/>
            </a:pPr>
            <a:r>
              <a:rPr lang="en-US" sz="1600" u="sng" dirty="0">
                <a:solidFill>
                  <a:srgbClr val="0563C1"/>
                </a:solidFill>
                <a:ea typeface="Calibri" panose="020F0502020204030204" pitchFamily="34" charset="0"/>
                <a:hlinkClick r:id="rId4"/>
              </a:rPr>
              <a:t>https://www.wirelessinnovation.org/6ghz-multistakeholder-committee</a:t>
            </a:r>
            <a:r>
              <a:rPr lang="en-US" sz="1600" dirty="0">
                <a:ea typeface="Calibri" panose="020F0502020204030204" pitchFamily="34" charset="0"/>
              </a:rPr>
              <a:t> </a:t>
            </a:r>
            <a:endParaRPr lang="en-US" sz="1400" dirty="0">
              <a:solidFill>
                <a:schemeClr val="tx1"/>
              </a:solidFill>
              <a:ea typeface="Times New Roman" panose="02020603050405020304" pitchFamily="18" charset="0"/>
            </a:endParaRP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24feb: </a:t>
            </a:r>
            <a:r>
              <a:rPr lang="en-GB" sz="1600" dirty="0">
                <a:solidFill>
                  <a:schemeClr val="tx1"/>
                </a:solidFill>
                <a:ea typeface="Calibri" panose="020F0502020204030204" pitchFamily="34" charset="0"/>
              </a:rPr>
              <a:t>Moving ahead and in the next 4 weeks will have canvased the 3</a:t>
            </a:r>
            <a:r>
              <a:rPr lang="en-GB" sz="1600" baseline="30000" dirty="0">
                <a:solidFill>
                  <a:schemeClr val="tx1"/>
                </a:solidFill>
                <a:ea typeface="Calibri" panose="020F0502020204030204" pitchFamily="34" charset="0"/>
              </a:rPr>
              <a:t>rd</a:t>
            </a:r>
            <a:r>
              <a:rPr lang="en-GB" sz="1600" dirty="0">
                <a:solidFill>
                  <a:schemeClr val="tx1"/>
                </a:solidFill>
                <a:ea typeface="Calibri" panose="020F0502020204030204" pitchFamily="34" charset="0"/>
              </a:rPr>
              <a:t> party test labs to then start up some testing. </a:t>
            </a:r>
          </a:p>
          <a:p>
            <a:pPr marL="1323975" lvl="3">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This is in parallel with what the WFA is doing on this. </a:t>
            </a:r>
          </a:p>
          <a:p>
            <a:pPr marL="866775" lvl="2">
              <a:spcBef>
                <a:spcPts val="0"/>
              </a:spcBef>
              <a:spcAft>
                <a:spcPts val="0"/>
              </a:spcAft>
              <a:buFont typeface="Arial" panose="020B0604020202020204" pitchFamily="34" charset="0"/>
              <a:buChar char="•"/>
            </a:pPr>
            <a:r>
              <a:rPr lang="en-GB" sz="1400" b="1" dirty="0">
                <a:solidFill>
                  <a:schemeClr val="tx1"/>
                </a:solidFill>
                <a:ea typeface="Calibri" panose="020F0502020204030204" pitchFamily="34" charset="0"/>
              </a:rPr>
              <a:t>17feb: </a:t>
            </a:r>
            <a:r>
              <a:rPr lang="en-GB" sz="1400" dirty="0" err="1">
                <a:solidFill>
                  <a:schemeClr val="tx1"/>
                </a:solidFill>
                <a:ea typeface="Calibri" panose="020F0502020204030204" pitchFamily="34" charset="0"/>
              </a:rPr>
              <a:t>WInnforum</a:t>
            </a:r>
            <a:r>
              <a:rPr lang="en-GB" sz="1400" dirty="0">
                <a:solidFill>
                  <a:schemeClr val="tx1"/>
                </a:solidFill>
                <a:ea typeface="Calibri" panose="020F0502020204030204" pitchFamily="34" charset="0"/>
              </a:rPr>
              <a:t> met with the FCC OET and some of the FCC folks are new  and don’t have the background of what was done with CBRS.     Watch docket 21-352, </a:t>
            </a:r>
            <a:r>
              <a:rPr lang="en-GB" sz="1400" dirty="0">
                <a:solidFill>
                  <a:schemeClr val="tx1"/>
                </a:solidFill>
                <a:ea typeface="Calibri" panose="020F0502020204030204" pitchFamily="34" charset="0"/>
                <a:hlinkClick r:id="rId5"/>
              </a:rPr>
              <a:t>https://www.fcc.gov/ecfs/search/filings?proceedings_name=21-352&amp;sort=date_disseminated,DESC</a:t>
            </a:r>
            <a:r>
              <a:rPr lang="en-GB" sz="1400" dirty="0">
                <a:solidFill>
                  <a:schemeClr val="tx1"/>
                </a:solidFill>
                <a:ea typeface="Calibri" panose="020F0502020204030204" pitchFamily="34" charset="0"/>
              </a:rPr>
              <a:t>,</a:t>
            </a:r>
          </a:p>
          <a:p>
            <a:pPr lvl="4">
              <a:buFont typeface="Arial" panose="020B0604020202020204" pitchFamily="34" charset="0"/>
              <a:buChar char="•"/>
            </a:pPr>
            <a:endParaRPr lang="en-US" sz="800" dirty="0">
              <a:ea typeface="Calibri" panose="020F0502020204030204" pitchFamily="34"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a:t>
            </a:r>
          </a:p>
          <a:p>
            <a:pPr lvl="1">
              <a:spcBef>
                <a:spcPts val="0"/>
              </a:spcBef>
              <a:buFont typeface="Arial" panose="020B0604020202020204" pitchFamily="34" charset="0"/>
              <a:buChar char="•"/>
            </a:pPr>
            <a:r>
              <a:rPr lang="en-US" sz="1600" dirty="0">
                <a:solidFill>
                  <a:srgbClr val="1155CC"/>
                </a:solidFill>
                <a:hlinkClick r:id="rId6"/>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b="1" dirty="0">
                <a:solidFill>
                  <a:schemeClr val="tx1"/>
                </a:solidFill>
              </a:rPr>
              <a:t> </a:t>
            </a:r>
          </a:p>
          <a:p>
            <a:pPr marL="866775" lvl="2">
              <a:spcBef>
                <a:spcPts val="0"/>
              </a:spcBef>
              <a:spcAft>
                <a:spcPts val="0"/>
              </a:spcAft>
              <a:buFont typeface="Arial" panose="020B0604020202020204" pitchFamily="34" charset="0"/>
              <a:buChar char="•"/>
            </a:pPr>
            <a:r>
              <a:rPr lang="en-GB" sz="1600" b="1" dirty="0">
                <a:solidFill>
                  <a:schemeClr val="tx1"/>
                </a:solidFill>
              </a:rPr>
              <a:t>24feb: </a:t>
            </a:r>
            <a:r>
              <a:rPr lang="en-GB" sz="1600" dirty="0">
                <a:solidFill>
                  <a:schemeClr val="tx1"/>
                </a:solidFill>
              </a:rPr>
              <a:t>WS1 – interference call today.  2 viewpoints on this,  </a:t>
            </a:r>
            <a:r>
              <a:rPr lang="en-GB" sz="1600" dirty="0" err="1">
                <a:solidFill>
                  <a:schemeClr val="tx1"/>
                </a:solidFill>
              </a:rPr>
              <a:t>APCO&amp;others</a:t>
            </a:r>
            <a:r>
              <a:rPr lang="en-GB" sz="1600" dirty="0">
                <a:solidFill>
                  <a:schemeClr val="tx1"/>
                </a:solidFill>
              </a:rPr>
              <a:t> / NCTA &amp; others, first time to have an open discussion and getting on the table.  Here is one, behind UN/PW: </a:t>
            </a:r>
            <a:r>
              <a:rPr lang="en-US" sz="1800" u="sng" dirty="0">
                <a:solidFill>
                  <a:srgbClr val="0000FF"/>
                </a:solidFill>
                <a:effectLst/>
                <a:latin typeface="Times New Roman" panose="02020603050405020304" pitchFamily="18" charset="0"/>
                <a:ea typeface="SimSun" panose="02010600030101010101" pitchFamily="2" charset="-122"/>
                <a:hlinkClick r:id="rId7"/>
              </a:rPr>
              <a:t>https://groups.wirelessinnovation.org/wg/6GHz-MSG-WS1/document/16974</a:t>
            </a:r>
            <a:endParaRPr lang="en-GB" sz="1600" dirty="0">
              <a:solidFill>
                <a:schemeClr val="tx1"/>
              </a:solidFill>
            </a:endParaRPr>
          </a:p>
          <a:p>
            <a:pPr marL="66675">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rPr>
              <a:t>General:</a:t>
            </a:r>
            <a:r>
              <a:rPr lang="en-GB" sz="1800" b="1" dirty="0">
                <a:solidFill>
                  <a:schemeClr val="tx1"/>
                </a:solidFill>
                <a:ea typeface="Calibri" panose="020F0502020204030204" pitchFamily="34" charset="0"/>
              </a:rPr>
              <a:t> </a:t>
            </a:r>
            <a:endParaRPr lang="en-GB" sz="1800" dirty="0">
              <a:solidFill>
                <a:schemeClr val="tx1"/>
              </a:solidFill>
              <a:ea typeface="Calibri" panose="020F0502020204030204" pitchFamily="34" charset="0"/>
            </a:endParaRPr>
          </a:p>
          <a:p>
            <a:pPr marL="466725" lvl="1">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17feb: </a:t>
            </a:r>
            <a:r>
              <a:rPr lang="en-GB" sz="1600" dirty="0">
                <a:solidFill>
                  <a:schemeClr val="tx1"/>
                </a:solidFill>
                <a:ea typeface="Calibri" panose="020F0502020204030204" pitchFamily="34" charset="0"/>
              </a:rPr>
              <a:t>FCC is asking for the AFC applicants for their supplementals.  The first has come in today and the remainder of the 13 applicants will be sending in their supplements, then a Public Notice (PN) will come on these. </a:t>
            </a:r>
          </a:p>
        </p:txBody>
      </p:sp>
    </p:spTree>
    <p:extLst>
      <p:ext uri="{BB962C8B-B14F-4D97-AF65-F5344CB8AC3E}">
        <p14:creationId xmlns:p14="http://schemas.microsoft.com/office/powerpoint/2010/main" val="220391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000" dirty="0"/>
              <a:t>General Discussion Items – ongoing fyi - </a:t>
            </a:r>
            <a:r>
              <a:rPr lang="en-US" sz="2000" dirty="0"/>
              <a:t>IEEE 802 Wireless Stds Table of Frequency Ranges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03mar22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744200" cy="5484814"/>
          </a:xfrm>
        </p:spPr>
        <p:txBody>
          <a:bodyPr/>
          <a:lstStyle/>
          <a:p>
            <a:pPr marL="857250" lvl="2" indent="0">
              <a:spcBef>
                <a:spcPts val="0"/>
              </a:spcBef>
              <a:spcAft>
                <a:spcPts val="0"/>
              </a:spcAft>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333333"/>
                </a:solidFill>
                <a:ea typeface="Times New Roman" panose="02020603050405020304" pitchFamily="18" charset="0"/>
                <a:hlinkClick r:id="rId3"/>
              </a:rPr>
              <a:t>https://mentor.ieee.org/802.18/dcn/22/18-22-0009-00-0000-ieee-802-wireless-standards-table-of-frequency-ranges.xlsx</a:t>
            </a:r>
            <a:endParaRPr lang="en-US" sz="1800" dirty="0">
              <a:solidFill>
                <a:srgbClr val="333333"/>
              </a:solidFill>
              <a:ea typeface="Times New Roman" panose="02020603050405020304" pitchFamily="18" charset="0"/>
            </a:endParaRPr>
          </a:p>
          <a:p>
            <a:pPr lvl="1">
              <a:spcBef>
                <a:spcPts val="0"/>
              </a:spcBef>
              <a:buFont typeface="Arial" panose="020B0604020202020204" pitchFamily="34" charset="0"/>
              <a:buChar char="•"/>
            </a:pPr>
            <a:endParaRPr lang="en-US" sz="160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 </a:t>
            </a:r>
            <a:r>
              <a:rPr lang="en-US" sz="1600" dirty="0">
                <a:solidFill>
                  <a:srgbClr val="333333"/>
                </a:solidFill>
                <a:ea typeface="Times New Roman" panose="02020603050405020304" pitchFamily="18" charset="0"/>
              </a:rPr>
              <a:t>At the WCSC monthly call Wednesday, 02 Mar 2022, the comment collection process was reviewed, and custom comment collection form introduced:  </a:t>
            </a:r>
            <a:r>
              <a:rPr lang="en-US" sz="1600" b="0" dirty="0">
                <a:solidFill>
                  <a:srgbClr val="333333"/>
                </a:solidFill>
                <a:ea typeface="Times New Roman" panose="02020603050405020304" pitchFamily="18" charset="0"/>
                <a:hlinkClick r:id="rId4"/>
              </a:rPr>
              <a:t>https://mentor.ieee.org/802.18/dcn/22/18-22-0030</a:t>
            </a:r>
            <a:r>
              <a:rPr lang="en-US" sz="1600" b="0" dirty="0">
                <a:solidFill>
                  <a:srgbClr val="333333"/>
                </a:solidFill>
                <a:ea typeface="Times New Roman" panose="02020603050405020304" pitchFamily="18" charset="0"/>
              </a:rPr>
              <a:t> </a:t>
            </a:r>
          </a:p>
          <a:p>
            <a:pPr lvl="1">
              <a:spcBef>
                <a:spcPts val="0"/>
              </a:spcBef>
              <a:buFont typeface="Arial" panose="020B0604020202020204" pitchFamily="34" charset="0"/>
              <a:buChar char="•"/>
            </a:pPr>
            <a:r>
              <a:rPr lang="en-US" sz="1600" dirty="0">
                <a:solidFill>
                  <a:srgbClr val="333333"/>
                </a:solidFill>
                <a:ea typeface="Times New Roman" panose="02020603050405020304" pitchFamily="18" charset="0"/>
              </a:rPr>
              <a:t>Comment collection will run until 30 Apr 2022, at which time the ad hoc team will act as the CRG and review and implement accordingly the comments. </a:t>
            </a: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 </a:t>
            </a: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22feb22</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Worked on comment collection </a:t>
            </a:r>
            <a:r>
              <a:rPr lang="en-US" sz="1600" dirty="0" err="1">
                <a:ea typeface="Calibri" panose="020F0502020204030204" pitchFamily="34" charset="0"/>
              </a:rPr>
              <a:t>epoll</a:t>
            </a:r>
            <a:r>
              <a:rPr lang="en-US" sz="1600" dirty="0">
                <a:ea typeface="Calibri" panose="020F0502020204030204" pitchFamily="34" charset="0"/>
              </a:rPr>
              <a:t> text and process.  Will discuss with 802 Executive Secretary.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Co-leads have </a:t>
            </a:r>
            <a:r>
              <a:rPr lang="en-US" sz="1600" dirty="0" err="1">
                <a:ea typeface="Calibri" panose="020F0502020204030204" pitchFamily="34" charset="0"/>
              </a:rPr>
              <a:t>epoll</a:t>
            </a:r>
            <a:r>
              <a:rPr lang="en-US" sz="1600" dirty="0">
                <a:ea typeface="Calibri" panose="020F0502020204030204" pitchFamily="34" charset="0"/>
              </a:rPr>
              <a:t> text updated and a comment collection spreadsheet draft to present at WCSC call 02mar22.</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Looking at proposing adding the link to the IEEE 802 Wireless Stds Table of Frequency Ranges to the IEEE 802 web page under the Orientation link. </a:t>
            </a: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22mar22.  </a:t>
            </a:r>
            <a:r>
              <a:rPr lang="en-US" sz="1800" b="0" dirty="0">
                <a:solidFill>
                  <a:schemeClr val="tx1"/>
                </a:solidFill>
                <a:ea typeface="Times New Roman" panose="02020603050405020304" pitchFamily="18" charset="0"/>
              </a:rPr>
              <a:t>(call-in in agenda backup slides) (May be cancelled if </a:t>
            </a:r>
            <a:r>
              <a:rPr lang="en-US" sz="1800" b="0" dirty="0" err="1">
                <a:solidFill>
                  <a:schemeClr val="tx1"/>
                </a:solidFill>
                <a:ea typeface="Times New Roman" panose="02020603050405020304" pitchFamily="18" charset="0"/>
              </a:rPr>
              <a:t>epoll</a:t>
            </a:r>
            <a:r>
              <a:rPr lang="en-US" sz="1800" b="0" dirty="0">
                <a:solidFill>
                  <a:schemeClr val="tx1"/>
                </a:solidFill>
                <a:ea typeface="Times New Roman" panose="02020603050405020304" pitchFamily="18" charset="0"/>
              </a:rPr>
              <a:t> is running) </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0" indent="0">
              <a:buClr>
                <a:srgbClr val="00B0F0"/>
              </a:buClr>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b="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03mar22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6; Aspirant members: 5</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a:buFont typeface="Arial" panose="020B0604020202020204" pitchFamily="34" charset="0"/>
              <a:buChar char="•"/>
              <a:defRPr/>
            </a:pPr>
            <a:r>
              <a:rPr lang="en-US" sz="2000" dirty="0"/>
              <a:t>IEEE 802.18,  RR-TAG website:  </a:t>
            </a:r>
            <a:r>
              <a:rPr lang="en-US" sz="2000" b="0" dirty="0">
                <a:hlinkClick r:id="rId5"/>
              </a:rPr>
              <a:t>https://www.ieee802.org/18/</a:t>
            </a:r>
            <a:r>
              <a:rPr lang="en-US" sz="2000" b="0" dirty="0"/>
              <a:t> </a:t>
            </a: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6"/>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7"/>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8"/>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9"/>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10"/>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1"/>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03mar22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38891406"/>
              </p:ext>
            </p:extLst>
          </p:nvPr>
        </p:nvGraphicFramePr>
        <p:xfrm>
          <a:off x="8029575" y="5072614"/>
          <a:ext cx="2390775" cy="498475"/>
        </p:xfrm>
        <a:graphic>
          <a:graphicData uri="http://schemas.openxmlformats.org/presentationml/2006/ole">
            <mc:AlternateContent xmlns:mc="http://schemas.openxmlformats.org/markup-compatibility/2006">
              <mc:Choice xmlns:v="urn:schemas-microsoft-com:vml" Requires="v">
                <p:oleObj spid="_x0000_s3546" name="Packager Shell Object" showAsIcon="1" r:id="rId12" imgW="2391120" imgH="534600" progId="Package">
                  <p:embed/>
                </p:oleObj>
              </mc:Choice>
              <mc:Fallback>
                <p:oleObj name="Packager Shell Object" showAsIcon="1" r:id="rId12"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3"/>
                      <a:stretch>
                        <a:fillRect/>
                      </a:stretch>
                    </p:blipFill>
                    <p:spPr>
                      <a:xfrm>
                        <a:off x="8029575" y="5072614"/>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547" name="Acrobat Document" showAsIcon="1" r:id="rId14" imgW="914400" imgH="771822" progId="AcroExch.Document.DC">
                  <p:embed/>
                </p:oleObj>
              </mc:Choice>
              <mc:Fallback>
                <p:oleObj name="Acrobat Document" showAsIcon="1" r:id="rId14"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5"/>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5156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bg1">
                    <a:lumMod val="7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03mar22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972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 and voters on-line: ____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400"/>
              <a:t>):</a:t>
            </a:r>
            <a:r>
              <a:rPr lang="en-US" sz="1800"/>
              <a:t> 24mar22 </a:t>
            </a:r>
            <a:r>
              <a:rPr lang="en-US" sz="1800" dirty="0"/>
              <a:t>–</a:t>
            </a:r>
            <a:r>
              <a:rPr lang="en-US" sz="1800" i="1" u="sng" dirty="0"/>
              <a:t>15:00–&lt;15:55</a:t>
            </a:r>
            <a:r>
              <a:rPr lang="en-US" sz="1800" dirty="0"/>
              <a:t> et</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https://mentor.ieee.org/802.18/dcn/16/18-16-0038-20-0000-teleconference-call-in-info.pptx</a:t>
            </a:r>
            <a:r>
              <a:rPr lang="en-US" sz="1600" dirty="0"/>
              <a:t>  </a:t>
            </a:r>
          </a:p>
          <a:p>
            <a:pPr lvl="1">
              <a:spcBef>
                <a:spcPts val="0"/>
              </a:spcBef>
              <a:buFont typeface="Arial" panose="020B0604020202020204" pitchFamily="34" charset="0"/>
              <a:buChar char="•"/>
            </a:pPr>
            <a:r>
              <a:rPr lang="en-US" altLang="en-US" sz="1600" dirty="0"/>
              <a:t>Also, see back up slides in this agenda. 							</a:t>
            </a:r>
            <a:endParaRPr lang="en-US" altLang="en-US" b="1" dirty="0"/>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3"/>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4"/>
              </a:rPr>
              <a:t>IEEE 802.18 TAG Calendar</a:t>
            </a:r>
            <a:endParaRPr lang="en-US" sz="1800" dirty="0"/>
          </a:p>
          <a:p>
            <a:pPr>
              <a:buFont typeface="Arial" panose="020B0604020202020204" pitchFamily="34" charset="0"/>
              <a:buChar char="•"/>
            </a:pPr>
            <a:r>
              <a:rPr lang="en-US" sz="2000" dirty="0"/>
              <a:t>Adjourn:</a:t>
            </a:r>
            <a:endParaRPr lang="en-US" sz="1800" dirty="0">
              <a:effectLst/>
              <a:latin typeface="Times New Roman" panose="02020603050405020304" pitchFamily="18" charset="0"/>
              <a:ea typeface="SimSun" panose="02010600030101010101" pitchFamily="2" charset="-122"/>
            </a:endParaRP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15:_________________________37et</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Plenary will be electronic 4-18March 2022, starting next week for .18.</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next IEEE 802.18 Wireless Interim will be 8-13May 2022, </a:t>
            </a:r>
            <a:r>
              <a:rPr lang="en-US" sz="1800" dirty="0">
                <a:highlight>
                  <a:srgbClr val="FFFF00"/>
                </a:highlight>
                <a:latin typeface="Times New Roman" panose="02020603050405020304" pitchFamily="18" charset="0"/>
                <a:ea typeface="SimSun" panose="02010600030101010101" pitchFamily="2" charset="-122"/>
              </a:rPr>
              <a:t>venue direction is mixed-mode. </a:t>
            </a:r>
            <a:endParaRPr lang="en-US" sz="1800" b="1" dirty="0">
              <a:effectLst/>
              <a:highlight>
                <a:srgbClr val="FFFF00"/>
              </a:highligh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03mar22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03mar22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03mar22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33133"/>
            <a:ext cx="9673087" cy="4113213"/>
          </a:xfrm>
        </p:spPr>
        <p:txBody>
          <a:bodyPr/>
          <a:lstStyle/>
          <a:p>
            <a:pPr>
              <a:spcBef>
                <a:spcPts val="100"/>
              </a:spcBef>
            </a:pPr>
            <a:r>
              <a:rPr lang="en-US" sz="1600" dirty="0"/>
              <a:t>3.4.1 Chair</a:t>
            </a:r>
          </a:p>
          <a:p>
            <a:pPr>
              <a:spcBef>
                <a:spcPts val="100"/>
              </a:spcBef>
            </a:pPr>
            <a:r>
              <a:rPr lang="en-US" sz="1600" b="0" dirty="0"/>
              <a:t>The responsibilities of the Chair or his or her designee shall include</a:t>
            </a:r>
          </a:p>
          <a:p>
            <a:pPr>
              <a:spcBef>
                <a:spcPts val="100"/>
              </a:spcBef>
            </a:pPr>
            <a:r>
              <a:rPr lang="en-US" sz="1600" b="0" dirty="0"/>
              <a:t>a) Leading the activity according to all of the relevant Policies and Procedures.</a:t>
            </a:r>
          </a:p>
          <a:p>
            <a:pPr>
              <a:spcBef>
                <a:spcPts val="100"/>
              </a:spcBef>
            </a:pPr>
            <a:r>
              <a:rPr lang="en-US" sz="1600" b="0" dirty="0"/>
              <a:t>b) Being objective.</a:t>
            </a:r>
          </a:p>
          <a:p>
            <a:pPr>
              <a:spcBef>
                <a:spcPts val="100"/>
              </a:spcBef>
            </a:pPr>
            <a:r>
              <a:rPr lang="en-US" sz="1600" b="0" dirty="0"/>
              <a:t>c) Entertaining motions, but not making motions.</a:t>
            </a:r>
          </a:p>
          <a:p>
            <a:pPr>
              <a:spcBef>
                <a:spcPts val="100"/>
              </a:spcBef>
            </a:pPr>
            <a:r>
              <a:rPr lang="en-US" sz="1600" b="0" dirty="0"/>
              <a:t>d) Not biasing discussions.</a:t>
            </a:r>
          </a:p>
          <a:p>
            <a:pPr>
              <a:spcBef>
                <a:spcPts val="100"/>
              </a:spcBef>
            </a:pPr>
            <a:r>
              <a:rPr lang="en-US" sz="1600" b="0" dirty="0"/>
              <a:t>e) Delegating necessary functions.</a:t>
            </a:r>
          </a:p>
          <a:p>
            <a:pPr>
              <a:spcBef>
                <a:spcPts val="100"/>
              </a:spcBef>
            </a:pPr>
            <a:r>
              <a:rPr lang="en-US" sz="1600" b="0" dirty="0"/>
              <a:t>f) Ensuring that all parties have the opportunity to express their views.</a:t>
            </a:r>
          </a:p>
          <a:p>
            <a:pPr>
              <a:spcBef>
                <a:spcPts val="100"/>
              </a:spcBef>
            </a:pPr>
            <a:r>
              <a:rPr lang="en-US" sz="1600" b="0" dirty="0"/>
              <a:t>g) Setting goals and deadlines and adhere to them.</a:t>
            </a:r>
          </a:p>
          <a:p>
            <a:pPr>
              <a:spcBef>
                <a:spcPts val="100"/>
              </a:spcBef>
            </a:pPr>
            <a:r>
              <a:rPr lang="en-US" sz="1600" b="0" dirty="0"/>
              <a:t>h) Being knowledgeable in IEEE standards processes and parliamentary procedures and</a:t>
            </a:r>
          </a:p>
          <a:p>
            <a:pPr>
              <a:spcBef>
                <a:spcPts val="100"/>
              </a:spcBef>
            </a:pPr>
            <a:r>
              <a:rPr lang="en-US" sz="1600" b="0" dirty="0"/>
              <a:t>ensuring that the processes and procedures are followed.</a:t>
            </a:r>
          </a:p>
          <a:p>
            <a:pPr>
              <a:spcBef>
                <a:spcPts val="100"/>
              </a:spcBef>
            </a:pPr>
            <a:r>
              <a:rPr lang="en-US" sz="1600" b="0" dirty="0" err="1"/>
              <a:t>i</a:t>
            </a:r>
            <a:r>
              <a:rPr lang="en-US" sz="1600" b="0" dirty="0"/>
              <a:t>) Seeking consensus as a means of resolving issues.</a:t>
            </a:r>
          </a:p>
          <a:p>
            <a:pPr>
              <a:spcBef>
                <a:spcPts val="100"/>
              </a:spcBef>
            </a:pPr>
            <a:r>
              <a:rPr lang="en-US" sz="1600" b="0" dirty="0"/>
              <a:t>j) Prioritizing work to best serve the group and its goals.</a:t>
            </a:r>
          </a:p>
          <a:p>
            <a:pPr>
              <a:spcBef>
                <a:spcPts val="100"/>
              </a:spcBef>
            </a:pPr>
            <a:r>
              <a:rPr lang="en-US" sz="1600" b="0" dirty="0"/>
              <a:t>k) Complying with the IEEE-SA Intellectual Property Policies, including but not limited to IEEE-SA Patent Policy (see </a:t>
            </a:r>
            <a:r>
              <a:rPr lang="en-US" sz="1600" b="0" i="1" dirty="0"/>
              <a:t>IEEE-SA Standards Board Operations Manual </a:t>
            </a:r>
            <a:r>
              <a:rPr lang="en-US" sz="1600" b="0" dirty="0"/>
              <a:t>6.3.2, </a:t>
            </a:r>
          </a:p>
          <a:p>
            <a:pPr>
              <a:spcBef>
                <a:spcPts val="100"/>
              </a:spcBef>
            </a:pPr>
            <a:r>
              <a:rPr lang="en-US" sz="1600" b="0" dirty="0"/>
              <a:t>http://standards.ieee.org/board/pat/index.html) and IEEE-SA Copyright Policy (see </a:t>
            </a:r>
            <a:r>
              <a:rPr lang="en-US" sz="1600" b="0" i="1" dirty="0"/>
              <a:t>IEEE-SA Standards Board Bylaws </a:t>
            </a:r>
            <a:r>
              <a:rPr lang="en-US" sz="1600" b="0" dirty="0"/>
              <a:t>7, http://standards.ieee.org/guides/bylaws/sect6-</a:t>
            </a:r>
          </a:p>
          <a:p>
            <a:pPr>
              <a:spcBef>
                <a:spcPts val="100"/>
              </a:spcBef>
            </a:pPr>
            <a:r>
              <a:rPr lang="en-US" sz="1600" b="0" dirty="0"/>
              <a:t>7.html#7).</a:t>
            </a:r>
          </a:p>
          <a:p>
            <a:pPr>
              <a:spcBef>
                <a:spcPts val="100"/>
              </a:spcBef>
            </a:pPr>
            <a:r>
              <a:rPr lang="en-US" sz="1600" b="0" dirty="0"/>
              <a:t>l) Fulfilling any financial </a:t>
            </a:r>
            <a:r>
              <a:rPr lang="en-US" sz="1600" b="0" dirty="0" err="1"/>
              <a:t>repor</a:t>
            </a:r>
            <a:r>
              <a:rPr lang="en-US" sz="1600" dirty="0"/>
              <a:t> </a:t>
            </a:r>
            <a:r>
              <a:rPr lang="en-US" sz="1600" b="0" dirty="0"/>
              <a:t>ting requirements of the IEEE, in the absence of a Treasurer.</a:t>
            </a:r>
          </a:p>
          <a:p>
            <a:pPr>
              <a:spcBef>
                <a:spcPts val="100"/>
              </a:spcBef>
            </a:pPr>
            <a:r>
              <a:rPr lang="en-US" sz="16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endParaRPr lang="en-US" sz="1400" b="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03mar22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147279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7198" y="800895"/>
            <a:ext cx="10419140" cy="4113213"/>
          </a:xfrm>
        </p:spPr>
        <p:txBody>
          <a:bodyPr/>
          <a:lstStyle/>
          <a:p>
            <a:pPr>
              <a:spcBef>
                <a:spcPts val="100"/>
              </a:spcBef>
            </a:pPr>
            <a:r>
              <a:rPr lang="en-US" sz="1600" dirty="0"/>
              <a:t>3.4.1 Chair – cont.</a:t>
            </a:r>
          </a:p>
          <a:p>
            <a:pPr>
              <a:spcBef>
                <a:spcPts val="100"/>
              </a:spcBef>
            </a:pPr>
            <a:r>
              <a:rPr lang="en-US" sz="1600" b="0" dirty="0"/>
              <a:t>n) Being familiar with training materials available through IEEE Standards Development Online.</a:t>
            </a:r>
          </a:p>
          <a:p>
            <a:pPr>
              <a:spcBef>
                <a:spcPts val="100"/>
              </a:spcBef>
            </a:pPr>
            <a:r>
              <a:rPr lang="en-US" sz="1600" b="0" dirty="0"/>
              <a:t>o) Call meetings and issue a notice for each meeting at least 30 calendar days prior to the meeting</a:t>
            </a:r>
          </a:p>
          <a:p>
            <a:pPr>
              <a:spcBef>
                <a:spcPts val="100"/>
              </a:spcBef>
            </a:pPr>
            <a:r>
              <a:rPr lang="en-US" sz="1600" b="0" dirty="0"/>
              <a:t>p) Ensure agendas are published at least 14 calendar days before a meeting</a:t>
            </a:r>
          </a:p>
          <a:p>
            <a:pPr>
              <a:spcBef>
                <a:spcPts val="100"/>
              </a:spcBef>
            </a:pPr>
            <a:r>
              <a:rPr lang="en-US" sz="1600" b="0" dirty="0"/>
              <a:t>q) Ensure important requested documents are issued to members of the Working Group, the Sponsor, and liaison groups.</a:t>
            </a:r>
          </a:p>
          <a:p>
            <a:pPr>
              <a:spcBef>
                <a:spcPts val="100"/>
              </a:spcBef>
            </a:pPr>
            <a:r>
              <a:rPr lang="en-US" sz="1600" b="0" dirty="0"/>
              <a:t>r) Ensure a membership roster is created and maintained</a:t>
            </a:r>
          </a:p>
          <a:p>
            <a:pPr>
              <a:spcBef>
                <a:spcPts val="100"/>
              </a:spcBef>
            </a:pPr>
            <a:r>
              <a:rPr lang="en-US" sz="1600" b="0" dirty="0"/>
              <a:t>s) Ensure participant attendance is recorded at each meeting</a:t>
            </a:r>
          </a:p>
          <a:p>
            <a:pPr>
              <a:spcBef>
                <a:spcPts val="100"/>
              </a:spcBef>
            </a:pPr>
            <a:r>
              <a:rPr lang="en-US" sz="16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1600" b="0" dirty="0"/>
              <a:t>u) Maintain liaison with other organizations at the direction of the Sponsor or at the discretion of the Working Group Chair with the approval of the Sponsor</a:t>
            </a:r>
          </a:p>
          <a:p>
            <a:pPr>
              <a:spcBef>
                <a:spcPts val="100"/>
              </a:spcBef>
            </a:pPr>
            <a:r>
              <a:rPr lang="en-US" sz="1600" b="0" dirty="0"/>
              <a:t>v) Ensure that any financial operations of the Working Group comply with the requirements of the IEEE 802 LMSC Operations Manual</a:t>
            </a:r>
          </a:p>
          <a:p>
            <a:pPr>
              <a:spcBef>
                <a:spcPts val="100"/>
              </a:spcBef>
            </a:pPr>
            <a:r>
              <a:rPr lang="en-US" sz="1600" b="0" dirty="0"/>
              <a:t>w) Assign/unassign subtasks and task leaders (e.g., secretary, subgroup chair, etc.)</a:t>
            </a:r>
          </a:p>
          <a:p>
            <a:pPr>
              <a:spcBef>
                <a:spcPts val="100"/>
              </a:spcBef>
            </a:pPr>
            <a:r>
              <a:rPr lang="en-US" sz="1600" b="0" dirty="0"/>
              <a:t>x) Determine if the Working Group is dominated by an organization and, if so, treat that organizations’ vote as one (with the approval of the Sponsor)</a:t>
            </a:r>
          </a:p>
          <a:p>
            <a:pPr>
              <a:spcBef>
                <a:spcPts val="100"/>
              </a:spcBef>
            </a:pPr>
            <a:r>
              <a:rPr lang="en-US" sz="1600" b="0" dirty="0"/>
              <a:t>y) Manage balloting of projects</a:t>
            </a:r>
          </a:p>
          <a:p>
            <a:pPr>
              <a:spcBef>
                <a:spcPts val="100"/>
              </a:spcBef>
            </a:pPr>
            <a:r>
              <a:rPr lang="en-US" sz="1600" b="0" dirty="0"/>
              <a:t>z) Decide which matters are procedural and which matters are technical</a:t>
            </a:r>
          </a:p>
          <a:p>
            <a:pPr>
              <a:spcBef>
                <a:spcPts val="100"/>
              </a:spcBef>
            </a:pPr>
            <a:r>
              <a:rPr lang="en-US" sz="1600" b="0" dirty="0"/>
              <a:t>aa) Decide procedural matters or defer them to a vote by the Working Group</a:t>
            </a:r>
          </a:p>
          <a:p>
            <a:pPr>
              <a:spcBef>
                <a:spcPts val="100"/>
              </a:spcBef>
            </a:pPr>
            <a:r>
              <a:rPr lang="en-US" sz="1600" b="0" dirty="0"/>
              <a:t>bb) Place issues to a vote by Working Group members</a:t>
            </a:r>
          </a:p>
          <a:p>
            <a:pPr>
              <a:spcBef>
                <a:spcPts val="100"/>
              </a:spcBef>
            </a:pPr>
            <a:r>
              <a:rPr lang="en-US" sz="1600" b="0" dirty="0"/>
              <a:t>cc) Preside over Working Group meetings and activities of the Working Group according to all of the relevant policies and procedures</a:t>
            </a:r>
            <a:endParaRPr lang="en-US" sz="1000" dirty="0"/>
          </a:p>
        </p:txBody>
      </p:sp>
      <p:sp>
        <p:nvSpPr>
          <p:cNvPr id="4" name="Date Placeholder 3"/>
          <p:cNvSpPr>
            <a:spLocks noGrp="1"/>
          </p:cNvSpPr>
          <p:nvPr>
            <p:ph type="dt" sz="half" idx="4294967295"/>
          </p:nvPr>
        </p:nvSpPr>
        <p:spPr>
          <a:xfrm>
            <a:off x="970644" y="301626"/>
            <a:ext cx="2204440" cy="276225"/>
          </a:xfrm>
          <a:prstGeom prst="rect">
            <a:avLst/>
          </a:prstGeom>
        </p:spPr>
        <p:txBody>
          <a:bodyPr/>
          <a:lstStyle/>
          <a:p>
            <a:pPr>
              <a:defRPr/>
            </a:pPr>
            <a:r>
              <a:rPr lang="en-US"/>
              <a:t>03mar22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Chair – cont.</a:t>
            </a:r>
            <a:endParaRPr lang="en-US" altLang="en-US" sz="2400" dirty="0"/>
          </a:p>
        </p:txBody>
      </p:sp>
    </p:spTree>
    <p:extLst>
      <p:ext uri="{BB962C8B-B14F-4D97-AF65-F5344CB8AC3E}">
        <p14:creationId xmlns:p14="http://schemas.microsoft.com/office/powerpoint/2010/main" val="23349987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856385"/>
            <a:ext cx="10896600"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The responsibilities of the Vice Chair(s) shall include:</a:t>
            </a:r>
          </a:p>
          <a:p>
            <a:pPr lvl="1">
              <a:spcBef>
                <a:spcPts val="0"/>
              </a:spcBef>
            </a:pPr>
            <a:r>
              <a:rPr lang="en-US" sz="1200" dirty="0"/>
              <a:t>a) </a:t>
            </a:r>
            <a:r>
              <a:rPr lang="en-US" sz="1400" b="1" u="sng" dirty="0"/>
              <a:t>Carrying out the Chair's duties if the Chair is temporarily unable to do so</a:t>
            </a:r>
            <a:r>
              <a:rPr lang="en-US" sz="1400" dirty="0"/>
              <a:t> or chooses to recuse himself or herself (i.e., to give a technical opinion) or chooses to delegate specific duties.</a:t>
            </a:r>
          </a:p>
          <a:p>
            <a:pPr lvl="1">
              <a:spcBef>
                <a:spcPts val="0"/>
              </a:spcBef>
            </a:pPr>
            <a:r>
              <a:rPr lang="en-US" sz="1400" dirty="0"/>
              <a:t>b) Being knowledgeable in IEEE standards processes and parliamentary procedures and assisting the Chair in ensuring that the processes and procedures are followed.</a:t>
            </a:r>
          </a:p>
          <a:p>
            <a:pPr lvl="1">
              <a:spcBef>
                <a:spcPts val="0"/>
              </a:spcBef>
            </a:pPr>
            <a:r>
              <a:rPr lang="en-US" sz="14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900" dirty="0"/>
          </a:p>
          <a:p>
            <a:pPr>
              <a:spcBef>
                <a:spcPts val="0"/>
              </a:spcBef>
              <a:spcAft>
                <a:spcPts val="300"/>
              </a:spcAft>
              <a:buFont typeface="Arial" panose="020B0604020202020204" pitchFamily="34" charset="0"/>
              <a:buChar char="•"/>
            </a:pPr>
            <a:r>
              <a:rPr lang="en-US" sz="1600" dirty="0"/>
              <a:t>Needs to be a member of the IEEE SA.</a:t>
            </a:r>
          </a:p>
          <a:p>
            <a:pPr>
              <a:spcBef>
                <a:spcPts val="0"/>
              </a:spcBef>
              <a:spcAft>
                <a:spcPts val="300"/>
              </a:spcAft>
              <a:buFont typeface="Arial" panose="020B0604020202020204" pitchFamily="34" charset="0"/>
              <a:buChar char="•"/>
            </a:pPr>
            <a:r>
              <a:rPr lang="en-US" sz="1600" dirty="0"/>
              <a:t>Declaration of term commitment and affiliation letters to the EC.</a:t>
            </a:r>
          </a:p>
          <a:p>
            <a:pPr>
              <a:spcBef>
                <a:spcPts val="0"/>
              </a:spcBef>
              <a:spcAft>
                <a:spcPts val="300"/>
              </a:spcAft>
              <a:buFont typeface="Arial" panose="020B0604020202020204" pitchFamily="34" charset="0"/>
              <a:buChar char="•"/>
            </a:pPr>
            <a:r>
              <a:rPr lang="en-US" sz="16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600" dirty="0"/>
              <a:t>Should consider to attend </a:t>
            </a:r>
            <a:r>
              <a:rPr lang="en-US" sz="1600" dirty="0" err="1"/>
              <a:t>sunday</a:t>
            </a:r>
            <a:r>
              <a:rPr lang="en-US" sz="1600" dirty="0"/>
              <a:t> wireless chair meeting and rules,  EC open and EC close meetings during a plenary. </a:t>
            </a:r>
          </a:p>
          <a:p>
            <a:pPr>
              <a:spcBef>
                <a:spcPts val="0"/>
              </a:spcBef>
              <a:spcAft>
                <a:spcPts val="300"/>
              </a:spcAft>
              <a:buFont typeface="Arial" panose="020B0604020202020204" pitchFamily="34" charset="0"/>
              <a:buChar char="•"/>
            </a:pPr>
            <a:r>
              <a:rPr lang="en-US" sz="16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6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600" dirty="0"/>
              <a:t>Learn how and be able to update the website and attendance / approved voters process.</a:t>
            </a:r>
          </a:p>
          <a:p>
            <a:pPr>
              <a:spcBef>
                <a:spcPts val="0"/>
              </a:spcBef>
              <a:spcAft>
                <a:spcPts val="300"/>
              </a:spcAft>
              <a:buFont typeface="Arial" panose="020B0604020202020204" pitchFamily="34" charset="0"/>
              <a:buChar char="•"/>
            </a:pPr>
            <a:r>
              <a:rPr lang="en-US" sz="1600" dirty="0"/>
              <a:t>Support the Chair and secretary in general</a:t>
            </a:r>
          </a:p>
          <a:p>
            <a:pPr lvl="1">
              <a:spcBef>
                <a:spcPts val="0"/>
              </a:spcBef>
              <a:spcAft>
                <a:spcPts val="300"/>
              </a:spcAft>
              <a:buFont typeface="Arial" panose="020B0604020202020204" pitchFamily="34" charset="0"/>
              <a:buChar char="•"/>
            </a:pPr>
            <a:r>
              <a:rPr lang="en-US" sz="1600" dirty="0"/>
              <a:t>Including feedback to the chair and secretary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b="1" dirty="0"/>
              <a:t>Though busier if some research is needed for a topic, help on comments, etc.  </a:t>
            </a:r>
            <a:endParaRPr lang="en-US" sz="1400" dirty="0"/>
          </a:p>
          <a:p>
            <a:pPr marL="1200150" lvl="2" indent="-285750">
              <a:spcBef>
                <a:spcPts val="0"/>
              </a:spcBef>
              <a:spcAft>
                <a:spcPts val="300"/>
              </a:spcAft>
              <a:buFont typeface="Arial" panose="020B0604020202020204" pitchFamily="34" charset="0"/>
              <a:buChar char="•"/>
            </a:pPr>
            <a:r>
              <a:rPr lang="en-US" sz="1400" b="1" dirty="0"/>
              <a:t>Maybe once a month or so.  It will vary.  </a:t>
            </a:r>
            <a:endParaRPr lang="en-US" sz="1400" dirty="0"/>
          </a:p>
          <a:p>
            <a:pPr marL="800100" lvl="1" indent="-342900">
              <a:spcBef>
                <a:spcPts val="0"/>
              </a:spcBef>
              <a:spcAft>
                <a:spcPts val="300"/>
              </a:spcAft>
              <a:buFont typeface="Arial" panose="020B0604020202020204" pitchFamily="34" charset="0"/>
              <a:buChar char="•"/>
            </a:pPr>
            <a:r>
              <a:rPr lang="en-US" sz="14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b="1" dirty="0"/>
              <a:t>Would look at a periodic touch point with the chair depending on activity. </a:t>
            </a:r>
            <a:endParaRPr lang="en-US" sz="1400" dirty="0"/>
          </a:p>
        </p:txBody>
      </p:sp>
      <p:sp>
        <p:nvSpPr>
          <p:cNvPr id="4" name="Date Placeholder 3"/>
          <p:cNvSpPr>
            <a:spLocks noGrp="1"/>
          </p:cNvSpPr>
          <p:nvPr>
            <p:ph type="dt" sz="half" idx="4294967295"/>
          </p:nvPr>
        </p:nvSpPr>
        <p:spPr>
          <a:xfrm>
            <a:off x="990600" y="316280"/>
            <a:ext cx="2204440" cy="276225"/>
          </a:xfrm>
          <a:prstGeom prst="rect">
            <a:avLst/>
          </a:prstGeom>
        </p:spPr>
        <p:txBody>
          <a:bodyPr/>
          <a:lstStyle/>
          <a:p>
            <a:pPr>
              <a:defRPr/>
            </a:pPr>
            <a:r>
              <a:rPr lang="en-US"/>
              <a:t>03mar22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2209006"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006"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914400" y="990600"/>
            <a:ext cx="10475384" cy="4821848"/>
          </a:xfrm>
        </p:spPr>
        <p:txBody>
          <a:bodyPr/>
          <a:lstStyle/>
          <a:p>
            <a:pPr>
              <a:buFont typeface="Arial" panose="020B0604020202020204" pitchFamily="34" charset="0"/>
              <a:buChar char="•"/>
            </a:pPr>
            <a:r>
              <a:rPr lang="en-US" sz="1800" dirty="0"/>
              <a:t>3.4.3 Secretary</a:t>
            </a:r>
          </a:p>
          <a:p>
            <a:pPr marL="0" indent="0">
              <a:spcBef>
                <a:spcPts val="0"/>
              </a:spcBef>
            </a:pPr>
            <a:r>
              <a:rPr lang="en-US" sz="1800" dirty="0"/>
              <a:t>	</a:t>
            </a:r>
            <a:r>
              <a:rPr lang="en-US" sz="1600" dirty="0"/>
              <a:t>The responsibilities of the Secretary include:</a:t>
            </a:r>
          </a:p>
          <a:p>
            <a:pPr lvl="1">
              <a:spcBef>
                <a:spcPts val="0"/>
              </a:spcBef>
            </a:pPr>
            <a:r>
              <a:rPr lang="en-US" sz="1400" dirty="0"/>
              <a:t>a) Scheduling meetings in coordination with the Chair and distributing meeting notices.</a:t>
            </a:r>
          </a:p>
          <a:p>
            <a:pPr lvl="1">
              <a:spcBef>
                <a:spcPts val="0"/>
              </a:spcBef>
            </a:pPr>
            <a:r>
              <a:rPr lang="en-US" sz="1400" dirty="0"/>
              <a:t>b) Distributing meeting agenda (as per 6.0). Notification of the potential for action shall be included on any distributed agendas for meetings.</a:t>
            </a:r>
          </a:p>
          <a:p>
            <a:pPr lvl="1">
              <a:spcBef>
                <a:spcPts val="0"/>
              </a:spcBef>
            </a:pPr>
            <a:r>
              <a:rPr lang="en-US" sz="140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400" dirty="0"/>
              <a:t>d) Creating and maintaining the Working Group membership roster and submitting it to the IEEE Standards Association annually.</a:t>
            </a:r>
          </a:p>
          <a:p>
            <a:pPr lvl="1">
              <a:spcBef>
                <a:spcPts val="0"/>
              </a:spcBef>
            </a:pPr>
            <a:r>
              <a:rPr lang="en-US" sz="1400" dirty="0"/>
              <a:t>e) Being responsible for the management and distribution of Working Group documentation.</a:t>
            </a:r>
          </a:p>
          <a:p>
            <a:pPr lvl="1">
              <a:spcBef>
                <a:spcPts val="0"/>
              </a:spcBef>
            </a:pPr>
            <a:r>
              <a:rPr lang="en-US" sz="1400" dirty="0"/>
              <a:t>f) Maintaining lists of unresolved issues, action items, and assignments.</a:t>
            </a:r>
          </a:p>
          <a:p>
            <a:pPr lvl="1">
              <a:spcBef>
                <a:spcPts val="0"/>
              </a:spcBef>
            </a:pPr>
            <a:r>
              <a:rPr lang="en-US" sz="1400" dirty="0"/>
              <a:t>g) Recording attendance of all attendees.</a:t>
            </a:r>
          </a:p>
          <a:p>
            <a:pPr lvl="1">
              <a:spcBef>
                <a:spcPts val="0"/>
              </a:spcBef>
            </a:pPr>
            <a:r>
              <a:rPr lang="en-US" sz="1400" dirty="0"/>
              <a:t>h) Maintaining a current list of the names of the voting members and distributing it to the members upon request.</a:t>
            </a:r>
          </a:p>
          <a:p>
            <a:pPr lvl="1">
              <a:spcBef>
                <a:spcPts val="0"/>
              </a:spcBef>
            </a:pPr>
            <a:r>
              <a:rPr lang="en-US" sz="1400" dirty="0" err="1"/>
              <a:t>i</a:t>
            </a:r>
            <a:r>
              <a:rPr lang="en-US" sz="1400" dirty="0"/>
              <a:t>) Forwarding all changes to the roster of voting members to the Chair.</a:t>
            </a:r>
          </a:p>
          <a:p>
            <a:pPr lvl="1">
              <a:spcBef>
                <a:spcPts val="0"/>
              </a:spcBef>
            </a:pPr>
            <a:r>
              <a:rPr lang="en-US" sz="1400" dirty="0"/>
              <a:t>j) Being familiar with training materials available through IEEE Standards Development Online. </a:t>
            </a:r>
          </a:p>
          <a:p>
            <a:pPr>
              <a:spcAft>
                <a:spcPts val="300"/>
              </a:spcAft>
              <a:buFont typeface="Arial" panose="020B0604020202020204" pitchFamily="34" charset="0"/>
              <a:buChar char="•"/>
            </a:pPr>
            <a:r>
              <a:rPr lang="en-US" sz="1600" dirty="0"/>
              <a:t>Expected to be in attendance at all face to face meetings and most all the teleconferences. </a:t>
            </a:r>
          </a:p>
          <a:p>
            <a:pPr>
              <a:spcBef>
                <a:spcPts val="0"/>
              </a:spcBef>
              <a:spcAft>
                <a:spcPts val="300"/>
              </a:spcAft>
              <a:buFont typeface="Arial" panose="020B0604020202020204" pitchFamily="34" charset="0"/>
              <a:buChar char="•"/>
            </a:pPr>
            <a:r>
              <a:rPr lang="en-US" sz="1600" dirty="0"/>
              <a:t>Support the Chair and Vice Char in general</a:t>
            </a:r>
          </a:p>
          <a:p>
            <a:pPr lvl="1">
              <a:spcBef>
                <a:spcPts val="0"/>
              </a:spcBef>
              <a:spcAft>
                <a:spcPts val="300"/>
              </a:spcAft>
              <a:buFont typeface="Arial" panose="020B0604020202020204" pitchFamily="34" charset="0"/>
              <a:buChar char="•"/>
            </a:pPr>
            <a:r>
              <a:rPr lang="en-US" sz="1600" dirty="0"/>
              <a:t>Including feedback to the chair and vice chair on  improved processes, e.g. meetings, calls, docs, procedures, etc. </a:t>
            </a:r>
            <a:endParaRPr lang="en-US" sz="1000" dirty="0"/>
          </a:p>
          <a:p>
            <a:pPr>
              <a:spcBef>
                <a:spcPts val="0"/>
              </a:spcBef>
              <a:spcAft>
                <a:spcPts val="300"/>
              </a:spcAft>
              <a:buFont typeface="Arial" panose="020B0604020202020204" pitchFamily="34" charset="0"/>
              <a:buChar char="•"/>
            </a:pPr>
            <a:r>
              <a:rPr lang="en-US" sz="16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600" dirty="0"/>
              <a:t>Though busier if after a meeting to do minutes.  </a:t>
            </a:r>
          </a:p>
          <a:p>
            <a:pPr marL="800100" lvl="1" indent="-342900">
              <a:spcBef>
                <a:spcPts val="0"/>
              </a:spcBef>
              <a:spcAft>
                <a:spcPts val="300"/>
              </a:spcAft>
              <a:buFont typeface="Arial" panose="020B0604020202020204" pitchFamily="34" charset="0"/>
              <a:buChar char="•"/>
            </a:pPr>
            <a:r>
              <a:rPr lang="en-US" sz="16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600" dirty="0"/>
              <a:t>Would look at a periodic touch point with the chair depending on activity. </a:t>
            </a:r>
            <a:endParaRPr lang="en-US" sz="14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p:txBody>
          <a:bodyPr/>
          <a:lstStyle/>
          <a:p>
            <a:r>
              <a:rPr lang="en-US"/>
              <a:t>03mar22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445697"/>
          </a:xfrm>
        </p:spPr>
        <p:txBody>
          <a:bodyPr/>
          <a:lstStyle/>
          <a:p>
            <a:r>
              <a:rPr lang="en-US" sz="2400" dirty="0"/>
              <a:t>Responsibilities of Working Group Officers</a:t>
            </a:r>
          </a:p>
        </p:txBody>
      </p:sp>
      <p:sp>
        <p:nvSpPr>
          <p:cNvPr id="3" name="Content Placeholder 2"/>
          <p:cNvSpPr>
            <a:spLocks noGrp="1"/>
          </p:cNvSpPr>
          <p:nvPr>
            <p:ph idx="1"/>
          </p:nvPr>
        </p:nvSpPr>
        <p:spPr>
          <a:xfrm>
            <a:off x="862876" y="838200"/>
            <a:ext cx="10475384" cy="4113213"/>
          </a:xfrm>
        </p:spPr>
        <p:txBody>
          <a:bodyPr/>
          <a:lstStyle/>
          <a:p>
            <a:r>
              <a:rPr lang="en-US" sz="1600" dirty="0"/>
              <a:t>3.0 Officers</a:t>
            </a:r>
          </a:p>
          <a:p>
            <a:r>
              <a:rPr lang="en-US" sz="16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600" b="0" dirty="0"/>
              <a:t>The Chair and Vice Chair(s) shall each be IEEE members of any grade, except Student grade, or IEEE Society affiliates, and also be members of IEEE-SA.</a:t>
            </a:r>
          </a:p>
          <a:p>
            <a:r>
              <a:rPr lang="en-US" sz="1600" dirty="0"/>
              <a:t>3.4 Responsibilities of Working Group Officers</a:t>
            </a:r>
          </a:p>
          <a:p>
            <a:r>
              <a:rPr lang="en-US" sz="1600" b="0" dirty="0"/>
              <a:t>When carrying out the duties of an officer described in IEEE’s policies and procedures, officers of the Working Group:</a:t>
            </a:r>
          </a:p>
          <a:p>
            <a:r>
              <a:rPr lang="en-US" sz="1600" b="0" dirty="0"/>
              <a:t>a) shall not act:</a:t>
            </a:r>
          </a:p>
          <a:p>
            <a:r>
              <a:rPr lang="en-US" sz="1600" b="0" dirty="0"/>
              <a:t>1) in bad faith;</a:t>
            </a:r>
          </a:p>
          <a:p>
            <a:r>
              <a:rPr lang="en-US" sz="1600" b="0" dirty="0"/>
              <a:t>2) to the detriment of IEEE-SA;</a:t>
            </a:r>
          </a:p>
          <a:p>
            <a:r>
              <a:rPr lang="en-US" sz="1600" b="0" dirty="0"/>
              <a:t>3) to further the interest of any party outside IEEE over the interest of IEEE; or</a:t>
            </a:r>
          </a:p>
          <a:p>
            <a:r>
              <a:rPr lang="en-US" sz="1600" b="0" dirty="0"/>
              <a:t>4) in a manner that is inconsistent with the purposes or objectives of IEEE, and;</a:t>
            </a:r>
          </a:p>
          <a:p>
            <a:r>
              <a:rPr lang="en-US" sz="1600" b="0" dirty="0"/>
              <a:t>b) shall use best efforts to ensure that participants of the working group conduct themselves in accordance with applicable policies and procedures including, but not limited to, SASB Bylaws 5.2.1.</a:t>
            </a:r>
          </a:p>
          <a:p>
            <a:r>
              <a:rPr lang="en-US" sz="1600" dirty="0"/>
              <a:t>The officers of the Working Group shall manage the day-to-day operations of the Working Group. The officers are responsible for implementing the decisions of the Working Group and managing the activities that result from those decisions.  </a:t>
            </a:r>
            <a:r>
              <a:rPr lang="en-US" sz="1600" b="0" dirty="0"/>
              <a:t>		</a:t>
            </a:r>
            <a:r>
              <a:rPr lang="en-US" sz="1800" dirty="0">
                <a:solidFill>
                  <a:srgbClr val="002060"/>
                </a:solidFill>
              </a:rPr>
              <a:t>And, it works well when the officers are organized, consistent and predictable. </a:t>
            </a:r>
          </a:p>
          <a:p>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990600" y="315314"/>
            <a:ext cx="2204439" cy="276225"/>
          </a:xfrm>
          <a:prstGeom prst="rect">
            <a:avLst/>
          </a:prstGeom>
        </p:spPr>
        <p:txBody>
          <a:bodyPr/>
          <a:lstStyle/>
          <a:p>
            <a:pPr>
              <a:defRPr/>
            </a:pPr>
            <a:r>
              <a:rPr lang="en-US"/>
              <a:t>03mar22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03mar22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03mar22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3364404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03mar22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p:txBody>
          <a:bodyPr/>
          <a:lstStyle/>
          <a:p>
            <a:r>
              <a:rPr lang="en-US"/>
              <a:t>03mar22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03mar22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03mar22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35</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03mar22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990600" y="276133"/>
            <a:ext cx="2198688" cy="304800"/>
          </a:xfrm>
          <a:prstGeom prst="rect">
            <a:avLst/>
          </a:prstGeom>
        </p:spPr>
        <p:txBody>
          <a:bodyPr/>
          <a:lstStyle/>
          <a:p>
            <a:pPr>
              <a:defRPr/>
            </a:pPr>
            <a:r>
              <a:rPr lang="en-US"/>
              <a:t>03mar22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not on IMAT (</a:t>
            </a:r>
            <a:r>
              <a:rPr lang="en-US" altLang="en-US" sz="1600" dirty="0">
                <a:solidFill>
                  <a:schemeClr val="tx1"/>
                </a:solidFill>
              </a:rPr>
              <a:t>VC &amp; </a:t>
            </a:r>
            <a:r>
              <a:rPr lang="en-US" altLang="en-US" sz="1600" dirty="0" err="1">
                <a:solidFill>
                  <a:schemeClr val="tx1"/>
                </a:solidFill>
              </a:rPr>
              <a:t>webex</a:t>
            </a:r>
            <a:r>
              <a:rPr lang="en-US" altLang="en-US" sz="1600" dirty="0">
                <a:solidFill>
                  <a:schemeClr val="tx1"/>
                </a:solidFill>
              </a:rPr>
              <a:t>)</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a:t>
            </a:r>
            <a:r>
              <a:rPr lang="en-US" altLang="en-US" sz="1400" dirty="0">
                <a:solidFill>
                  <a:schemeClr val="bg1">
                    <a:lumMod val="65000"/>
                  </a:schemeClr>
                </a:solidFill>
              </a:rPr>
              <a:t>Peter E</a:t>
            </a:r>
            <a:r>
              <a:rPr lang="en-US" altLang="en-US" sz="1400" dirty="0">
                <a:solidFill>
                  <a:schemeClr val="tx1"/>
                </a:solidFill>
              </a:rPr>
              <a:t>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then administration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4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Stds.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 UK, Canada,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endParaRPr lang="en-US" sz="1400" dirty="0">
              <a:effectLst/>
            </a:endParaRPr>
          </a:p>
          <a:p>
            <a:pPr lvl="1">
              <a:spcBef>
                <a:spcPts val="0"/>
              </a:spcBef>
              <a:buFont typeface="Arial" panose="020B0604020202020204" pitchFamily="34" charset="0"/>
              <a:buChar char="•"/>
            </a:pPr>
            <a:r>
              <a:rPr lang="en-US" altLang="en-US" sz="1400" kern="0" dirty="0">
                <a:solidFill>
                  <a:schemeClr val="tx1"/>
                </a:solidFill>
              </a:rPr>
              <a:t>ongoing: 6GHz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65000"/>
                  </a:schemeClr>
                </a:solidFill>
              </a:rPr>
              <a:t>Stuart K</a:t>
            </a:r>
          </a:p>
          <a:p>
            <a:pPr>
              <a:spcBef>
                <a:spcPts val="0"/>
              </a:spcBef>
            </a:pPr>
            <a:r>
              <a:rPr lang="en-US" altLang="en-US" sz="1800" b="0" dirty="0">
                <a:solidFill>
                  <a:schemeClr val="bg1">
                    <a:lumMod val="65000"/>
                  </a:schemeClr>
                </a:solidFill>
              </a:rPr>
              <a:t>		Seconded by:  Hassan Y</a:t>
            </a:r>
          </a:p>
          <a:p>
            <a:pPr>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a:t>
            </a:r>
            <a:r>
              <a:rPr lang="en-GB" sz="1600" b="0" dirty="0">
                <a:ea typeface="SimSun" panose="02010600030101010101" pitchFamily="2" charset="-122"/>
              </a:rPr>
              <a:t>in document </a:t>
            </a:r>
            <a:r>
              <a:rPr lang="en-GB" sz="1600" b="0" dirty="0">
                <a:ea typeface="SimSun" panose="02010600030101010101" pitchFamily="2" charset="-122"/>
                <a:hlinkClick r:id="rId3"/>
              </a:rPr>
              <a:t>https://mentor.ieee.org/802.18/dcn/22/18-22-0024-00-0000-minutes-24feb22-rrtag-teleconference.docx</a:t>
            </a:r>
            <a:r>
              <a:rPr lang="en-GB" sz="1600" b="0" dirty="0">
                <a:ea typeface="SimSun" panose="02010600030101010101" pitchFamily="2" charset="-122"/>
              </a:rPr>
              <a:t>   </a:t>
            </a:r>
            <a:r>
              <a:rPr lang="en-US" sz="1600" b="0" i="0" dirty="0">
                <a:solidFill>
                  <a:srgbClr val="000000"/>
                </a:solidFill>
                <a:effectLst/>
              </a:rPr>
              <a:t>27-Feb-2022 22:57:48 ET</a:t>
            </a:r>
            <a:r>
              <a:rPr lang="en-US" sz="1600" b="0" dirty="0">
                <a:ea typeface="SimSun" panose="02010600030101010101" pitchFamily="2" charset="-122"/>
              </a:rPr>
              <a:t>, 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65000"/>
                  </a:schemeClr>
                </a:solidFill>
              </a:rPr>
              <a:t>Edward A</a:t>
            </a:r>
          </a:p>
          <a:p>
            <a:pPr marL="0" indent="0">
              <a:spcBef>
                <a:spcPts val="0"/>
              </a:spcBef>
            </a:pPr>
            <a:r>
              <a:rPr lang="en-US" altLang="en-US" sz="1800" b="0" dirty="0">
                <a:solidFill>
                  <a:schemeClr val="bg1">
                    <a:lumMod val="65000"/>
                  </a:schemeClr>
                </a:solidFill>
              </a:rPr>
              <a:t>	Seconded by:  Al P</a:t>
            </a:r>
          </a:p>
          <a:p>
            <a:pPr marL="0" indent="0">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lvl="1">
              <a:spcBef>
                <a:spcPts val="0"/>
              </a:spcBef>
            </a:pPr>
            <a:endParaRPr lang="en-US" altLang="en-US" sz="18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Just fyi: in ieee-policies.pdf  9.21 formal date format to be:  </a:t>
            </a:r>
          </a:p>
          <a:p>
            <a:pPr lvl="1">
              <a:spcBef>
                <a:spcPts val="0"/>
              </a:spcBef>
              <a:buFont typeface="Arial" panose="020B0604020202020204" pitchFamily="34" charset="0"/>
              <a:buChar char="•"/>
            </a:pPr>
            <a:r>
              <a:rPr lang="en-US" altLang="en-US" sz="1600" dirty="0">
                <a:solidFill>
                  <a:schemeClr val="tx1"/>
                </a:solidFill>
              </a:rPr>
              <a:t>e-mail: DD MMM YYY (10 Jun 2020)</a:t>
            </a:r>
          </a:p>
          <a:p>
            <a:pPr lvl="1">
              <a:spcBef>
                <a:spcPts val="0"/>
              </a:spcBef>
              <a:buFont typeface="Arial" panose="020B0604020202020204" pitchFamily="34" charset="0"/>
              <a:buChar char="•"/>
            </a:pPr>
            <a:r>
              <a:rPr lang="en-US" altLang="en-US" sz="1600" dirty="0">
                <a:solidFill>
                  <a:schemeClr val="tx1"/>
                </a:solidFill>
              </a:rPr>
              <a:t>correspondence:  DD Month YYYY (10 June 2020)</a:t>
            </a:r>
          </a:p>
          <a:p>
            <a:pPr lvl="1">
              <a:spcBef>
                <a:spcPts val="0"/>
              </a:spcBef>
              <a:buFont typeface="Arial" panose="020B0604020202020204" pitchFamily="34" charset="0"/>
              <a:buChar char="•"/>
            </a:pPr>
            <a:r>
              <a:rPr lang="en-US" altLang="en-US" sz="1600" dirty="0">
                <a:solidFill>
                  <a:schemeClr val="tx1"/>
                </a:solidFill>
              </a:rPr>
              <a:t>for computer </a:t>
            </a:r>
            <a:r>
              <a:rPr lang="en-US" altLang="en-US" sz="1600" dirty="0" err="1">
                <a:solidFill>
                  <a:schemeClr val="tx1"/>
                </a:solidFill>
              </a:rPr>
              <a:t>yyyy</a:t>
            </a:r>
            <a:r>
              <a:rPr lang="en-US" altLang="en-US" sz="1600" dirty="0">
                <a:solidFill>
                  <a:schemeClr val="tx1"/>
                </a:solidFill>
              </a:rPr>
              <a:t>-mm-dd (2020-06-10). </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03mar22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Plenary</a:t>
            </a:r>
            <a:r>
              <a:rPr lang="en-US" altLang="en-US" sz="1800" b="0" dirty="0">
                <a:solidFill>
                  <a:schemeClr val="tx1"/>
                </a:solidFill>
              </a:rPr>
              <a:t>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lvl="1">
              <a:spcBef>
                <a:spcPts val="0"/>
              </a:spcBef>
              <a:buFont typeface="Arial" panose="020B0604020202020204" pitchFamily="34" charset="0"/>
              <a:buChar char="•"/>
            </a:pPr>
            <a:r>
              <a:rPr lang="en-US" sz="1800" i="0" dirty="0">
                <a:solidFill>
                  <a:srgbClr val="7030A0"/>
                </a:solidFill>
                <a:effectLst/>
              </a:rPr>
              <a:t>However, contract </a:t>
            </a:r>
            <a:r>
              <a:rPr lang="en-US" sz="1800" dirty="0">
                <a:solidFill>
                  <a:srgbClr val="7030A0"/>
                </a:solidFill>
              </a:rPr>
              <a:t>n</a:t>
            </a:r>
            <a:r>
              <a:rPr lang="en-US" sz="1800"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1085850" lvl="2" indent="-285750">
              <a:spcBef>
                <a:spcPts val="0"/>
              </a:spcBef>
              <a:spcAft>
                <a:spcPts val="0"/>
              </a:spcAft>
              <a:buFont typeface="Arial" panose="020B0604020202020204" pitchFamily="34" charset="0"/>
              <a:buChar char="•"/>
            </a:pPr>
            <a:r>
              <a:rPr lang="en-US" sz="800" strike="sngStrike" dirty="0">
                <a:solidFill>
                  <a:schemeClr val="bg1">
                    <a:lumMod val="75000"/>
                  </a:schemeClr>
                </a:solidFill>
              </a:rPr>
              <a:t>$400 until Friday, January 28, 2022 (fully refundable. </a:t>
            </a:r>
            <a:r>
              <a:rPr lang="en-US" sz="800" strike="sngStrike" dirty="0">
                <a:solidFill>
                  <a:schemeClr val="bg1">
                    <a:lumMod val="75000"/>
                  </a:schemeClr>
                </a:solidFill>
                <a:effectLst/>
                <a:ea typeface="Calibri" panose="020F0502020204030204" pitchFamily="34" charset="0"/>
              </a:rPr>
              <a:t>until January 28</a:t>
            </a:r>
            <a:r>
              <a:rPr lang="en-US" sz="800" strike="sngStrike" baseline="30000" dirty="0">
                <a:solidFill>
                  <a:schemeClr val="bg1">
                    <a:lumMod val="75000"/>
                  </a:schemeClr>
                </a:solidFill>
                <a:effectLst/>
                <a:ea typeface="Calibri" panose="020F0502020204030204" pitchFamily="34" charset="0"/>
              </a:rPr>
              <a:t>th</a:t>
            </a:r>
            <a:r>
              <a:rPr lang="en-US" sz="800" strike="sngStrike" dirty="0">
                <a:solidFill>
                  <a:schemeClr val="bg1">
                    <a:lumMod val="75000"/>
                  </a:schemeClr>
                </a:solidFill>
              </a:rPr>
              <a:t>) </a:t>
            </a:r>
          </a:p>
          <a:p>
            <a:pPr marL="1085850" lvl="2" indent="-285750">
              <a:spcBef>
                <a:spcPts val="0"/>
              </a:spcBef>
              <a:spcAft>
                <a:spcPts val="0"/>
              </a:spcAft>
              <a:buFont typeface="Arial" panose="020B0604020202020204" pitchFamily="34" charset="0"/>
              <a:buChar char="•"/>
            </a:pPr>
            <a:r>
              <a:rPr lang="en-US" sz="800" dirty="0">
                <a:solidFill>
                  <a:schemeClr val="bg1">
                    <a:lumMod val="65000"/>
                  </a:schemeClr>
                </a:solidFill>
              </a:rPr>
              <a:t>$600 until Friday, February 25, 2022 UTC – 19:00et/16:00pt</a:t>
            </a:r>
          </a:p>
          <a:p>
            <a:pPr marL="1543050" lvl="3" indent="-285750">
              <a:spcBef>
                <a:spcPts val="0"/>
              </a:spcBef>
              <a:spcAft>
                <a:spcPts val="0"/>
              </a:spcAft>
              <a:buFont typeface="Arial" panose="020B0604020202020204" pitchFamily="34" charset="0"/>
              <a:buChar char="•"/>
            </a:pPr>
            <a:r>
              <a:rPr lang="en-US" sz="800" dirty="0">
                <a:solidFill>
                  <a:schemeClr val="bg1">
                    <a:lumMod val="65000"/>
                  </a:schemeClr>
                </a:solidFill>
              </a:rPr>
              <a:t>refundable w/cancellation fee.  </a:t>
            </a:r>
            <a:r>
              <a:rPr lang="en-US" sz="800" dirty="0">
                <a:solidFill>
                  <a:schemeClr val="bg1">
                    <a:lumMod val="65000"/>
                  </a:schemeClr>
                </a:solidFill>
                <a:effectLst/>
                <a:ea typeface="Calibri" panose="020F0502020204030204" pitchFamily="34" charset="0"/>
              </a:rPr>
              <a:t>January 28th to February 25</a:t>
            </a:r>
            <a:r>
              <a:rPr lang="en-US" sz="800" baseline="30000" dirty="0">
                <a:solidFill>
                  <a:schemeClr val="bg1">
                    <a:lumMod val="65000"/>
                  </a:schemeClr>
                </a:solidFill>
                <a:effectLst/>
                <a:ea typeface="Calibri" panose="020F0502020204030204" pitchFamily="34" charset="0"/>
              </a:rPr>
              <a:t>th</a:t>
            </a:r>
            <a:r>
              <a:rPr lang="en-US" sz="800" dirty="0">
                <a:solidFill>
                  <a:schemeClr val="bg1">
                    <a:lumMod val="65000"/>
                  </a:schemeClr>
                </a:solidFill>
                <a:effectLst/>
                <a:ea typeface="Calibri" panose="020F0502020204030204" pitchFamily="34" charset="0"/>
              </a:rPr>
              <a:t>)</a:t>
            </a:r>
            <a:r>
              <a:rPr lang="en-US" sz="800" dirty="0">
                <a:solidFill>
                  <a:schemeClr val="bg1">
                    <a:lumMod val="65000"/>
                  </a:schemeClr>
                </a:solidFill>
              </a:rPr>
              <a:t> </a:t>
            </a:r>
          </a:p>
          <a:p>
            <a:pPr marL="1085850" lvl="2" indent="-285750">
              <a:spcBef>
                <a:spcPts val="0"/>
              </a:spcBef>
              <a:spcAft>
                <a:spcPts val="0"/>
              </a:spcAft>
              <a:buFont typeface="Arial" panose="020B0604020202020204" pitchFamily="34" charset="0"/>
              <a:buChar char="•"/>
            </a:pPr>
            <a:r>
              <a:rPr lang="en-US" b="1" dirty="0">
                <a:solidFill>
                  <a:schemeClr val="tx1"/>
                </a:solidFill>
              </a:rPr>
              <a:t>$800 after Friday, February 25, 2022 (non-refundable. after February 25</a:t>
            </a:r>
            <a:r>
              <a:rPr lang="en-US" b="1" baseline="30000" dirty="0">
                <a:solidFill>
                  <a:schemeClr val="tx1"/>
                </a:solidFill>
              </a:rPr>
              <a:t>th</a:t>
            </a:r>
            <a:r>
              <a:rPr lang="en-US" b="1" dirty="0">
                <a:solidFill>
                  <a:schemeClr val="tx1"/>
                </a:solidFill>
              </a:rPr>
              <a:t>)</a:t>
            </a:r>
            <a:endParaRPr lang="en-US" sz="1400" b="1" dirty="0">
              <a:solidFill>
                <a:schemeClr val="tx1"/>
              </a:solidFill>
              <a:effectLst/>
              <a:ea typeface="Calibri" panose="020F0502020204030204" pitchFamily="34" charset="0"/>
              <a:cs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cs typeface="Times New Roman" panose="02020603050405020304" pitchFamily="18" charset="0"/>
              </a:rPr>
              <a:t>note: </a:t>
            </a:r>
            <a:r>
              <a:rPr lang="en-US" sz="16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600" dirty="0">
              <a:solidFill>
                <a:schemeClr val="tx1"/>
              </a:solidFill>
              <a:effectLst/>
              <a:latin typeface="Calibri" panose="020F050202020403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800" dirty="0"/>
              <a:t>Plenary info: </a:t>
            </a:r>
            <a:r>
              <a:rPr lang="en-US" sz="1800" dirty="0">
                <a:hlinkClick r:id="rId3"/>
              </a:rPr>
              <a:t>http://802world.org/plenary/</a:t>
            </a:r>
            <a:r>
              <a:rPr lang="en-US" sz="1800"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t>Plenary dates to be 04-18 March (Avoids conflict with IEEE-SA Meetings March 22-24.)</a:t>
            </a:r>
          </a:p>
          <a:p>
            <a:pPr marL="1085850" lvl="2">
              <a:spcBef>
                <a:spcPts val="0"/>
              </a:spcBef>
              <a:spcAft>
                <a:spcPts val="0"/>
              </a:spcAft>
              <a:buFont typeface="Arial" panose="020B0604020202020204" pitchFamily="34" charset="0"/>
              <a:buChar char="•"/>
            </a:pPr>
            <a:r>
              <a:rPr lang="en-US" dirty="0">
                <a:ea typeface="Calibri" panose="020F0502020204030204" pitchFamily="34" charset="0"/>
              </a:rPr>
              <a:t>.18 will be our normal weekly times and call-in, Thursday’s 10</a:t>
            </a:r>
            <a:r>
              <a:rPr lang="en-US" baseline="30000" dirty="0">
                <a:ea typeface="Calibri" panose="020F0502020204030204" pitchFamily="34" charset="0"/>
              </a:rPr>
              <a:t>th</a:t>
            </a:r>
            <a:r>
              <a:rPr lang="en-US" dirty="0">
                <a:ea typeface="Calibri" panose="020F0502020204030204" pitchFamily="34" charset="0"/>
              </a:rPr>
              <a:t> and 17</a:t>
            </a:r>
            <a:r>
              <a:rPr lang="en-US" baseline="30000" dirty="0">
                <a:ea typeface="Calibri" panose="020F0502020204030204" pitchFamily="34" charset="0"/>
              </a:rPr>
              <a:t>th</a:t>
            </a:r>
            <a:r>
              <a:rPr lang="en-US" dirty="0">
                <a:ea typeface="Calibri" panose="020F0502020204030204" pitchFamily="34" charset="0"/>
              </a:rPr>
              <a:t> March2022. </a:t>
            </a:r>
          </a:p>
          <a:p>
            <a:pPr marL="285750">
              <a:spcBef>
                <a:spcPts val="0"/>
              </a:spcBef>
              <a:spcAft>
                <a:spcPts val="0"/>
              </a:spcAft>
              <a:buFont typeface="Arial" panose="020B0604020202020204" pitchFamily="34" charset="0"/>
              <a:buChar char="•"/>
            </a:pPr>
            <a:endParaRPr lang="en-US" altLang="en-US" sz="2000" b="0" dirty="0">
              <a:solidFill>
                <a:schemeClr val="tx1"/>
              </a:solidFill>
            </a:endParaRPr>
          </a:p>
          <a:p>
            <a:pPr marL="285750">
              <a:spcBef>
                <a:spcPts val="0"/>
              </a:spcBef>
              <a:spcAft>
                <a:spcPts val="0"/>
              </a:spcAft>
              <a:buFont typeface="Arial" panose="020B0604020202020204" pitchFamily="34" charset="0"/>
              <a:buChar char="•"/>
            </a:pPr>
            <a:r>
              <a:rPr lang="en-US" altLang="en-US" sz="2000" b="0" dirty="0">
                <a:solidFill>
                  <a:schemeClr val="tx1"/>
                </a:solidFill>
              </a:rPr>
              <a:t>For the 8-13 </a:t>
            </a:r>
            <a:r>
              <a:rPr lang="en-US" altLang="en-US" sz="2000" dirty="0">
                <a:solidFill>
                  <a:schemeClr val="tx1"/>
                </a:solidFill>
              </a:rPr>
              <a:t>May 2022 Wireless Interim </a:t>
            </a:r>
            <a:r>
              <a:rPr lang="en-US" altLang="en-US" sz="2000" b="0" dirty="0">
                <a:solidFill>
                  <a:schemeClr val="tx1"/>
                </a:solidFill>
              </a:rPr>
              <a:t>in Warsaw, Poland, the WCSC voted (02feb22) to head in the direction of mixed-mode (9-1-0) and will continue as such from meeting this week (02mar22).</a:t>
            </a:r>
          </a:p>
          <a:p>
            <a:pPr marL="685800" lvl="1">
              <a:spcBef>
                <a:spcPts val="0"/>
              </a:spcBef>
              <a:spcAft>
                <a:spcPts val="0"/>
              </a:spcAft>
              <a:buFont typeface="Arial" panose="020B0604020202020204" pitchFamily="34" charset="0"/>
              <a:buChar char="•"/>
            </a:pPr>
            <a:r>
              <a:rPr lang="en-US" altLang="en-US" sz="1800" dirty="0">
                <a:solidFill>
                  <a:schemeClr val="tx1"/>
                </a:solidFill>
              </a:rPr>
              <a:t>The fees were also voted on at $950/$1200/$1450 with cut off dates of 08Apr/29Apr.   </a:t>
            </a:r>
            <a:r>
              <a:rPr lang="en-US" altLang="en-US" sz="1800" b="0" dirty="0">
                <a:solidFill>
                  <a:schemeClr val="tx1"/>
                </a:solidFill>
              </a:rPr>
              <a: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03mar22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65240</TotalTime>
  <Words>9403</Words>
  <Application>Microsoft Office PowerPoint</Application>
  <PresentationFormat>Widescreen</PresentationFormat>
  <Paragraphs>912</Paragraphs>
  <Slides>35</Slides>
  <Notes>17</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3</vt:i4>
      </vt:variant>
      <vt:variant>
        <vt:lpstr>Slide Titles</vt:lpstr>
      </vt:variant>
      <vt:variant>
        <vt:i4>35</vt:i4>
      </vt:variant>
    </vt:vector>
  </HeadingPairs>
  <TitlesOfParts>
    <vt:vector size="50" baseType="lpstr">
      <vt:lpstr>Arial</vt:lpstr>
      <vt:lpstr>Calibri</vt:lpstr>
      <vt:lpstr>Consolas</vt:lpstr>
      <vt:lpstr>Helvetica</vt:lpstr>
      <vt:lpstr>inherit</vt:lpstr>
      <vt:lpstr>Mina</vt:lpstr>
      <vt:lpstr>Monotype Sorts</vt:lpstr>
      <vt:lpstr>open_sanssemibold</vt:lpstr>
      <vt:lpstr>Symbol</vt:lpstr>
      <vt:lpstr>Times New Roman</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Administrative–elections in March - reminder</vt:lpstr>
      <vt:lpstr>EU items to share</vt:lpstr>
      <vt:lpstr>EU items to share -2</vt:lpstr>
      <vt:lpstr>Other regions (outside EU-Stds and USA), items to share</vt:lpstr>
      <vt:lpstr>Other regions (outside EU-Stds and USA), items to share</vt:lpstr>
      <vt:lpstr>ITU-R items to share  -</vt:lpstr>
      <vt:lpstr>General Discussion Items </vt:lpstr>
      <vt:lpstr>General Discussion Items – ongoing fyi - MSGs 6 GHz &amp; FCC</vt:lpstr>
      <vt:lpstr>General Discussion Items – ongoing fyi - IEEE 802 Wireless Stds Table of Frequency Ranges</vt:lpstr>
      <vt:lpstr>Actions Required</vt:lpstr>
      <vt:lpstr>Any Other Business</vt:lpstr>
      <vt:lpstr>Adjourn</vt:lpstr>
      <vt:lpstr>PowerPoint Presentation</vt:lpstr>
      <vt:lpstr>PowerPoint Presentation</vt:lpstr>
      <vt:lpstr>PowerPoint Presentation</vt:lpstr>
      <vt:lpstr>Responsibilities of WG Chair</vt:lpstr>
      <vt:lpstr>Responsibilities of WG Chair – cont.</vt:lpstr>
      <vt:lpstr>Responsibilities of WG Vice Chair</vt:lpstr>
      <vt:lpstr>Responsibilities of WG Secretary</vt:lpstr>
      <vt:lpstr>Responsibilities of Working Group Officers</vt:lpstr>
      <vt:lpstr>ITU-R links &amp; general info</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4109</cp:revision>
  <cp:lastPrinted>1601-01-01T00:00:00Z</cp:lastPrinted>
  <dcterms:created xsi:type="dcterms:W3CDTF">2016-03-03T14:54:45Z</dcterms:created>
  <dcterms:modified xsi:type="dcterms:W3CDTF">2022-03-03T14:07:54Z</dcterms:modified>
</cp:coreProperties>
</file>