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799" autoAdjust="0"/>
  </p:normalViewPr>
  <p:slideViewPr>
    <p:cSldViewPr>
      <p:cViewPr varScale="1">
        <p:scale>
          <a:sx n="99" d="100"/>
          <a:sy n="99" d="100"/>
        </p:scale>
        <p:origin x="348" y="7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www.itu.int/en/ITU-R/study-groups/rcpm/Pages/wrc-23-studies.aspx" TargetMode="External"/><Relationship Id="rId7"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r>
              <a:rPr lang="en-US" sz="1200" dirty="0">
                <a:solidFill>
                  <a:schemeClr val="tx1"/>
                </a:solidFill>
              </a:rPr>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7" action="ppaction://hlinksldjump"/>
              </a:rPr>
              <a:t>see back up slides later</a:t>
            </a:r>
            <a:r>
              <a:rPr lang="en-US" sz="1050" dirty="0">
                <a:solidFill>
                  <a:schemeClr val="tx1"/>
                </a:solidFill>
                <a:hlinkClick r:id="rId7"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8"/>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24feb22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terminplaner4.dfn.de/bkie1ARdLo1Sk7r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2/18-22-0022-00-0000-uk-ofcom-mobile-data-strategy-consultation.zip" TargetMode="External"/><Relationship Id="rId5" Type="http://schemas.openxmlformats.org/officeDocument/2006/relationships/hyperlink" Target="https://www.ofcom.org.uk/consultations-and-statements/category-3/discussion-paper-meeting-future-demand-for-mobile-data" TargetMode="External"/><Relationship Id="rId4" Type="http://schemas.openxmlformats.org/officeDocument/2006/relationships/hyperlink" Target="https://mentor.ieee.org/802.18/dcn/22/18-22-0019-00-0000-uk-ofcom-mobile-strategy-consultation.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379-01-0itu-proposed-modifications-to-itu-r-m-1801-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gss.itu.int/" TargetMode="External"/><Relationship Id="rId4" Type="http://schemas.openxmlformats.org/officeDocument/2006/relationships/hyperlink" Target="https://mentor.ieee.org/802.11/dcn/22/11-22-0378-00-0itu-proposed-modifications-to-itu-r-m-1450-5.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1697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fcc.gov/ecfs/search/filings?proceedings_name=21-352&amp;sort=date_disseminated,DESC"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21-00-0000-minutes-17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24feb22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75"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chemeClr val="tx1"/>
                </a:solidFill>
                <a:effectLst/>
                <a:highlight>
                  <a:srgbClr val="FF7C80"/>
                </a:highlight>
                <a:latin typeface="Times New Roman" panose="02020603050405020304" pitchFamily="18" charset="0"/>
                <a:ea typeface="SimSun" panose="02010600030101010101" pitchFamily="2" charset="-122"/>
              </a:rPr>
              <a:t>Wednesday 02 March 2022 </a:t>
            </a:r>
            <a:r>
              <a:rPr lang="en-US" b="1" i="1" u="sng" dirty="0">
                <a:solidFill>
                  <a:schemeClr val="tx1"/>
                </a:solidFill>
                <a:highlight>
                  <a:srgbClr val="FF7C80"/>
                </a:highlight>
              </a:rPr>
              <a:t>- end of day </a:t>
            </a:r>
            <a:r>
              <a:rPr lang="en-US" b="1" i="1" u="sng" dirty="0" err="1">
                <a:solidFill>
                  <a:schemeClr val="tx1"/>
                </a:solidFill>
                <a:highlight>
                  <a:srgbClr val="FF7C80"/>
                </a:highlight>
              </a:rPr>
              <a:t>aoe</a:t>
            </a:r>
            <a:r>
              <a:rPr lang="en-US" b="1" i="1" u="sng" dirty="0">
                <a:solidFill>
                  <a:schemeClr val="tx1"/>
                </a:solidFill>
                <a:highlight>
                  <a:srgbClr val="FF7C80"/>
                </a:highlight>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#114 -22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 – tbd, in discussion will have &gt;30 day notice. </a:t>
            </a:r>
            <a:endParaRPr lang="en-US" sz="18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 EN 303 687 (6GHz) ETSI helpdesk is reviewing the draft, then after that to the EC for assessment.  as reported, it may not be assessed, then if not it will move on to ENAP for 90 days.</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a:t>
            </a:r>
            <a:r>
              <a:rPr lang="en-US" sz="1400" b="1" dirty="0">
                <a:solidFill>
                  <a:schemeClr val="tx1"/>
                </a:solidFill>
                <a:ea typeface="Calibri" panose="020F0502020204030204" pitchFamily="34" charset="0"/>
                <a:cs typeface="Times New Roman" panose="02020603050405020304" pitchFamily="18" charset="0"/>
              </a:rPr>
              <a:t>21mar–112e on TR 103 721 (mitigation at 5.8 GHz;	  21mar–113e on EN 303 687 (6 GHz);				22mar–113d on EN 303 722 (60 GHz); 		31mar–113b on TS 103 754  (mesh AP performance testing)</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17feb:</a:t>
            </a:r>
            <a:r>
              <a:rPr lang="en-US" sz="1600" dirty="0">
                <a:solidFill>
                  <a:schemeClr val="tx1"/>
                </a:solidFill>
                <a:effectLst/>
                <a:ea typeface="Calibri" panose="020F0502020204030204" pitchFamily="34" charset="0"/>
                <a:cs typeface="Times New Roman" panose="02020603050405020304" pitchFamily="18" charset="0"/>
              </a:rPr>
              <a:t> </a:t>
            </a:r>
            <a:r>
              <a:rPr lang="en-US" sz="1200" dirty="0">
                <a:solidFill>
                  <a:schemeClr val="tx1"/>
                </a:solidFill>
                <a:effectLst/>
                <a:ea typeface="Calibri" panose="020F0502020204030204" pitchFamily="34" charset="0"/>
                <a:cs typeface="Times New Roman" panose="02020603050405020304" pitchFamily="18" charset="0"/>
              </a:rPr>
              <a:t>Looks like about 11 ad </a:t>
            </a:r>
            <a:r>
              <a:rPr lang="en-US" sz="1200" dirty="0" err="1">
                <a:solidFill>
                  <a:schemeClr val="tx1"/>
                </a:solidFill>
                <a:effectLst/>
                <a:ea typeface="Calibri" panose="020F0502020204030204" pitchFamily="34" charset="0"/>
                <a:cs typeface="Times New Roman" panose="02020603050405020304" pitchFamily="18" charset="0"/>
              </a:rPr>
              <a:t>hocs</a:t>
            </a:r>
            <a:r>
              <a:rPr lang="en-US" sz="1200" dirty="0">
                <a:solidFill>
                  <a:schemeClr val="tx1"/>
                </a:solidFill>
                <a:effectLst/>
                <a:ea typeface="Calibri" panose="020F0502020204030204" pitchFamily="34" charset="0"/>
                <a:cs typeface="Times New Roman" panose="02020603050405020304" pitchFamily="18" charset="0"/>
              </a:rPr>
              <a:t> setup over the next few months. </a:t>
            </a:r>
            <a:r>
              <a:rPr lang="en-US" sz="1200" dirty="0">
                <a:effectLst/>
                <a:ea typeface="SimSun" panose="02010600030101010101" pitchFamily="2" charset="-122"/>
              </a:rPr>
              <a:t>(ad </a:t>
            </a:r>
            <a:r>
              <a:rPr lang="en-US" sz="1200" dirty="0" err="1">
                <a:effectLst/>
                <a:ea typeface="SimSun" panose="02010600030101010101" pitchFamily="2" charset="-122"/>
              </a:rPr>
              <a:t>hocs</a:t>
            </a:r>
            <a:r>
              <a:rPr lang="en-US" sz="1200" dirty="0">
                <a:effectLst/>
                <a:ea typeface="SimSun" panose="02010600030101010101" pitchFamily="2" charset="-122"/>
              </a:rPr>
              <a:t> can make decisions)</a:t>
            </a:r>
            <a:endParaRPr lang="en-US" sz="12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ad </a:t>
            </a:r>
            <a:r>
              <a:rPr lang="en-US" sz="1200" dirty="0" err="1">
                <a:solidFill>
                  <a:schemeClr val="tx1"/>
                </a:solidFill>
                <a:ea typeface="Calibri" panose="020F0502020204030204" pitchFamily="34" charset="0"/>
                <a:cs typeface="Times New Roman" panose="02020603050405020304" pitchFamily="18" charset="0"/>
              </a:rPr>
              <a:t>hocs</a:t>
            </a:r>
            <a:r>
              <a:rPr lang="en-US" sz="1200" dirty="0">
                <a:solidFill>
                  <a:schemeClr val="tx1"/>
                </a:solidFill>
                <a:ea typeface="Calibri" panose="020F0502020204030204" pitchFamily="34" charset="0"/>
                <a:cs typeface="Times New Roman" panose="02020603050405020304" pitchFamily="18" charset="0"/>
              </a:rPr>
              <a:t> cover much, e.g. 5 GHz, 6 GHz, and mesh performance TS.</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ETSI BRAN was not able to come to an agreement on liaison statement to ITU-R on M.1450.  An ad hoc is being setup, in May time frame to focus on this.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This is cellular and WLAN working on how to approach what info from published and un-published standards that can be sent to ITU-R.  (focus was on the 6 GHz standard is still in draft.)  Reminder: once a draft goes to ENAP, it becomes public and assessable.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Key is M.1450 will likely be used in WRC-23 and in M.1450 has pointers/URLs that need to be assessable.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BRAN is running a poll when to have the ITU-R ad hoc </a:t>
            </a:r>
            <a:r>
              <a:rPr lang="en-US" sz="1200" dirty="0">
                <a:solidFill>
                  <a:schemeClr val="tx1"/>
                </a:solidFill>
                <a:ea typeface="Calibri" panose="020F0502020204030204" pitchFamily="34" charset="0"/>
                <a:cs typeface="Times New Roman" panose="02020603050405020304" pitchFamily="18" charset="0"/>
                <a:hlinkClick r:id="rId7"/>
              </a:rPr>
              <a:t>https://terminplaner4.dfn.de/bkie1ARdLo1Sk7rs</a:t>
            </a:r>
            <a:r>
              <a:rPr lang="en-US" sz="1200" dirty="0">
                <a:solidFill>
                  <a:schemeClr val="tx1"/>
                </a:solidFill>
                <a:ea typeface="Calibri" panose="020F0502020204030204" pitchFamily="34" charset="0"/>
                <a:cs typeface="Times New Roman" panose="02020603050405020304" pitchFamily="18" charset="0"/>
              </a:rPr>
              <a: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EN 303 687, 6 GHz, is now entering the next stage, which has the client to client removed.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Next step is to inform EC for an assessment and set a deadline.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If deadline is not met, will have an ad hoc to approve to got to ENAP w/o the EC assessment. </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cs typeface="Times New Roman" panose="02020603050405020304" pitchFamily="18" charset="0"/>
              </a:rPr>
              <a:t>New draft versions on 5 and 60 GHz standards were approved and can progress through process. </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cs typeface="Times New Roman" panose="02020603050405020304" pitchFamily="18" charset="0"/>
              </a:rPr>
              <a:t>Received from ECC/WGFM, request to remove air to groun</a:t>
            </a:r>
            <a:r>
              <a:rPr lang="en-US" sz="1200" dirty="0">
                <a:solidFill>
                  <a:schemeClr val="tx1"/>
                </a:solidFill>
                <a:ea typeface="Calibri" panose="020F0502020204030204" pitchFamily="34" charset="0"/>
                <a:cs typeface="Times New Roman" panose="02020603050405020304" pitchFamily="18" charset="0"/>
              </a:rPr>
              <a:t>d at 5.8 GHz, to open up that spectrum.</a:t>
            </a:r>
            <a:endParaRPr lang="en-US" sz="12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Notes in (22)113011r7 Chairman’s Welcome has more and will be in .11 private area.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rPr>
              <a:t>Also the meeting minutes are in BRAN(22)113002r1, which will be in .11 private area.</a:t>
            </a:r>
            <a:endParaRPr lang="en-US" sz="160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Agenda is on CBTC, communications-based train control, train to track side.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600" b="1" dirty="0">
                <a:solidFill>
                  <a:schemeClr val="tx1"/>
                </a:solidFill>
              </a:rPr>
              <a:t>10feb:</a:t>
            </a:r>
            <a:r>
              <a:rPr lang="en-US" sz="16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WGFM </a:t>
            </a:r>
            <a:r>
              <a:rPr lang="en-US" sz="1800" dirty="0">
                <a:solidFill>
                  <a:schemeClr val="tx1"/>
                </a:solidFill>
                <a:hlinkClick r:id="rId6"/>
              </a:rPr>
              <a:t>&lt;SRDMG&gt; </a:t>
            </a:r>
            <a:r>
              <a:rPr lang="en-US" sz="1800" dirty="0">
                <a:solidFill>
                  <a:schemeClr val="tx1"/>
                </a:solidFill>
              </a:rPr>
              <a:t> next meeting 20-21apr22 ECO office   </a:t>
            </a:r>
          </a:p>
          <a:p>
            <a:pPr lvl="1">
              <a:spcBef>
                <a:spcPts val="0"/>
              </a:spcBef>
              <a:spcAft>
                <a:spcPts val="0"/>
              </a:spcAft>
              <a:buFont typeface="Arial" panose="020B0604020202020204" pitchFamily="34" charset="0"/>
              <a:buChar char="•"/>
            </a:pPr>
            <a:r>
              <a:rPr lang="en-US" altLang="en-US" sz="1600" dirty="0"/>
              <a:t>WI_04 has been assigned on 6425 – 7125 Std. Power.  </a:t>
            </a:r>
          </a:p>
          <a:p>
            <a:pPr lvl="1">
              <a:spcBef>
                <a:spcPts val="0"/>
              </a:spcBef>
              <a:spcAft>
                <a:spcPts val="0"/>
              </a:spcAft>
              <a:buFont typeface="Arial" panose="020B0604020202020204" pitchFamily="34" charset="0"/>
              <a:buChar char="•"/>
            </a:pPr>
            <a:r>
              <a:rPr lang="en-US" altLang="en-US" sz="1600" dirty="0"/>
              <a:t>It was proposed by ANFR, then WGFM assigned to SRD/MG who will address this WI next, then back to WGFM. </a:t>
            </a:r>
            <a:r>
              <a:rPr lang="en-US" sz="1600" dirty="0">
                <a:solidFill>
                  <a:schemeClr val="tx1"/>
                </a:solidFill>
              </a:rPr>
              <a:t>  (So not to SE45………) </a:t>
            </a:r>
          </a:p>
          <a:p>
            <a:pPr lvl="1">
              <a:spcBef>
                <a:spcPts val="0"/>
              </a:spcBef>
              <a:spcAft>
                <a:spcPts val="0"/>
              </a:spcAft>
              <a:buFont typeface="Arial" panose="020B0604020202020204" pitchFamily="34" charset="0"/>
              <a:buChar char="•"/>
            </a:pPr>
            <a:endParaRPr lang="en-US" sz="1600" dirty="0">
              <a:solidFill>
                <a:schemeClr val="tx1"/>
              </a:solidFill>
            </a:endParaRP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papers on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a:t>
            </a:r>
            <a:r>
              <a:rPr lang="en-US" sz="1600" b="0" dirty="0">
                <a:solidFill>
                  <a:schemeClr val="tx1"/>
                </a:solidFill>
                <a:ea typeface="Times New Roman" panose="02020603050405020304" pitchFamily="18" charset="0"/>
                <a:cs typeface="Times New Roman" panose="02020603050405020304" pitchFamily="18" charset="0"/>
              </a:rPr>
              <a:t> this is the big one, heading toward 6G, and 2 consultations: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first one: on mobile market</a:t>
            </a:r>
            <a:endParaRPr lang="en-US" sz="1600" b="1" u="sng" dirty="0">
              <a:solidFill>
                <a:schemeClr val="tx1"/>
              </a:solidFill>
              <a:ea typeface="Times New Roman" panose="02020603050405020304" pitchFamily="18" charset="0"/>
              <a:cs typeface="Times New Roman" panose="02020603050405020304" pitchFamily="18" charset="0"/>
              <a:hlinkClick r:id="rId3"/>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Over the past ten years there has been a huge shift towards the use of mobile devices in our everyday lives, at home and at work. Most calls are now made from mobile phones rather than landlines and UK adults now spend on average two hours a day online on their smartphones.</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8 questions.  As in the past we would not have to answer each one, just the ones we have interest in. </a:t>
            </a:r>
          </a:p>
          <a:p>
            <a:pPr lvl="1">
              <a:spcBef>
                <a:spcPts val="0"/>
              </a:spcBef>
              <a:spcAft>
                <a:spcPts val="0"/>
              </a:spcAft>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second one, on mobile data</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5"/>
              </a:rPr>
              <a:t>https://www.ofcom.org.uk/consultations-and-statements/category-3/discussion-paper-meeting-future-demand-for-mobile-data</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Mobile data traffic has grown by an average of 40% year on year in recent years and we expect that growth to continue (acknowledging there is there is a high degree of uncertainty about the rate of growth, particularly beyond 2030). </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2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https://mentor.ieee.org/802.18/dcn/22/18-22-0022-00-0000-uk-ofcom-mobile-data-strategy-consultation.zip</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1 question.  As in the past we would not have to answer each one, just the ones we have interest in. </a:t>
            </a:r>
          </a:p>
          <a:p>
            <a:pPr lvl="2">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1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WP 5A next meting is 23may to 03jun22 in Geneva</a:t>
            </a:r>
            <a:r>
              <a:rPr lang="en-US" dirty="0">
                <a:ea typeface="Calibri" panose="020F0502020204030204" pitchFamily="34" charset="0"/>
              </a:rPr>
              <a:t>.   Contributions are due:  _________</a:t>
            </a:r>
          </a:p>
          <a:p>
            <a:pPr marL="857250" lvl="3">
              <a:spcBef>
                <a:spcPts val="0"/>
              </a:spcBef>
              <a:buFont typeface="Arial" panose="020B0604020202020204" pitchFamily="34" charset="0"/>
              <a:buChar char="•"/>
            </a:pPr>
            <a:r>
              <a:rPr lang="en-US" dirty="0">
                <a:ea typeface="Calibri" panose="020F0502020204030204" pitchFamily="34" charset="0"/>
              </a:rPr>
              <a:t>.18 will see the M.1450 / M.1801 contributions from .11 later in March and goal to have though EC in April, likely their 05apr22 (first Tuesday) call.  </a:t>
            </a:r>
          </a:p>
          <a:p>
            <a:pPr marL="857250" lvl="3">
              <a:spcBef>
                <a:spcPts val="0"/>
              </a:spcBef>
              <a:buFont typeface="Arial" panose="020B0604020202020204" pitchFamily="34" charset="0"/>
              <a:buChar char="•"/>
            </a:pPr>
            <a:r>
              <a:rPr lang="en-US" dirty="0">
                <a:ea typeface="Calibri" panose="020F0502020204030204" pitchFamily="34" charset="0"/>
              </a:rPr>
              <a:t>Current .11 drafts: </a:t>
            </a:r>
          </a:p>
          <a:p>
            <a:pPr marL="1314450" lvl="4">
              <a:spcBef>
                <a:spcPts val="0"/>
              </a:spcBef>
              <a:buFont typeface="Arial" panose="020B0604020202020204" pitchFamily="34" charset="0"/>
              <a:buChar char="•"/>
            </a:pPr>
            <a:r>
              <a:rPr lang="en-US" dirty="0">
                <a:ea typeface="Calibri" panose="020F0502020204030204" pitchFamily="34" charset="0"/>
                <a:hlinkClick r:id="rId3"/>
              </a:rPr>
              <a:t>https://mentor.ieee.org/802.11/dcn/22/11-22-0379-01-0itu-proposed-modifications-to-itu-r-m-1801-2.docx</a:t>
            </a:r>
            <a:r>
              <a:rPr lang="en-US" dirty="0">
                <a:ea typeface="Calibri" panose="020F0502020204030204" pitchFamily="34" charset="0"/>
              </a:rPr>
              <a:t> 	</a:t>
            </a:r>
          </a:p>
          <a:p>
            <a:pPr marL="1314450" lvl="4">
              <a:spcBef>
                <a:spcPts val="0"/>
              </a:spcBef>
              <a:buFont typeface="Arial" panose="020B0604020202020204" pitchFamily="34" charset="0"/>
              <a:buChar char="•"/>
            </a:pPr>
            <a:r>
              <a:rPr lang="en-US" dirty="0">
                <a:ea typeface="Calibri" panose="020F0502020204030204" pitchFamily="34" charset="0"/>
                <a:hlinkClick r:id="rId4"/>
              </a:rPr>
              <a:t>https://mentor.ieee.org/802.11/dcn/22/11-22-0378-00-0itu-proposed-modifications-to-itu-r-m-1450-5.docx</a:t>
            </a:r>
            <a:r>
              <a:rPr lang="en-US" dirty="0">
                <a:ea typeface="Calibri" panose="020F0502020204030204" pitchFamily="34" charset="0"/>
              </a:rPr>
              <a:t> </a:t>
            </a:r>
          </a:p>
          <a:p>
            <a:pPr marL="857250" lvl="3">
              <a:spcBef>
                <a:spcPts val="0"/>
              </a:spcBef>
              <a:buFont typeface="Arial" panose="020B0604020202020204" pitchFamily="34" charset="0"/>
              <a:buChar char="•"/>
            </a:pPr>
            <a:endParaRPr lang="en-US"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USA FCC WAC last week, did approve the 6 GHz document, Doc 43, next to NTIA, then to CITEL. </a:t>
            </a: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ITU-T – Monday has a global standards symposium maybe an interest to some;  </a:t>
            </a:r>
            <a:r>
              <a:rPr lang="en-US" b="1" dirty="0">
                <a:ea typeface="Calibri" panose="020F0502020204030204" pitchFamily="34" charset="0"/>
                <a:hlinkClick r:id="rId5"/>
              </a:rPr>
              <a:t>https://gss.itu.int/</a:t>
            </a:r>
            <a:r>
              <a:rPr lang="en-US" b="1" dirty="0">
                <a:ea typeface="Calibri" panose="020F0502020204030204" pitchFamily="34" charset="0"/>
              </a:rPr>
              <a:t> </a:t>
            </a:r>
          </a:p>
          <a:p>
            <a:pPr marL="857250" lvl="3">
              <a:spcBef>
                <a:spcPts val="0"/>
              </a:spcBef>
              <a:buFont typeface="Arial" panose="020B0604020202020204" pitchFamily="34" charset="0"/>
              <a:buChar char="•"/>
            </a:pPr>
            <a:endParaRPr lang="en-US" b="1" dirty="0">
              <a:ea typeface="Calibri" panose="020F0502020204030204" pitchFamily="34" charset="0"/>
            </a:endParaRPr>
          </a:p>
          <a:p>
            <a:pPr marL="400050" lvl="2">
              <a:spcBef>
                <a:spcPts val="0"/>
              </a:spcBef>
              <a:buFont typeface="Arial" panose="020B0604020202020204" pitchFamily="34" charset="0"/>
              <a:buChar char="•"/>
            </a:pPr>
            <a:r>
              <a:rPr lang="en-US" b="1" dirty="0">
                <a:ea typeface="Calibri" panose="020F0502020204030204" pitchFamily="34" charset="0"/>
              </a:rPr>
              <a:t>10feb: </a:t>
            </a:r>
            <a:r>
              <a:rPr lang="en-US" dirty="0">
                <a:effectLst/>
                <a:ea typeface="Calibri" panose="020F0502020204030204" pitchFamily="34" charset="0"/>
              </a:rPr>
              <a:t>Looking toward WRC-23: The next CTEL is on 25-29 April – hosted by Mexico</a:t>
            </a:r>
          </a:p>
          <a:p>
            <a:pPr marL="857250" lvl="3">
              <a:spcBef>
                <a:spcPts val="0"/>
              </a:spcBef>
              <a:buFont typeface="Arial" panose="020B0604020202020204" pitchFamily="34" charset="0"/>
              <a:buChar char="•"/>
            </a:pPr>
            <a:r>
              <a:rPr lang="en-US" dirty="0">
                <a:ea typeface="Calibri" panose="020F0502020204030204" pitchFamily="34" charset="0"/>
              </a:rPr>
              <a:t>FCC WAC meets next week, to look at a couple of USA draft proposals on AI 1.2;  3, 6 (top ½ of the band) and 10 GHz for IMT identification.</a:t>
            </a:r>
          </a:p>
          <a:p>
            <a:pPr marL="1314450" lvl="4">
              <a:spcBef>
                <a:spcPts val="0"/>
              </a:spcBef>
              <a:buFont typeface="Arial" panose="020B0604020202020204" pitchFamily="34" charset="0"/>
              <a:buChar char="•"/>
            </a:pPr>
            <a:r>
              <a:rPr lang="en-US" dirty="0">
                <a:ea typeface="Calibri" panose="020F0502020204030204" pitchFamily="34" charset="0"/>
              </a:rPr>
              <a:t>Proposal is no change for the 6 GHz band, 6425 -7125.</a:t>
            </a:r>
          </a:p>
          <a:p>
            <a:pPr marL="857250" lvl="3">
              <a:spcBef>
                <a:spcPts val="0"/>
              </a:spcBef>
              <a:buFont typeface="Arial" panose="020B0604020202020204" pitchFamily="34" charset="0"/>
              <a:buChar char="•"/>
            </a:pPr>
            <a:r>
              <a:rPr lang="en-US" dirty="0">
                <a:effectLst/>
                <a:ea typeface="Calibri" panose="020F0502020204030204" pitchFamily="34" charset="0"/>
              </a:rPr>
              <a:t>Region 1 -  6425-7125 MHZ, different countries/</a:t>
            </a:r>
            <a:r>
              <a:rPr lang="en-US" dirty="0" err="1">
                <a:effectLst/>
                <a:ea typeface="Calibri" panose="020F0502020204030204" pitchFamily="34" charset="0"/>
              </a:rPr>
              <a:t>telcoms</a:t>
            </a:r>
            <a:r>
              <a:rPr lang="en-US" dirty="0">
                <a:effectLst/>
                <a:ea typeface="Calibri" panose="020F0502020204030204" pitchFamily="34" charset="0"/>
              </a:rPr>
              <a:t>  looking what they need, may not follow recommendations. </a:t>
            </a:r>
          </a:p>
          <a:p>
            <a:pPr marL="857250" lvl="3">
              <a:spcBef>
                <a:spcPts val="0"/>
              </a:spcBef>
              <a:buFont typeface="Arial" panose="020B0604020202020204" pitchFamily="34" charset="0"/>
              <a:buChar char="•"/>
            </a:pPr>
            <a:r>
              <a:rPr lang="en-US" dirty="0">
                <a:effectLst/>
                <a:ea typeface="Calibri" panose="020F0502020204030204" pitchFamily="34" charset="0"/>
              </a:rPr>
              <a:t> Region 2, 3 study is with 6425-7025 and 7025-7125 </a:t>
            </a:r>
            <a:r>
              <a:rPr lang="en-US" dirty="0" err="1">
                <a:effectLst/>
                <a:ea typeface="Calibri" panose="020F0502020204030204" pitchFamily="34" charset="0"/>
              </a:rPr>
              <a:t>MHz</a:t>
            </a:r>
            <a:r>
              <a:rPr lang="en-US" dirty="0" err="1">
                <a:ea typeface="Calibri" panose="020F0502020204030204" pitchFamily="34" charset="0"/>
              </a:rPr>
              <a:t>.</a:t>
            </a:r>
            <a:endParaRPr lang="en-US" dirty="0">
              <a:effectLst/>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none today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33188"/>
            <a:ext cx="10970299" cy="5642225"/>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Moving ahead and in the next 4 weeks will have canvased the 3</a:t>
            </a:r>
            <a:r>
              <a:rPr lang="en-GB" sz="1600" b="1" baseline="30000" dirty="0">
                <a:solidFill>
                  <a:schemeClr val="tx1"/>
                </a:solidFill>
                <a:ea typeface="Calibri" panose="020F0502020204030204" pitchFamily="34" charset="0"/>
              </a:rPr>
              <a:t>rd</a:t>
            </a:r>
            <a:r>
              <a:rPr lang="en-GB" sz="1600" b="1" dirty="0">
                <a:solidFill>
                  <a:schemeClr val="tx1"/>
                </a:solidFill>
                <a:ea typeface="Calibri" panose="020F0502020204030204" pitchFamily="34" charset="0"/>
              </a:rPr>
              <a:t> party test labs to then start up some testing. </a:t>
            </a:r>
          </a:p>
          <a:p>
            <a:pPr marL="1323975" lvl="3">
              <a:spcBef>
                <a:spcPts val="0"/>
              </a:spcBef>
              <a:spcAft>
                <a:spcPts val="0"/>
              </a:spcAft>
              <a:buFont typeface="Arial" panose="020B0604020202020204" pitchFamily="34" charset="0"/>
              <a:buChar char="•"/>
            </a:pPr>
            <a:r>
              <a:rPr lang="en-GB" b="1" dirty="0">
                <a:solidFill>
                  <a:schemeClr val="tx1"/>
                </a:solidFill>
                <a:ea typeface="Calibri" panose="020F0502020204030204" pitchFamily="34" charset="0"/>
              </a:rPr>
              <a:t>This is in parallel with what the WFA is doing on this. </a:t>
            </a: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17feb: </a:t>
            </a:r>
            <a:r>
              <a:rPr lang="en-GB" sz="1400" dirty="0" err="1">
                <a:solidFill>
                  <a:schemeClr val="tx1"/>
                </a:solidFill>
                <a:ea typeface="Calibri" panose="020F0502020204030204" pitchFamily="34" charset="0"/>
              </a:rPr>
              <a:t>WInnforum</a:t>
            </a:r>
            <a:r>
              <a:rPr lang="en-GB" sz="1400" dirty="0">
                <a:solidFill>
                  <a:schemeClr val="tx1"/>
                </a:solidFill>
                <a:ea typeface="Calibri" panose="020F0502020204030204" pitchFamily="34" charset="0"/>
              </a:rPr>
              <a:t> met with the FCC OET and some of the FCC folks are new  and don’t have the background of what was done with CBRS.     Watch docket 21-352, </a:t>
            </a:r>
            <a:r>
              <a:rPr lang="en-GB" sz="1400" dirty="0">
                <a:solidFill>
                  <a:schemeClr val="tx1"/>
                </a:solidFill>
                <a:ea typeface="Calibri" panose="020F0502020204030204" pitchFamily="34" charset="0"/>
                <a:hlinkClick r:id="rId5"/>
              </a:rPr>
              <a:t>https://www.fcc.gov/ecfs/search/filings?proceedings_name=21-352&amp;sort=date_disseminated,DESC</a:t>
            </a:r>
            <a:r>
              <a:rPr lang="en-GB" sz="1400" dirty="0">
                <a:solidFill>
                  <a:schemeClr val="tx1"/>
                </a:solidFill>
                <a:ea typeface="Calibri" panose="020F0502020204030204" pitchFamily="34" charset="0"/>
              </a:rPr>
              <a:t>,  for the AFC work. </a:t>
            </a:r>
          </a:p>
          <a:p>
            <a:pPr lvl="4">
              <a:buFont typeface="Arial" panose="020B0604020202020204" pitchFamily="34" charset="0"/>
              <a:buChar char="•"/>
            </a:pPr>
            <a:endParaRPr lang="en-US" sz="8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rPr>
              <a:t> WS1 – interference call today.  2 viewpoints on this,  </a:t>
            </a:r>
            <a:r>
              <a:rPr lang="en-GB" sz="1600" b="1" dirty="0" err="1">
                <a:solidFill>
                  <a:schemeClr val="tx1"/>
                </a:solidFill>
              </a:rPr>
              <a:t>APCO&amp;others</a:t>
            </a:r>
            <a:r>
              <a:rPr lang="en-GB" sz="1600" b="1" dirty="0">
                <a:solidFill>
                  <a:schemeClr val="tx1"/>
                </a:solidFill>
              </a:rPr>
              <a:t> / NCTA &amp; others, first time to have an open discussion and getting on the table.  Here is one, behind UN/PW: </a:t>
            </a:r>
            <a:r>
              <a:rPr lang="en-US" sz="1800" u="sng" dirty="0">
                <a:solidFill>
                  <a:srgbClr val="0000FF"/>
                </a:solidFill>
                <a:effectLst/>
                <a:latin typeface="Times New Roman" panose="02020603050405020304" pitchFamily="18" charset="0"/>
                <a:ea typeface="SimSun" panose="02010600030101010101" pitchFamily="2" charset="-122"/>
                <a:hlinkClick r:id="rId7"/>
              </a:rPr>
              <a:t>https://groups.wirelessinnovation.org/wg/6GHz-MSG-WS1/document/16974</a:t>
            </a:r>
            <a:endParaRPr lang="en-GB" sz="1600" b="1" dirty="0">
              <a:solidFill>
                <a:schemeClr val="tx1"/>
              </a:solidFill>
            </a:endParaRPr>
          </a:p>
          <a:p>
            <a:pPr marL="866775" lvl="2">
              <a:spcBef>
                <a:spcPts val="0"/>
              </a:spcBef>
              <a:spcAft>
                <a:spcPts val="0"/>
              </a:spcAft>
              <a:buFont typeface="Arial" panose="020B0604020202020204" pitchFamily="34" charset="0"/>
              <a:buChar char="•"/>
            </a:pPr>
            <a:r>
              <a:rPr lang="en-GB" sz="1600" b="1" dirty="0">
                <a:solidFill>
                  <a:schemeClr val="tx1"/>
                </a:solidFill>
              </a:rPr>
              <a:t>17feb: </a:t>
            </a:r>
            <a:r>
              <a:rPr lang="en-GB" sz="1600" dirty="0">
                <a:solidFill>
                  <a:schemeClr val="tx1"/>
                </a:solidFill>
              </a:rPr>
              <a:t>In last week’s call – question discussed was what to do with items that didn’t reach consensus for output report?</a:t>
            </a: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17feb: </a:t>
            </a:r>
            <a:r>
              <a:rPr lang="en-GB" sz="1600" dirty="0">
                <a:solidFill>
                  <a:schemeClr val="tx1"/>
                </a:solidFill>
                <a:ea typeface="Calibri" panose="020F0502020204030204" pitchFamily="34" charset="0"/>
              </a:rPr>
              <a:t>FCC is asking for the AFC applicants for their supplementals.  The first has come in today and the remainder of the 13 applicants will be sending in their supplements, then a Public Notice (PN) will come on these. </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7442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333333"/>
                </a:solidFill>
                <a:ea typeface="Times New Roman" panose="02020603050405020304" pitchFamily="18" charset="0"/>
                <a:hlinkClick r:id="rId3"/>
              </a:rPr>
              <a:t>https://mentor.ieee.org/802.18/dcn/22/18-22-0009-00-0000-ieee-802-wireless-standards-table-of-frequency-ranges.xlsx</a:t>
            </a:r>
            <a:endParaRPr lang="en-US" sz="1800"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the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the WCSC call next week,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marL="685800" lvl="1">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 </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all – send .18 chair any nominations/self nomination for chair or vice-chairs for 802.18 for next 2 years, by 02mar22 (next week.)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0" indent="0">
              <a:buClr>
                <a:srgbClr val="00B0F0"/>
              </a:buClr>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24feb22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524"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525"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 and voters on-line: _15_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03mar22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15:37et</a:t>
            </a: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24feb22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24feb22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24feb22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24feb22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24feb22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https://mentor.ieee.org/802.18/dcn/22/18-22-0021-00-0000-minutes-17feb22-rrtag-teleconference.docx</a:t>
            </a:r>
            <a:r>
              <a:rPr lang="en-GB" sz="1800" b="0" dirty="0">
                <a:ea typeface="SimSun" panose="02010600030101010101" pitchFamily="2" charset="-122"/>
              </a:rPr>
              <a:t>  </a:t>
            </a:r>
            <a:r>
              <a:rPr lang="en-US" sz="1000" b="0" i="0" dirty="0">
                <a:solidFill>
                  <a:srgbClr val="000000"/>
                </a:solidFill>
                <a:effectLst/>
                <a:latin typeface="Verdana" panose="020B0604030504040204" pitchFamily="34" charset="0"/>
              </a:rPr>
              <a:t>18-Feb-2022 13:51:20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Edward A</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1">
              <a:spcBef>
                <a:spcPts val="0"/>
              </a:spcBef>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For next week: in ieee-policies.pdf  9.21 formal date format to be:  </a:t>
            </a:r>
          </a:p>
          <a:p>
            <a:pPr lvl="1">
              <a:spcBef>
                <a:spcPts val="0"/>
              </a:spcBef>
              <a:buFont typeface="Arial" panose="020B0604020202020204" pitchFamily="34" charset="0"/>
              <a:buChar char="•"/>
            </a:pPr>
            <a:r>
              <a:rPr lang="en-US" altLang="en-US" sz="1600" dirty="0">
                <a:solidFill>
                  <a:schemeClr val="tx1"/>
                </a:solidFill>
              </a:rPr>
              <a:t>e-mail: DD MMM YYY (10 Jun 2020)</a:t>
            </a:r>
          </a:p>
          <a:p>
            <a:pPr lvl="1">
              <a:spcBef>
                <a:spcPts val="0"/>
              </a:spcBef>
              <a:buFont typeface="Arial" panose="020B0604020202020204" pitchFamily="34" charset="0"/>
              <a:buChar char="•"/>
            </a:pPr>
            <a:r>
              <a:rPr lang="en-US" altLang="en-US" sz="1600" dirty="0">
                <a:solidFill>
                  <a:schemeClr val="tx1"/>
                </a:solidFill>
              </a:rPr>
              <a:t>correspondence:  DD Month YYYY (10 June 2020)</a:t>
            </a:r>
          </a:p>
          <a:p>
            <a:pPr lvl="1">
              <a:spcBef>
                <a:spcPts val="0"/>
              </a:spcBef>
              <a:buFont typeface="Arial" panose="020B0604020202020204" pitchFamily="34" charset="0"/>
              <a:buChar char="•"/>
            </a:pPr>
            <a:r>
              <a:rPr lang="en-US" altLang="en-US" sz="1600" dirty="0">
                <a:solidFill>
                  <a:schemeClr val="tx1"/>
                </a:solidFill>
              </a:rPr>
              <a:t>for computer </a:t>
            </a:r>
            <a:r>
              <a:rPr lang="en-US" altLang="en-US" sz="1600" dirty="0" err="1">
                <a:solidFill>
                  <a:schemeClr val="tx1"/>
                </a:solidFill>
              </a:rPr>
              <a:t>yyyy</a:t>
            </a:r>
            <a:r>
              <a:rPr lang="en-US" altLang="en-US" sz="1600" dirty="0">
                <a:solidFill>
                  <a:schemeClr val="tx1"/>
                </a:solidFill>
              </a:rPr>
              <a:t>-mm-dd (2020-06-10). </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a:t>
            </a:r>
            <a:r>
              <a:rPr lang="en-US" b="1" dirty="0">
                <a:solidFill>
                  <a:schemeClr val="tx1"/>
                </a:solidFill>
                <a:highlight>
                  <a:srgbClr val="FFFF00"/>
                </a:highlight>
              </a:rPr>
              <a:t>February 25, 2022 UTC – 19:00et/16:00pt</a:t>
            </a:r>
            <a:endParaRPr lang="en-US" sz="1600" b="1" dirty="0">
              <a:solidFill>
                <a:schemeClr val="tx1"/>
              </a:solidFill>
              <a:highlight>
                <a:srgbClr val="FFFF00"/>
              </a:highlight>
            </a:endParaRPr>
          </a:p>
          <a:p>
            <a:pPr marL="1543050" lvl="3" indent="-285750">
              <a:spcBef>
                <a:spcPts val="0"/>
              </a:spcBef>
              <a:spcAft>
                <a:spcPts val="0"/>
              </a:spcAft>
              <a:buFont typeface="Arial" panose="020B0604020202020204" pitchFamily="34" charset="0"/>
              <a:buChar char="•"/>
            </a:pPr>
            <a:r>
              <a:rPr lang="en-US" sz="1400" b="1" dirty="0">
                <a:solidFill>
                  <a:schemeClr val="tx1"/>
                </a:solidFill>
              </a:rPr>
              <a:t>refundable w/cancellation fee.  </a:t>
            </a:r>
            <a:r>
              <a:rPr lang="en-US" sz="1400" b="1" dirty="0">
                <a:solidFill>
                  <a:schemeClr val="tx1"/>
                </a:solidFill>
                <a:effectLst/>
                <a:latin typeface="Times New Roman" panose="02020603050405020304" pitchFamily="18" charset="0"/>
                <a:ea typeface="Calibri" panose="020F0502020204030204" pitchFamily="34" charset="0"/>
              </a:rPr>
              <a:t>January 28th to February 25</a:t>
            </a:r>
            <a:r>
              <a:rPr lang="en-US" sz="1400" b="1" baseline="30000" dirty="0">
                <a:solidFill>
                  <a:schemeClr val="tx1"/>
                </a:solidFill>
                <a:effectLst/>
                <a:latin typeface="Times New Roman" panose="02020603050405020304" pitchFamily="18" charset="0"/>
                <a:ea typeface="Calibri" panose="020F0502020204030204" pitchFamily="34" charset="0"/>
              </a:rPr>
              <a:t>th</a:t>
            </a:r>
            <a:r>
              <a:rPr lang="en-US" sz="14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65021</TotalTime>
  <Words>9346</Words>
  <Application>Microsoft Office PowerPoint</Application>
  <PresentationFormat>Widescreen</PresentationFormat>
  <Paragraphs>894</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4102</cp:revision>
  <cp:lastPrinted>1601-01-01T00:00:00Z</cp:lastPrinted>
  <dcterms:created xsi:type="dcterms:W3CDTF">2016-03-03T14:54:45Z</dcterms:created>
  <dcterms:modified xsi:type="dcterms:W3CDTF">2022-02-25T16:27:39Z</dcterms:modified>
</cp:coreProperties>
</file>