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590" autoAdjust="0"/>
  </p:normalViewPr>
  <p:slideViewPr>
    <p:cSldViewPr>
      <p:cViewPr varScale="1">
        <p:scale>
          <a:sx n="105" d="100"/>
          <a:sy n="105" d="100"/>
        </p:scale>
        <p:origin x="810" y="10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24feb22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terminplaner4.dfn.de/bkie1ARdLo1Sk7r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3/ofcoms-future-approach-to-mobile-marke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2/18-22-0022-00-0000-uk-ofcom-mobile-data-strategy-consultation.zip" TargetMode="External"/><Relationship Id="rId5" Type="http://schemas.openxmlformats.org/officeDocument/2006/relationships/hyperlink" Target="https://www.ofcom.org.uk/consultations-and-statements/category-3/discussion-paper-meeting-future-demand-for-mobile-data" TargetMode="External"/><Relationship Id="rId4" Type="http://schemas.openxmlformats.org/officeDocument/2006/relationships/hyperlink" Target="https://mentor.ieee.org/802.18/dcn/22/18-22-0019-00-0000-uk-ofcom-mobile-strategy-consultation.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fcc.gov/ecfs/search/filings?proceedings_name=21-352&amp;sort=date_disseminated,DESC"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21-00-0000-minutes-17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24feb22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64"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chemeClr val="tx1"/>
                </a:solidFill>
                <a:effectLst/>
                <a:highlight>
                  <a:srgbClr val="FF7C80"/>
                </a:highlight>
                <a:latin typeface="Times New Roman" panose="02020603050405020304" pitchFamily="18" charset="0"/>
                <a:ea typeface="SimSun" panose="02010600030101010101" pitchFamily="2" charset="-122"/>
              </a:rPr>
              <a:t>Wednesday 02 March 2022 </a:t>
            </a:r>
            <a:r>
              <a:rPr lang="en-US" b="1" i="1" u="sng" dirty="0">
                <a:solidFill>
                  <a:schemeClr val="tx1"/>
                </a:solidFill>
                <a:highlight>
                  <a:srgbClr val="FF7C80"/>
                </a:highlight>
              </a:rPr>
              <a:t>- end of day </a:t>
            </a:r>
            <a:r>
              <a:rPr lang="en-US" b="1" i="1" u="sng" dirty="0" err="1">
                <a:solidFill>
                  <a:schemeClr val="tx1"/>
                </a:solidFill>
                <a:highlight>
                  <a:srgbClr val="FF7C80"/>
                </a:highlight>
              </a:rPr>
              <a:t>aoe</a:t>
            </a:r>
            <a:r>
              <a:rPr lang="en-US" b="1" i="1" u="sng" dirty="0">
                <a:solidFill>
                  <a:schemeClr val="tx1"/>
                </a:solidFill>
                <a:highlight>
                  <a:srgbClr val="FF7C80"/>
                </a:highlight>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#114 03-10june22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 – tbd, in discussion</a:t>
            </a:r>
            <a:endParaRPr lang="en-US" sz="18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17feb:</a:t>
            </a:r>
            <a:r>
              <a:rPr lang="en-US" sz="1600" dirty="0">
                <a:solidFill>
                  <a:schemeClr val="tx1"/>
                </a:solidFill>
                <a:effectLst/>
                <a:ea typeface="Calibri" panose="020F0502020204030204" pitchFamily="34" charset="0"/>
                <a:cs typeface="Times New Roman" panose="02020603050405020304" pitchFamily="18" charset="0"/>
              </a:rPr>
              <a:t> Looks like about 11 ad </a:t>
            </a:r>
            <a:r>
              <a:rPr lang="en-US" sz="1600" dirty="0" err="1">
                <a:solidFill>
                  <a:schemeClr val="tx1"/>
                </a:solidFill>
                <a:effectLst/>
                <a:ea typeface="Calibri" panose="020F0502020204030204" pitchFamily="34" charset="0"/>
                <a:cs typeface="Times New Roman" panose="02020603050405020304" pitchFamily="18" charset="0"/>
              </a:rPr>
              <a:t>hocs</a:t>
            </a:r>
            <a:r>
              <a:rPr lang="en-US" sz="1600" dirty="0">
                <a:solidFill>
                  <a:schemeClr val="tx1"/>
                </a:solidFill>
                <a:effectLst/>
                <a:ea typeface="Calibri" panose="020F0502020204030204" pitchFamily="34" charset="0"/>
                <a:cs typeface="Times New Roman" panose="02020603050405020304" pitchFamily="18" charset="0"/>
              </a:rPr>
              <a:t> setup over the next few months. </a:t>
            </a:r>
            <a:r>
              <a:rPr lang="en-US" sz="1600" dirty="0">
                <a:effectLst/>
                <a:ea typeface="SimSun" panose="02010600030101010101" pitchFamily="2" charset="-122"/>
              </a:rPr>
              <a:t>(ad </a:t>
            </a:r>
            <a:r>
              <a:rPr lang="en-US" sz="1600" dirty="0" err="1">
                <a:effectLst/>
                <a:ea typeface="SimSun" panose="02010600030101010101" pitchFamily="2" charset="-122"/>
              </a:rPr>
              <a:t>hocs</a:t>
            </a:r>
            <a:r>
              <a:rPr lang="en-US" sz="1600" dirty="0">
                <a:effectLst/>
                <a:ea typeface="SimSun" panose="02010600030101010101" pitchFamily="2" charset="-122"/>
              </a:rPr>
              <a:t> can make decisions)</a:t>
            </a:r>
            <a:endParaRPr lang="en-US" sz="1600" dirty="0">
              <a:solidFill>
                <a:schemeClr val="tx1"/>
              </a:solidFill>
              <a:effectLst/>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ad </a:t>
            </a:r>
            <a:r>
              <a:rPr lang="en-US" sz="1400" dirty="0" err="1">
                <a:solidFill>
                  <a:schemeClr val="tx1"/>
                </a:solidFill>
                <a:ea typeface="Calibri" panose="020F0502020204030204" pitchFamily="34" charset="0"/>
                <a:cs typeface="Times New Roman" panose="02020603050405020304" pitchFamily="18" charset="0"/>
              </a:rPr>
              <a:t>hocs</a:t>
            </a:r>
            <a:r>
              <a:rPr lang="en-US" sz="1400" dirty="0">
                <a:solidFill>
                  <a:schemeClr val="tx1"/>
                </a:solidFill>
                <a:ea typeface="Calibri" panose="020F0502020204030204" pitchFamily="34" charset="0"/>
                <a:cs typeface="Times New Roman" panose="02020603050405020304" pitchFamily="18" charset="0"/>
              </a:rPr>
              <a:t> cover much, e.g. 5 GHz, 6 GHz, and mesh performance TS.</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ETSI BRAN was not able to come to an agreement on liaison statement to ITU-R on M.1450.  An ad hoc is being setup, in May time frame to focus on this.   </a:t>
            </a:r>
          </a:p>
          <a:p>
            <a:pPr lvl="3">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This is cellular and WLAN working on how to approach what info from published and un-published standards that can be sent to ITU-R.  (focus was on the 6 GHz standard is still in draft.)  Reminder: once a draft goes to ENAP, it becomes public and assessable. </a:t>
            </a:r>
          </a:p>
          <a:p>
            <a:pPr lvl="3">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Key is M.1450 will likely be used in WRC-23 and in M.1450 has pointers/URLs that need to be assessable. </a:t>
            </a:r>
          </a:p>
          <a:p>
            <a:pPr lvl="3">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BRAN is running a poll when to have the ITU-R ad hoc </a:t>
            </a:r>
            <a:r>
              <a:rPr lang="en-US" sz="1400" dirty="0">
                <a:solidFill>
                  <a:schemeClr val="tx1"/>
                </a:solidFill>
                <a:ea typeface="Calibri" panose="020F0502020204030204" pitchFamily="34" charset="0"/>
                <a:cs typeface="Times New Roman" panose="02020603050405020304" pitchFamily="18" charset="0"/>
                <a:hlinkClick r:id="rId7"/>
              </a:rPr>
              <a:t>https://terminplaner4.dfn.de/bkie1ARdLo1Sk7rs</a:t>
            </a:r>
            <a:r>
              <a:rPr lang="en-US" sz="1400" dirty="0">
                <a:solidFill>
                  <a:schemeClr val="tx1"/>
                </a:solidFill>
                <a:ea typeface="Calibri" panose="020F0502020204030204" pitchFamily="34" charset="0"/>
                <a:cs typeface="Times New Roman" panose="02020603050405020304" pitchFamily="18" charset="0"/>
              </a:rPr>
              <a: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EN 303 687, 6 GHz, is now entering the next stage, which has the client to client removed.  </a:t>
            </a:r>
          </a:p>
          <a:p>
            <a:pPr lvl="3">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Next step is to inform EC for an assessment and set a deadline. </a:t>
            </a:r>
          </a:p>
          <a:p>
            <a:pPr lvl="3">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If deadline is not met, will have an ad hoc to approve to got to ENAP w/o the EC assessment.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cs typeface="Times New Roman" panose="02020603050405020304" pitchFamily="18" charset="0"/>
              </a:rPr>
              <a:t>New draft versions on 5 and 60 GHz standards were approved and can progress through process.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cs typeface="Times New Roman" panose="02020603050405020304" pitchFamily="18" charset="0"/>
              </a:rPr>
              <a:t>Received from ECC/WGFM, request to remove air to groun</a:t>
            </a:r>
            <a:r>
              <a:rPr lang="en-US" sz="1400" dirty="0">
                <a:solidFill>
                  <a:schemeClr val="tx1"/>
                </a:solidFill>
                <a:ea typeface="Calibri" panose="020F0502020204030204" pitchFamily="34" charset="0"/>
                <a:cs typeface="Times New Roman" panose="02020603050405020304" pitchFamily="18" charset="0"/>
              </a:rPr>
              <a:t>d at 5.8 GHz, to open up that spectrum.</a:t>
            </a:r>
            <a:endParaRPr lang="en-US" sz="1400" dirty="0">
              <a:solidFill>
                <a:schemeClr val="tx1"/>
              </a:solidFill>
              <a:effectLst/>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Notes in (22)113011r7 Chairman’s Welcome has more and will be in .11 private area.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Also the meeting minutes are in BRAN(22)113002r1, which will be in .11 private area.</a:t>
            </a:r>
          </a:p>
          <a:p>
            <a:pPr marL="457200" lvl="1" indent="0">
              <a:spcBef>
                <a:spcPts val="0"/>
              </a:spcBef>
            </a:pPr>
            <a:endParaRPr lang="en-US" sz="160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a:t>
            </a:r>
            <a:r>
              <a:rPr lang="en-US" sz="1800" dirty="0">
                <a:ea typeface="SimSun" panose="02010600030101010101" pitchFamily="2" charset="-122"/>
              </a:rPr>
              <a:t>28feb</a:t>
            </a:r>
            <a:r>
              <a:rPr lang="en-US" sz="1800" b="1" dirty="0">
                <a:effectLst/>
                <a:ea typeface="SimSun" panose="02010600030101010101" pitchFamily="2" charset="-122"/>
              </a:rPr>
              <a:t>-04mar22, web meeting</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next call #15 03-04mar22, web-meeting</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b="1" dirty="0"/>
              <a:t>03feb: </a:t>
            </a:r>
            <a:r>
              <a:rPr lang="en-US" altLang="en-US" sz="1600" dirty="0"/>
              <a:t>WI_4 has been assigned on 6425 – 7125 Std. Power</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next meeting #102 06-10jun22</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600" b="1" dirty="0">
                <a:solidFill>
                  <a:schemeClr val="tx1"/>
                </a:solidFill>
              </a:rPr>
              <a:t>10feb:</a:t>
            </a:r>
            <a:r>
              <a:rPr lang="en-US" sz="1600" dirty="0">
                <a:solidFill>
                  <a:schemeClr val="tx1"/>
                </a:solidFill>
              </a:rPr>
              <a:t> Did not pass along the WI on high power outdoor 6425-7125MHz (different one from above), so pushed to the next meeting, June 2022.  </a:t>
            </a:r>
          </a:p>
          <a:p>
            <a:pPr lvl="2">
              <a:spcBef>
                <a:spcPts val="0"/>
              </a:spcBef>
              <a:spcAft>
                <a:spcPts val="0"/>
              </a:spcAft>
              <a:buFont typeface="Arial" panose="020B0604020202020204" pitchFamily="34" charset="0"/>
              <a:buChar char="•"/>
            </a:pPr>
            <a:r>
              <a:rPr lang="en-US" sz="1600" dirty="0">
                <a:solidFill>
                  <a:schemeClr val="tx1"/>
                </a:solidFill>
              </a:rPr>
              <a:t>RF Crossing (French) borders is the reason for the push.   </a:t>
            </a:r>
          </a:p>
          <a:p>
            <a:pPr marL="457200" lvl="1" indent="0">
              <a:spcBef>
                <a:spcPts val="0"/>
              </a:spcBef>
              <a:spcAft>
                <a:spcPts val="0"/>
              </a:spcAft>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Discussion papers on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a:t>
            </a:r>
            <a:r>
              <a:rPr lang="en-US" sz="1600" b="0" dirty="0">
                <a:solidFill>
                  <a:schemeClr val="tx1"/>
                </a:solidFill>
                <a:ea typeface="Times New Roman" panose="02020603050405020304" pitchFamily="18" charset="0"/>
                <a:cs typeface="Times New Roman" panose="02020603050405020304" pitchFamily="18" charset="0"/>
              </a:rPr>
              <a:t> this is the big one, heading toward 6G, and 2 consultations: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first one: on mobile market</a:t>
            </a:r>
            <a:endParaRPr lang="en-US" sz="1600" b="1" u="sng" dirty="0">
              <a:solidFill>
                <a:schemeClr val="tx1"/>
              </a:solidFill>
              <a:ea typeface="Times New Roman" panose="02020603050405020304" pitchFamily="18" charset="0"/>
              <a:cs typeface="Times New Roman" panose="02020603050405020304" pitchFamily="18" charset="0"/>
              <a:hlinkClick r:id="rId3"/>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3"/>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Over the past ten years there has been a huge shift towards the use of mobile devices in our everyday lives, at home and at work. Most calls are now made from mobile phones rather than landlines and UK adults now spend on average two hours a day online on their smartphones.</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4"/>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8 questions.  As in the past we would not have to answer each one, just the ones we have interest in. </a:t>
            </a:r>
          </a:p>
          <a:p>
            <a:pPr lvl="1">
              <a:spcBef>
                <a:spcPts val="0"/>
              </a:spcBef>
              <a:spcAft>
                <a:spcPts val="0"/>
              </a:spcAft>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second one, on mobile data</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5"/>
              </a:rPr>
              <a:t>https://www.ofcom.org.uk/consultations-and-statements/category-3/discussion-paper-meeting-future-demand-for-mobile-data</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Mobile data traffic has grown by an average of 40% year on year in recent years and we expect that growth to continue (acknowledging there is there is a high degree of uncertainty about the rate of growth, particularly beyond 2030). </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2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https://mentor.ieee.org/802.18/dcn/22/18-22-0022-00-0000-uk-ofcom-mobile-data-strategy-consultation.zip</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1 question.  As in the past we would not have to answer each one, just the ones we have interest in. </a:t>
            </a:r>
          </a:p>
          <a:p>
            <a:pPr lvl="2">
              <a:spcBef>
                <a:spcPts val="0"/>
              </a:spcBef>
              <a:spcAft>
                <a:spcPts val="0"/>
              </a:spcAft>
              <a:buFont typeface="Arial" panose="020B0604020202020204" pitchFamily="34" charset="0"/>
              <a:buChar char="•"/>
            </a:pPr>
            <a:endParaRPr lang="en-US" sz="10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a:t>
            </a:r>
            <a:r>
              <a:rPr lang="en-US" sz="1800" b="0" dirty="0">
                <a:solidFill>
                  <a:schemeClr val="bg1">
                    <a:lumMod val="85000"/>
                  </a:schemeClr>
                </a:solidFill>
                <a:ea typeface="Times New Roman" panose="02020603050405020304" pitchFamily="18" charset="0"/>
                <a:cs typeface="Times New Roman" panose="02020603050405020304" pitchFamily="18" charset="0"/>
              </a:rPr>
              <a:t>none heard</a:t>
            </a:r>
            <a:endParaRPr lang="en-US" sz="1100" b="0" dirty="0">
              <a:solidFill>
                <a:schemeClr val="bg1">
                  <a:lumMod val="85000"/>
                </a:schemeClr>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r>
              <a:rPr lang="en-US" sz="1800" b="0" dirty="0">
                <a:solidFill>
                  <a:schemeClr val="bg1">
                    <a:lumMod val="75000"/>
                  </a:schemeClr>
                </a:solidFill>
                <a:effectLst/>
                <a:latin typeface="Times New Roman" panose="02020603050405020304" pitchFamily="18" charset="0"/>
                <a:ea typeface="Calibri" panose="020F0502020204030204" pitchFamily="34" charset="0"/>
              </a:rPr>
              <a:t>not today</a:t>
            </a:r>
          </a:p>
          <a:p>
            <a:pPr marL="857250" lvl="3">
              <a:spcBef>
                <a:spcPts val="0"/>
              </a:spcBef>
              <a:buFont typeface="Arial" panose="020B0604020202020204" pitchFamily="34" charset="0"/>
              <a:buChar char="•"/>
            </a:pPr>
            <a:r>
              <a:rPr lang="en-US" dirty="0">
                <a:effectLst/>
                <a:ea typeface="Calibri" panose="020F0502020204030204" pitchFamily="34" charset="0"/>
              </a:rPr>
              <a:t>  </a:t>
            </a:r>
          </a:p>
          <a:p>
            <a:pPr marL="857250" lvl="3">
              <a:spcBef>
                <a:spcPts val="0"/>
              </a:spcBef>
              <a:buFont typeface="Arial" panose="020B0604020202020204" pitchFamily="34" charset="0"/>
              <a:buChar char="•"/>
            </a:pPr>
            <a:r>
              <a:rPr lang="en-US" dirty="0">
                <a:ea typeface="Calibri" panose="020F0502020204030204" pitchFamily="34" charset="0"/>
              </a:rPr>
              <a:t> </a:t>
            </a:r>
            <a:endParaRPr lang="en-US"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10feb: </a:t>
            </a:r>
            <a:r>
              <a:rPr lang="en-US" dirty="0">
                <a:effectLst/>
                <a:ea typeface="Calibri" panose="020F0502020204030204" pitchFamily="34" charset="0"/>
              </a:rPr>
              <a:t>Looking toward WRC-23: The next CTEL is on 25-29 April – hosted by Mexico</a:t>
            </a:r>
          </a:p>
          <a:p>
            <a:pPr marL="1314450" lvl="4">
              <a:spcBef>
                <a:spcPts val="0"/>
              </a:spcBef>
              <a:buFont typeface="Arial" panose="020B0604020202020204" pitchFamily="34" charset="0"/>
              <a:buChar char="•"/>
            </a:pPr>
            <a:r>
              <a:rPr lang="en-US" dirty="0">
                <a:ea typeface="Calibri" panose="020F0502020204030204" pitchFamily="34" charset="0"/>
              </a:rPr>
              <a:t>FCC WAC meets next week, to look at a couple of USA draft proposals on AI 1.2;  3, 6 (top ½ of the band) and 10 GHz for IMT identification.</a:t>
            </a:r>
          </a:p>
          <a:p>
            <a:pPr marL="1771650" lvl="5">
              <a:spcBef>
                <a:spcPts val="0"/>
              </a:spcBef>
              <a:buFont typeface="Arial" panose="020B0604020202020204" pitchFamily="34" charset="0"/>
              <a:buChar char="•"/>
            </a:pPr>
            <a:r>
              <a:rPr lang="en-US" dirty="0">
                <a:ea typeface="Calibri" panose="020F0502020204030204" pitchFamily="34" charset="0"/>
              </a:rPr>
              <a:t>Proposal is no change for the 6 GHz band, 6425 -7125.</a:t>
            </a:r>
          </a:p>
          <a:p>
            <a:pPr marL="1314450" lvl="4">
              <a:spcBef>
                <a:spcPts val="0"/>
              </a:spcBef>
              <a:buFont typeface="Arial" panose="020B0604020202020204" pitchFamily="34" charset="0"/>
              <a:buChar char="•"/>
            </a:pPr>
            <a:r>
              <a:rPr lang="en-US" dirty="0">
                <a:effectLst/>
                <a:ea typeface="Calibri" panose="020F0502020204030204" pitchFamily="34" charset="0"/>
              </a:rPr>
              <a:t>Region 1 -  6425-7125 MHZ, different countries/</a:t>
            </a:r>
            <a:r>
              <a:rPr lang="en-US" dirty="0" err="1">
                <a:effectLst/>
                <a:ea typeface="Calibri" panose="020F0502020204030204" pitchFamily="34" charset="0"/>
              </a:rPr>
              <a:t>telcoms</a:t>
            </a:r>
            <a:r>
              <a:rPr lang="en-US" dirty="0">
                <a:effectLst/>
                <a:ea typeface="Calibri" panose="020F0502020204030204" pitchFamily="34" charset="0"/>
              </a:rPr>
              <a:t>  looking what they need, may not follow recommendations. </a:t>
            </a:r>
          </a:p>
          <a:p>
            <a:pPr marL="1314450" lvl="4">
              <a:spcBef>
                <a:spcPts val="0"/>
              </a:spcBef>
              <a:buFont typeface="Arial" panose="020B0604020202020204" pitchFamily="34" charset="0"/>
              <a:buChar char="•"/>
            </a:pPr>
            <a:r>
              <a:rPr lang="en-US" dirty="0">
                <a:effectLst/>
                <a:ea typeface="Calibri" panose="020F0502020204030204" pitchFamily="34" charset="0"/>
              </a:rPr>
              <a:t> Region 2, 3 study is with 6425-7025 and 7025-7125 </a:t>
            </a:r>
            <a:r>
              <a:rPr lang="en-US" dirty="0" err="1">
                <a:effectLst/>
                <a:ea typeface="Calibri" panose="020F0502020204030204" pitchFamily="34" charset="0"/>
              </a:rPr>
              <a:t>MHz</a:t>
            </a:r>
            <a:r>
              <a:rPr lang="en-US" dirty="0" err="1">
                <a:ea typeface="Calibri" panose="020F0502020204030204" pitchFamily="34" charset="0"/>
              </a:rPr>
              <a:t>.</a:t>
            </a:r>
            <a:endParaRPr lang="en-US" dirty="0">
              <a:effectLst/>
              <a:ea typeface="Calibri" panose="020F0502020204030204" pitchFamily="34" charset="0"/>
            </a:endParaRPr>
          </a:p>
          <a:p>
            <a:pPr>
              <a:spcBef>
                <a:spcPts val="0"/>
              </a:spcBef>
              <a:buFont typeface="Arial" panose="020B0604020202020204" pitchFamily="34" charset="0"/>
              <a:buChar char="•"/>
            </a:pPr>
            <a:r>
              <a:rPr lang="en-US" sz="1600" b="0" dirty="0">
                <a:ea typeface="Calibri" panose="020F0502020204030204" pitchFamily="34" charset="0"/>
              </a:rPr>
              <a:t>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none today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33188"/>
            <a:ext cx="10970299" cy="5642225"/>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17feb: </a:t>
            </a:r>
            <a:r>
              <a:rPr lang="en-GB" sz="1600" dirty="0" err="1">
                <a:solidFill>
                  <a:schemeClr val="tx1"/>
                </a:solidFill>
                <a:ea typeface="Calibri" panose="020F0502020204030204" pitchFamily="34" charset="0"/>
              </a:rPr>
              <a:t>WInnforum</a:t>
            </a:r>
            <a:r>
              <a:rPr lang="en-GB" sz="1600" dirty="0">
                <a:solidFill>
                  <a:schemeClr val="tx1"/>
                </a:solidFill>
                <a:ea typeface="Calibri" panose="020F0502020204030204" pitchFamily="34" charset="0"/>
              </a:rPr>
              <a:t> met with the FCC OET and some of the FCC folks are new  and don’t have the background of what was done with CBRS.     Watch docket 21-352, </a:t>
            </a:r>
            <a:r>
              <a:rPr lang="en-GB" sz="1600" dirty="0">
                <a:solidFill>
                  <a:schemeClr val="tx1"/>
                </a:solidFill>
                <a:ea typeface="Calibri" panose="020F0502020204030204" pitchFamily="34" charset="0"/>
                <a:hlinkClick r:id="rId5"/>
              </a:rPr>
              <a:t>https://www.fcc.gov/ecfs/search/filings?proceedings_name=21-352&amp;sort=date_disseminated,DESC</a:t>
            </a:r>
            <a:r>
              <a:rPr lang="en-GB" sz="1600" dirty="0">
                <a:solidFill>
                  <a:schemeClr val="tx1"/>
                </a:solidFill>
                <a:ea typeface="Calibri" panose="020F0502020204030204" pitchFamily="34" charset="0"/>
              </a:rPr>
              <a:t>,  for the AFC work. </a:t>
            </a:r>
          </a:p>
          <a:p>
            <a:pPr lvl="4">
              <a:buFont typeface="Arial" panose="020B0604020202020204" pitchFamily="34" charset="0"/>
              <a:buChar char="•"/>
            </a:pPr>
            <a:endParaRPr lang="en-US" sz="8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1" dirty="0">
                <a:solidFill>
                  <a:schemeClr val="tx1"/>
                </a:solidFill>
              </a:rPr>
              <a:t> </a:t>
            </a:r>
          </a:p>
          <a:p>
            <a:pPr marL="866775" lvl="2">
              <a:spcBef>
                <a:spcPts val="0"/>
              </a:spcBef>
              <a:spcAft>
                <a:spcPts val="0"/>
              </a:spcAft>
              <a:buFont typeface="Arial" panose="020B0604020202020204" pitchFamily="34" charset="0"/>
              <a:buChar char="•"/>
            </a:pPr>
            <a:r>
              <a:rPr lang="en-GB" sz="1600" b="1" dirty="0">
                <a:solidFill>
                  <a:schemeClr val="tx1"/>
                </a:solidFill>
              </a:rPr>
              <a:t>17feb: </a:t>
            </a:r>
            <a:r>
              <a:rPr lang="en-GB" sz="1600" dirty="0">
                <a:solidFill>
                  <a:schemeClr val="tx1"/>
                </a:solidFill>
              </a:rPr>
              <a:t>In last week’s call – question discussed was what to do with items that didn’t reach consensus for the output report?</a:t>
            </a: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466725" lvl="1">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17feb: </a:t>
            </a:r>
            <a:r>
              <a:rPr lang="en-GB" sz="1600" dirty="0">
                <a:solidFill>
                  <a:schemeClr val="tx1"/>
                </a:solidFill>
                <a:ea typeface="Calibri" panose="020F0502020204030204" pitchFamily="34" charset="0"/>
              </a:rPr>
              <a:t>FCC is asking for the AFC applicants for their supplementals.  The first has come in today and the remainder of the 13 applicants will be sending in their supplements, then a Public Notice (PN) will come on these.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Propagation models is one of the items being discussed and what is best for AFC. </a:t>
            </a: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7442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333333"/>
                </a:solidFill>
                <a:ea typeface="Times New Roman" panose="02020603050405020304" pitchFamily="18" charset="0"/>
                <a:hlinkClick r:id="rId3"/>
              </a:rPr>
              <a:t>https://mentor.ieee.org/802.18/dcn/22/18-22-0009-00-0000-ieee-802-wireless-standards-table-of-frequency-ranges.xlsx</a:t>
            </a:r>
            <a:endParaRPr lang="en-US" sz="1800" dirty="0">
              <a:solidFill>
                <a:srgbClr val="333333"/>
              </a:solidFill>
              <a:ea typeface="Times New Roman" panose="02020603050405020304" pitchFamily="18" charset="0"/>
            </a:endParaRPr>
          </a:p>
          <a:p>
            <a:pPr lvl="1">
              <a:spcBef>
                <a:spcPts val="0"/>
              </a:spcBef>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the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the WCSC call next week,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marL="685800" lvl="1">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 </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all – send .18 chair any nominations/self nomination for chair or vice-chairs for 802.18 for next 2 years, by 02mar22 (next week.)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0" indent="0">
              <a:buClr>
                <a:srgbClr val="00B0F0"/>
              </a:buClr>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8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24feb22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502"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503"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03mar22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15:_______________________43et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24feb22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24feb22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24feb22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24feb22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24feb22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a:solidFill>
                  <a:schemeClr val="bg1">
                    <a:lumMod val="75000"/>
                  </a:schemeClr>
                </a:solidFill>
              </a:rPr>
              <a:t>Peter 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Hassan Y</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https://mentor.ieee.org/802.18/dcn/22/18-22-0021-00-0000-minutes-17feb22-rrtag-teleconference.docx</a:t>
            </a:r>
            <a:r>
              <a:rPr lang="en-GB" sz="1800" b="0" dirty="0">
                <a:ea typeface="SimSun" panose="02010600030101010101" pitchFamily="2" charset="-122"/>
              </a:rPr>
              <a:t>  </a:t>
            </a:r>
            <a:r>
              <a:rPr lang="en-US" sz="1000" b="0" i="0" dirty="0">
                <a:solidFill>
                  <a:srgbClr val="000000"/>
                </a:solidFill>
                <a:effectLst/>
                <a:latin typeface="Verdana" panose="020B0604030504040204" pitchFamily="34" charset="0"/>
              </a:rPr>
              <a:t>18-Feb-2022 13:51:20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Mike L </a:t>
            </a:r>
          </a:p>
          <a:p>
            <a:pPr marL="0" indent="0">
              <a:spcBef>
                <a:spcPts val="0"/>
              </a:spcBef>
            </a:pPr>
            <a:r>
              <a:rPr lang="en-US" altLang="en-US" sz="1800" b="0" dirty="0">
                <a:solidFill>
                  <a:schemeClr val="bg1">
                    <a:lumMod val="75000"/>
                  </a:schemeClr>
                </a:solidFill>
              </a:rPr>
              <a:t>	Seconded by:  Ben R</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a:t>
            </a:r>
            <a:r>
              <a:rPr lang="en-US" b="1" dirty="0">
                <a:solidFill>
                  <a:schemeClr val="tx1"/>
                </a:solidFill>
                <a:highlight>
                  <a:srgbClr val="FFFF00"/>
                </a:highlight>
              </a:rPr>
              <a:t>February 25, 2022  UTC – 19:00et/16:00pt</a:t>
            </a:r>
            <a:endParaRPr lang="en-US" sz="1600" b="1" dirty="0">
              <a:solidFill>
                <a:schemeClr val="tx1"/>
              </a:solidFill>
              <a:highlight>
                <a:srgbClr val="FFFF00"/>
              </a:highlight>
            </a:endParaRPr>
          </a:p>
          <a:p>
            <a:pPr marL="1543050" lvl="3" indent="-285750">
              <a:spcBef>
                <a:spcPts val="0"/>
              </a:spcBef>
              <a:spcAft>
                <a:spcPts val="0"/>
              </a:spcAft>
              <a:buFont typeface="Arial" panose="020B0604020202020204" pitchFamily="34" charset="0"/>
              <a:buChar char="•"/>
            </a:pPr>
            <a:r>
              <a:rPr lang="en-US" sz="1400" b="1" dirty="0">
                <a:solidFill>
                  <a:schemeClr val="tx1"/>
                </a:solidFill>
              </a:rPr>
              <a:t>refundable w/cancellation fee.  </a:t>
            </a:r>
            <a:r>
              <a:rPr lang="en-US" sz="1400" b="1" dirty="0">
                <a:solidFill>
                  <a:schemeClr val="tx1"/>
                </a:solidFill>
                <a:effectLst/>
                <a:latin typeface="Times New Roman" panose="02020603050405020304" pitchFamily="18" charset="0"/>
                <a:ea typeface="Calibri" panose="020F0502020204030204" pitchFamily="34" charset="0"/>
              </a:rPr>
              <a:t>January 28th to February 25</a:t>
            </a:r>
            <a:r>
              <a:rPr lang="en-US" sz="1400" b="1" baseline="30000" dirty="0">
                <a:solidFill>
                  <a:schemeClr val="tx1"/>
                </a:solidFill>
                <a:effectLst/>
                <a:latin typeface="Times New Roman" panose="02020603050405020304" pitchFamily="18" charset="0"/>
                <a:ea typeface="Calibri" panose="020F0502020204030204" pitchFamily="34" charset="0"/>
              </a:rPr>
              <a:t>th</a:t>
            </a:r>
            <a:r>
              <a:rPr lang="en-US" sz="14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64851</TotalTime>
  <Words>8906</Words>
  <Application>Microsoft Office PowerPoint</Application>
  <PresentationFormat>Widescreen</PresentationFormat>
  <Paragraphs>881</Paragraphs>
  <Slides>34</Slides>
  <Notes>16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4093</cp:revision>
  <cp:lastPrinted>1601-01-01T00:00:00Z</cp:lastPrinted>
  <dcterms:created xsi:type="dcterms:W3CDTF">2016-03-03T14:54:45Z</dcterms:created>
  <dcterms:modified xsi:type="dcterms:W3CDTF">2022-02-24T14:48:19Z</dcterms:modified>
</cp:coreProperties>
</file>