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6"/>
  </p:notesMasterIdLst>
  <p:handoutMasterIdLst>
    <p:handoutMasterId r:id="rId37"/>
  </p:handoutMasterIdLst>
  <p:sldIdLst>
    <p:sldId id="256" r:id="rId2"/>
    <p:sldId id="341" r:id="rId3"/>
    <p:sldId id="329" r:id="rId4"/>
    <p:sldId id="604" r:id="rId5"/>
    <p:sldId id="624" r:id="rId6"/>
    <p:sldId id="605" r:id="rId7"/>
    <p:sldId id="776" r:id="rId8"/>
    <p:sldId id="596" r:id="rId9"/>
    <p:sldId id="690" r:id="rId10"/>
    <p:sldId id="831" r:id="rId11"/>
    <p:sldId id="798" r:id="rId12"/>
    <p:sldId id="823" r:id="rId13"/>
    <p:sldId id="818" r:id="rId14"/>
    <p:sldId id="608" r:id="rId15"/>
    <p:sldId id="796" r:id="rId16"/>
    <p:sldId id="826" r:id="rId17"/>
    <p:sldId id="827" r:id="rId18"/>
    <p:sldId id="650" r:id="rId19"/>
    <p:sldId id="498" r:id="rId20"/>
    <p:sldId id="402" r:id="rId21"/>
    <p:sldId id="403" r:id="rId22"/>
    <p:sldId id="829" r:id="rId23"/>
    <p:sldId id="828" r:id="rId24"/>
    <p:sldId id="835" r:id="rId25"/>
    <p:sldId id="841" r:id="rId26"/>
    <p:sldId id="652" r:id="rId27"/>
    <p:sldId id="549" r:id="rId28"/>
    <p:sldId id="425" r:id="rId29"/>
    <p:sldId id="728" r:id="rId30"/>
    <p:sldId id="655" r:id="rId31"/>
    <p:sldId id="656" r:id="rId32"/>
    <p:sldId id="832" r:id="rId33"/>
    <p:sldId id="833" r:id="rId34"/>
    <p:sldId id="834" r:id="rId3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85DFFF"/>
    <a:srgbClr val="FF9999"/>
    <a:srgbClr val="FF7C80"/>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16" autoAdjust="0"/>
    <p:restoredTop sz="96590" autoAdjust="0"/>
  </p:normalViewPr>
  <p:slideViewPr>
    <p:cSldViewPr>
      <p:cViewPr varScale="1">
        <p:scale>
          <a:sx n="108" d="100"/>
          <a:sy n="108" d="100"/>
        </p:scale>
        <p:origin x="672" y="96"/>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18-Feb-22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1.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cept.org/ecc/groups/ecc/wg-se/se-45/"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www.ecodocdb.dk/download/cc03c766-35f8/ECC%20Report%20302.pdf"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se/se-21/client/introduction/" TargetMode="External"/><Relationship Id="rId4" Type="http://schemas.openxmlformats.org/officeDocument/2006/relationships/hyperlink" Target="https://cept.org/ecc/groups/ecc/wg-se/se-19/client/introduction/" TargetMode="External"/><Relationship Id="rId9" Type="http://schemas.openxmlformats.org/officeDocument/2006/relationships/hyperlink" Target="https://cept.org/ecc/groups/ecc/wg-fm/fm-57/"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slide" Target="../slides/slide29.xm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9368252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820452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9683985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64241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2000969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1555587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8989417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&lt;SE19&gt;</a:t>
            </a:r>
            <a:r>
              <a:rPr lang="en-US" altLang="en-US" sz="1800" b="0" dirty="0"/>
              <a:t> 	</a:t>
            </a:r>
            <a:r>
              <a:rPr lang="en-US" altLang="en-US" sz="1800" dirty="0"/>
              <a:t>next call</a:t>
            </a:r>
            <a:r>
              <a:rPr lang="en-US" sz="1800" dirty="0">
                <a:sym typeface="Wingdings" panose="05000000000000000000" pitchFamily="2" charset="2"/>
              </a:rPr>
              <a:t> #88 30Sep-01Oct21</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15jul: 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5"/>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a:spcBef>
                <a:spcPts val="0"/>
              </a:spcBef>
              <a:spcAft>
                <a:spcPts val="0"/>
              </a:spcAft>
              <a:buFont typeface="Arial" panose="020B0604020202020204" pitchFamily="34" charset="0"/>
              <a:buChar char="•"/>
            </a:pPr>
            <a:r>
              <a:rPr lang="en-US" sz="1800" dirty="0">
                <a:solidFill>
                  <a:schemeClr val="tx1"/>
                </a:solidFill>
              </a:rPr>
              <a:t>CEPT–ECC  </a:t>
            </a:r>
            <a:r>
              <a:rPr lang="en-US" sz="1800" b="0" dirty="0">
                <a:solidFill>
                  <a:schemeClr val="tx1"/>
                </a:solidFill>
                <a:hlinkClick r:id="rId6"/>
              </a:rPr>
              <a:t>&lt;SE24&gt;</a:t>
            </a:r>
            <a:r>
              <a:rPr lang="en-US" sz="1800" b="0" dirty="0">
                <a:solidFill>
                  <a:schemeClr val="tx1"/>
                </a:solidFill>
              </a:rPr>
              <a:t> </a:t>
            </a:r>
            <a:r>
              <a:rPr lang="en-US" sz="1800" dirty="0">
                <a:solidFill>
                  <a:schemeClr val="tx1"/>
                </a:solidFill>
              </a:rPr>
              <a:t>next virtual meeting, #M105 10-12Jan22</a:t>
            </a:r>
          </a:p>
          <a:p>
            <a:pPr lvl="1">
              <a:spcBef>
                <a:spcPts val="0"/>
              </a:spcBef>
              <a:spcAft>
                <a:spcPts val="0"/>
              </a:spcAft>
              <a:buFont typeface="Arial" panose="020B0604020202020204" pitchFamily="34" charset="0"/>
              <a:buChar char="•"/>
            </a:pPr>
            <a:r>
              <a:rPr lang="en-US" sz="1600" b="1" dirty="0">
                <a:solidFill>
                  <a:schemeClr val="tx1"/>
                </a:solidFill>
              </a:rPr>
              <a:t>02sep: </a:t>
            </a:r>
            <a:r>
              <a:rPr lang="en-US" sz="1600" dirty="0">
                <a:solidFill>
                  <a:schemeClr val="tx1"/>
                </a:solidFill>
              </a:rPr>
              <a:t>Looking at UWB radiodetermination applications in 116 – 260GHz for vehicular use.</a:t>
            </a:r>
            <a:endParaRPr lang="en-US" sz="1600" dirty="0">
              <a:solidFill>
                <a:schemeClr val="bg1">
                  <a:lumMod val="65000"/>
                </a:schemeClr>
              </a:solidFill>
            </a:endParaRP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7"/>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7"/>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2813414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779084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17feb22</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17feb22</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17feb22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802.18-22/0020r01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terminplaner4.dfn.de/bkie1ARdLo1Sk7rs"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cept.org/ecc/groups/ecc/client/introduction/" TargetMode="External"/><Relationship Id="rId7" Type="http://schemas.openxmlformats.org/officeDocument/2006/relationships/hyperlink" Target="https://docdb.cept.org/implementation/16737"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4.wmf"/><Relationship Id="rId5" Type="http://schemas.openxmlformats.org/officeDocument/2006/relationships/hyperlink" Target="https://cept.org/ecc/groups/ecc/wg-fm/client/introduction/" TargetMode="External"/><Relationship Id="rId4" Type="http://schemas.openxmlformats.org/officeDocument/2006/relationships/hyperlink" Target="https://cept.org/ecc/groups/ecc/wg-se/se-45/client/introduction/"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ofcom.org.uk/consultations-and-statements/category-3/ofcoms-future-approach-to-mobile-markets"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mentor.ieee.org/802.18/dcn/22/18-22-0022-00-0000-uk-ofcom-mobile-data-strategy-consultation.zip" TargetMode="External"/><Relationship Id="rId5" Type="http://schemas.openxmlformats.org/officeDocument/2006/relationships/hyperlink" Target="https://www.ofcom.org.uk/consultations-and-statements/category-3/discussion-paper-meeting-future-demand-for-mobile-data" TargetMode="External"/><Relationship Id="rId4" Type="http://schemas.openxmlformats.org/officeDocument/2006/relationships/hyperlink" Target="https://mentor.ieee.org/802.18/dcn/22/18-22-0019-00-0000-uk-ofcom-mobile-strategy-consultation.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mentor.ieee.org/802.18/dcn/21/18-21-0039-01-0000-ieee-802-viewpoints-on-wrc-23-agenda-items.pptx" TargetMode="External"/><Relationship Id="rId5" Type="http://schemas.openxmlformats.org/officeDocument/2006/relationships/hyperlink" Target="https://mentor.ieee.org/802.18/dcn/20/18-20-0107-01-0000-res-811-wrc-19-wrc-23-agenda-items.docx" TargetMode="External"/><Relationship Id="rId4" Type="http://schemas.openxmlformats.org/officeDocument/2006/relationships/hyperlink" Target="https://www.itu.int/dms_pub/itu-r/oth/0c/0a/R0C0A00000D0041PDFE.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6ghz.wirelessinnovation.org/work-group-products"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groups.wirelessinnovation.org/wg/6MSG/dashboard" TargetMode="External"/><Relationship Id="rId5" Type="http://schemas.openxmlformats.org/officeDocument/2006/relationships/hyperlink" Target="https://www.fcc.gov/ecfs/search/filings?proceedings_name=21-352&amp;sort=date_disseminated,DESC" TargetMode="External"/><Relationship Id="rId4" Type="http://schemas.openxmlformats.org/officeDocument/2006/relationships/hyperlink" Target="https://www.wirelessinnovation.org/6ghz-multistakeholder-committee"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21/18-21-0036-10-0000-frequency-table-template.xls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mentor.ieee.org/802.18/dcn/22/18-22-0009-00-0000-ieee-802-wireless-standards-table-of-frequency-ranges.xls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13" Type="http://schemas.openxmlformats.org/officeDocument/2006/relationships/image" Target="../media/image2.wmf"/><Relationship Id="rId3" Type="http://schemas.openxmlformats.org/officeDocument/2006/relationships/hyperlink" Target="mailto:apetrick@ieee.org" TargetMode="External"/><Relationship Id="rId7" Type="http://schemas.openxmlformats.org/officeDocument/2006/relationships/hyperlink" Target="http://standards.ieee.org/resources/antitrust-guidelines.pdf" TargetMode="External"/><Relationship Id="rId12"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tandards.ieee.org/faqs/affiliationFAQ.html"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www.ieee802.org/18/" TargetMode="External"/><Relationship Id="rId15" Type="http://schemas.openxmlformats.org/officeDocument/2006/relationships/image" Target="../media/image3.emf"/><Relationship Id="rId10" Type="http://schemas.openxmlformats.org/officeDocument/2006/relationships/hyperlink" Target="https://standards.ieee.org/faqs/copyrights/index.html#1" TargetMode="External"/><Relationship Id="rId4" Type="http://schemas.openxmlformats.org/officeDocument/2006/relationships/hyperlink" Target="mailto:stuart@ok-brit.com" TargetMode="External"/><Relationship Id="rId9" Type="http://schemas.openxmlformats.org/officeDocument/2006/relationships/hyperlink" Target="https://standards.ieee.org/about/sasb/patcom/materials.html" TargetMode="External"/><Relationship Id="rId14"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20-0000-teleconference-call-in-info.pptx" TargetMode="External"/><Relationship Id="rId1" Type="http://schemas.openxmlformats.org/officeDocument/2006/relationships/slideLayout" Target="../slideLayouts/slideLayout1.xml"/><Relationship Id="rId4" Type="http://schemas.openxmlformats.org/officeDocument/2006/relationships/hyperlink" Target="https://calendar.google.com/calendar/embed?src=c2gedttabtbj4bps23j4847004%40group.calendar.google.com&amp;ctz=America%2FNew_York"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urldefense.com/v3/__https:/help.webex.com__;!!F7jv3iA!gM8v_SJtvQnL5Cnr-NOU0HPp5WGt1JfaumEwByZoeUhkpsM3ISI0ou1J0YPTEQ-vmw$" TargetMode="External"/><Relationship Id="rId3" Type="http://schemas.openxmlformats.org/officeDocument/2006/relationships/hyperlink" Target="https://ieeesa.webex.com/ieeesa/j.php?MTID=m91b36f4c80de69b002c6b1e7296833ef" TargetMode="External"/><Relationship Id="rId7" Type="http://schemas.openxmlformats.org/officeDocument/2006/relationships/hyperlink" Target="file:///C:\Users\jholcomb\OneDrive%20-%20Itron\Documents\2standards\+stuff_stds\%20sip:23482965390@ieeesa.webex.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e2440d86732cb212a836b1fc3810b588__;!!F7jv3iA!gM8v_SJtvQnL5Cnr-NOU0HPp5WGt1JfaumEwByZoeUhkpsM3ISI0ou1J0YPdsRcv7w$" TargetMode="External"/><Relationship Id="rId5" Type="http://schemas.openxmlformats.org/officeDocument/2006/relationships/hyperlink" Target="tel:%2B1-213-306-3065,,*01*23482965390%23%23*01*" TargetMode="External"/><Relationship Id="rId4" Type="http://schemas.openxmlformats.org/officeDocument/2006/relationships/hyperlink" Target="tel:%2B1-646-992-2010,,*01*23482965390%23%23*01*"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urldefense.com/v3/__https:/help.webex.com__;!!F7jv3iA!hHSHorgLqol_U2RCNyI1HWujvpSxHLaGk6JGj7Sdgc_ctxU-bIyU7Ugstn1UGVzgHQ$" TargetMode="External"/><Relationship Id="rId3" Type="http://schemas.openxmlformats.org/officeDocument/2006/relationships/hyperlink" Target="https://ieeesa.webex.com/ieeesa/j.php?MTID=m55ca5484c290321aba5a38f8837afa0b" TargetMode="External"/><Relationship Id="rId7" Type="http://schemas.openxmlformats.org/officeDocument/2006/relationships/hyperlink" Target="file:///C:\Users\jholcomb\OneDrive%20-%20Itron\Documents\2standards\+stuff_stds\%20sip:23374836851@ieeesa.webex.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6c80bf76e9fa06e057f0c86c5612ba0__;!!F7jv3iA!hHSHorgLqol_U2RCNyI1HWujvpSxHLaGk6JGj7Sdgc_ctxU-bIyU7Ugstn1NkuY65A$" TargetMode="External"/><Relationship Id="rId5" Type="http://schemas.openxmlformats.org/officeDocument/2006/relationships/hyperlink" Target="tel:%2B1-213-306-3065,,*01*23374836851%23%23*01*" TargetMode="External"/><Relationship Id="rId4" Type="http://schemas.openxmlformats.org/officeDocument/2006/relationships/hyperlink" Target="tel:%2B1-646-992-2010,,*01*23374836851%23%23*01*"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16.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cept.org/ecc/groups/ecc/wg-fm/srdmg/cg-wpt/" TargetMode="External"/><Relationship Id="rId13" Type="http://schemas.openxmlformats.org/officeDocument/2006/relationships/hyperlink" Target="https://cept.org/ecc/groups/ecc/wg-fm/fm-58/" TargetMode="External"/><Relationship Id="rId3" Type="http://schemas.openxmlformats.org/officeDocument/2006/relationships/hyperlink" Target="https://cept.org/ecc/groups/ecc/wg-fm/" TargetMode="External"/><Relationship Id="rId7" Type="http://schemas.openxmlformats.org/officeDocument/2006/relationships/hyperlink" Target="https://cept.org/ecc/groups/ecc/wg-fm/srdmg/cg-uwb/" TargetMode="External"/><Relationship Id="rId12" Type="http://schemas.openxmlformats.org/officeDocument/2006/relationships/hyperlink" Target="https://cept.org/ecc/groups/ecc/wg-fm/fm-56/" TargetMode="External"/><Relationship Id="rId2" Type="http://schemas.openxmlformats.org/officeDocument/2006/relationships/image" Target="../media/image5.png"/><Relationship Id="rId16" Type="http://schemas.openxmlformats.org/officeDocument/2006/relationships/hyperlink" Target="https://cept.org/ecc/groups/ecc/wg-fm/cg-fs/" TargetMode="External"/><Relationship Id="rId1" Type="http://schemas.openxmlformats.org/officeDocument/2006/relationships/slideLayout" Target="../slideLayouts/slideLayout2.xml"/><Relationship Id="rId6" Type="http://schemas.openxmlformats.org/officeDocument/2006/relationships/hyperlink" Target="https://cept.org/ecc/groups/ecc/wg-fm/srdmg/cg-nbn/" TargetMode="External"/><Relationship Id="rId11" Type="http://schemas.openxmlformats.org/officeDocument/2006/relationships/hyperlink" Target="https://cept.org/ecc/groups/ecc/wg-fm/fm-51/" TargetMode="External"/><Relationship Id="rId5" Type="http://schemas.openxmlformats.org/officeDocument/2006/relationships/hyperlink" Target="https://cept.org/ecc/groups/ecc/wg-fm/srdmg/" TargetMode="External"/><Relationship Id="rId15" Type="http://schemas.openxmlformats.org/officeDocument/2006/relationships/hyperlink" Target="https://cept.org/ecc/groups/ecc/wg-fm/fm-radio-amateur-fg/" TargetMode="External"/><Relationship Id="rId10" Type="http://schemas.openxmlformats.org/officeDocument/2006/relationships/hyperlink" Target="https://cept.org/ecc/groups/ecc/wg-fm/fm-44/" TargetMode="External"/><Relationship Id="rId4" Type="http://schemas.openxmlformats.org/officeDocument/2006/relationships/hyperlink" Target="https://cept.org/ecc/groups/ecc/wg-fm/efismg/" TargetMode="External"/><Relationship Id="rId9" Type="http://schemas.openxmlformats.org/officeDocument/2006/relationships/hyperlink" Target="https://cept.org/ecc/groups/ecc/wg-fm/fm-22/" TargetMode="External"/><Relationship Id="rId14" Type="http://schemas.openxmlformats.org/officeDocument/2006/relationships/hyperlink" Target="https://cept.org/ecc/groups/ecc/wg-fm/fm-59/"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cept.org/ecc/groups/ecc/wg-se/se-40/" TargetMode="External"/><Relationship Id="rId13" Type="http://schemas.openxmlformats.org/officeDocument/2006/relationships/image" Target="../media/image6.png"/><Relationship Id="rId3" Type="http://schemas.openxmlformats.org/officeDocument/2006/relationships/hyperlink" Target="https://cept.org/ecc/groups/ecc/wg-se/stg/" TargetMode="External"/><Relationship Id="rId7" Type="http://schemas.openxmlformats.org/officeDocument/2006/relationships/hyperlink" Target="https://cept.org/ecc/groups/ecc/wg-se/se-24/" TargetMode="External"/><Relationship Id="rId12" Type="http://schemas.openxmlformats.org/officeDocument/2006/relationships/hyperlink" Target="https://cept.org/ecc/groups/ecc/non-ecc/" TargetMode="External"/><Relationship Id="rId2" Type="http://schemas.openxmlformats.org/officeDocument/2006/relationships/hyperlink" Target="https://cept.org/ecc/groups/ecc/wg-se/" TargetMode="External"/><Relationship Id="rId1" Type="http://schemas.openxmlformats.org/officeDocument/2006/relationships/slideLayout" Target="../slideLayouts/slideLayout2.xml"/><Relationship Id="rId6" Type="http://schemas.openxmlformats.org/officeDocument/2006/relationships/hyperlink" Target="https://cept.org/ecc/groups/ecc/wg-se/se-21/" TargetMode="External"/><Relationship Id="rId11" Type="http://schemas.openxmlformats.org/officeDocument/2006/relationships/hyperlink" Target="https://cept.org/ecc/groups/ecc/wg-se/fg-on-weather-radars-at-54-ghz/" TargetMode="External"/><Relationship Id="rId5" Type="http://schemas.openxmlformats.org/officeDocument/2006/relationships/hyperlink" Target="https://cept.org/ecc/groups/ecc/wg-se/se-19/" TargetMode="External"/><Relationship Id="rId10" Type="http://schemas.openxmlformats.org/officeDocument/2006/relationships/hyperlink" Target="https://cept.org/ecc/groups/ecc/wg-se/fg-on-wind-turbines/" TargetMode="External"/><Relationship Id="rId4" Type="http://schemas.openxmlformats.org/officeDocument/2006/relationships/hyperlink" Target="https://cept.org/ecc/groups/ecc/wg-se/se-7/" TargetMode="External"/><Relationship Id="rId9" Type="http://schemas.openxmlformats.org/officeDocument/2006/relationships/hyperlink" Target="https://cept.org/ecc/groups/ecc/wg-se/se-45/"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cept.org/ecc/groups/ecc/ecc-pt1/" TargetMode="External"/><Relationship Id="rId13" Type="http://schemas.openxmlformats.org/officeDocument/2006/relationships/hyperlink" Target="https://cept.org/ecc/groups/ecc/cpg/cpg-ptd/" TargetMode="External"/><Relationship Id="rId18" Type="http://schemas.openxmlformats.org/officeDocument/2006/relationships/hyperlink" Target="https://cept.org/ecc/groups/ecc/wg-nan/nan2/" TargetMode="External"/><Relationship Id="rId3" Type="http://schemas.openxmlformats.org/officeDocument/2006/relationships/hyperlink" Target="https://cept.org/ecc/groups/ecc/" TargetMode="External"/><Relationship Id="rId21" Type="http://schemas.openxmlformats.org/officeDocument/2006/relationships/hyperlink" Target="https://cept.org/ecc/groups/ecc/wg-nan/nan-sfg/" TargetMode="External"/><Relationship Id="rId7" Type="http://schemas.openxmlformats.org/officeDocument/2006/relationships/hyperlink" Target="https://cept.org/ecc/groups/ecc/ecc-sg/ecc-us-ca/" TargetMode="External"/><Relationship Id="rId12" Type="http://schemas.openxmlformats.org/officeDocument/2006/relationships/hyperlink" Target="https://cept.org/ecc/groups/ecc/cpg/cpg-ptc/" TargetMode="External"/><Relationship Id="rId17" Type="http://schemas.openxmlformats.org/officeDocument/2006/relationships/hyperlink" Target="https://cept.org/ecc/groups/ecc/wg-nan/nan1/" TargetMode="External"/><Relationship Id="rId2" Type="http://schemas.openxmlformats.org/officeDocument/2006/relationships/hyperlink" Target="https://cept.org/ecc/groups/ecc/client/introduction/" TargetMode="External"/><Relationship Id="rId16" Type="http://schemas.openxmlformats.org/officeDocument/2006/relationships/hyperlink" Target="https://cept.org/ecc/groups/ecc/wg-nan/" TargetMode="External"/><Relationship Id="rId20" Type="http://schemas.openxmlformats.org/officeDocument/2006/relationships/hyperlink" Target="https://cept.org/ecc/groups/ecc/wg-nan/nan4/" TargetMode="External"/><Relationship Id="rId1" Type="http://schemas.openxmlformats.org/officeDocument/2006/relationships/slideLayout" Target="../slideLayouts/slideLayout2.xml"/><Relationship Id="rId6" Type="http://schemas.openxmlformats.org/officeDocument/2006/relationships/hyperlink" Target="https://cept.org/ecc/groups/ecc/ecc-sg/ecc-ec/" TargetMode="External"/><Relationship Id="rId11" Type="http://schemas.openxmlformats.org/officeDocument/2006/relationships/hyperlink" Target="https://cept.org/ecc/groups/ecc/cpg/cpg-ptb/" TargetMode="External"/><Relationship Id="rId5" Type="http://schemas.openxmlformats.org/officeDocument/2006/relationships/hyperlink" Target="https://cept.org/ecc/groups/ecc/ecc-sg/ecc-etsi/" TargetMode="External"/><Relationship Id="rId15" Type="http://schemas.openxmlformats.org/officeDocument/2006/relationships/hyperlink" Target="https://cept.org/ecc/groups/ecc/cpg/now4wrc23/" TargetMode="External"/><Relationship Id="rId10" Type="http://schemas.openxmlformats.org/officeDocument/2006/relationships/hyperlink" Target="https://cept.org/ecc/groups/ecc/cpg/cpg-pta/" TargetMode="External"/><Relationship Id="rId19" Type="http://schemas.openxmlformats.org/officeDocument/2006/relationships/hyperlink" Target="https://cept.org/ecc/groups/ecc/wg-nan/nan3/" TargetMode="External"/><Relationship Id="rId4" Type="http://schemas.openxmlformats.org/officeDocument/2006/relationships/hyperlink" Target="https://cept.org/ecc/groups/ecc/ecc-sg/" TargetMode="External"/><Relationship Id="rId9" Type="http://schemas.openxmlformats.org/officeDocument/2006/relationships/hyperlink" Target="https://cept.org/ecc/groups/ecc/cpg/" TargetMode="External"/><Relationship Id="rId14" Type="http://schemas.openxmlformats.org/officeDocument/2006/relationships/hyperlink" Target="https://cept.org/ecc/groups/ecc/cpg/coordination-team/"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ec.europa.eu/info/strategy/priorities-2019-2024/promoting-our-european-way-life_en" TargetMode="External"/><Relationship Id="rId3" Type="http://schemas.openxmlformats.org/officeDocument/2006/relationships/hyperlink" Target="https://ec.europa.eu/info/strategy/priorities-2019-2024_en" TargetMode="External"/><Relationship Id="rId7" Type="http://schemas.openxmlformats.org/officeDocument/2006/relationships/hyperlink" Target="https://ec.europa.eu/info/strategy/priorities-2019-2024/stronger-europe-world_en" TargetMode="External"/><Relationship Id="rId2" Type="http://schemas.openxmlformats.org/officeDocument/2006/relationships/hyperlink" Target="https://ec.europa.eu/info/index_en" TargetMode="External"/><Relationship Id="rId1" Type="http://schemas.openxmlformats.org/officeDocument/2006/relationships/slideLayout" Target="../slideLayouts/slideLayout2.xml"/><Relationship Id="rId6" Type="http://schemas.openxmlformats.org/officeDocument/2006/relationships/hyperlink" Target="https://ec.europa.eu/info/strategy/priorities-2019-2024/economy-works-people_en" TargetMode="External"/><Relationship Id="rId5" Type="http://schemas.openxmlformats.org/officeDocument/2006/relationships/hyperlink" Target="https://ec.europa.eu/info/strategy/priorities-2019-2024/europe-fit-digital-age_en" TargetMode="External"/><Relationship Id="rId10" Type="http://schemas.openxmlformats.org/officeDocument/2006/relationships/hyperlink" Target="https://ec.europa.eu/info/node/144189" TargetMode="External"/><Relationship Id="rId4" Type="http://schemas.openxmlformats.org/officeDocument/2006/relationships/hyperlink" Target="https://ec.europa.eu/info/strategy/priorities-2019-2024/european-green-deal_en" TargetMode="External"/><Relationship Id="rId9" Type="http://schemas.openxmlformats.org/officeDocument/2006/relationships/hyperlink" Target="https://ec.europa.eu/info/strategy/priorities-2019-2024/new-push-european-democracy_en" TargetMode="External"/></Relationships>
</file>

<file path=ppt/slides/_rels/slide34.xml.rels><?xml version="1.0" encoding="UTF-8" standalone="yes"?>
<Relationships xmlns="http://schemas.openxmlformats.org/package/2006/relationships"><Relationship Id="rId8" Type="http://schemas.openxmlformats.org/officeDocument/2006/relationships/hyperlink" Target="https://ec.europa.eu/info/strategy/eu-budget_en" TargetMode="External"/><Relationship Id="rId13" Type="http://schemas.openxmlformats.org/officeDocument/2006/relationships/hyperlink" Target="https://ec.europa.eu/info/strategy/strategic-planning/strategic-foresight_en" TargetMode="External"/><Relationship Id="rId18" Type="http://schemas.openxmlformats.org/officeDocument/2006/relationships/hyperlink" Target="https://ec.europa.eu/info/strategy/reporting/annual-activity-reports_en" TargetMode="External"/><Relationship Id="rId26" Type="http://schemas.openxmlformats.org/officeDocument/2006/relationships/hyperlink" Target="https://ec.europa.eu/info/strategy/priorities-2019-2024_en" TargetMode="External"/><Relationship Id="rId3" Type="http://schemas.openxmlformats.org/officeDocument/2006/relationships/hyperlink" Target="https://ec.europa.eu/info/strategy/decision-making-process/how-decisions-are-made_en" TargetMode="External"/><Relationship Id="rId21" Type="http://schemas.openxmlformats.org/officeDocument/2006/relationships/hyperlink" Target="https://ec.europa.eu/info/strategy/relations-non-eu-countries/types-relations-and-partnerships_en" TargetMode="External"/><Relationship Id="rId7" Type="http://schemas.openxmlformats.org/officeDocument/2006/relationships/hyperlink" Target="https://ec.europa.eu/info/law/track-law-making_en" TargetMode="External"/><Relationship Id="rId12" Type="http://schemas.openxmlformats.org/officeDocument/2006/relationships/hyperlink" Target="https://ec.europa.eu/info/about-european-commission/what-european-commission-does/delivering-political-priorities_en" TargetMode="External"/><Relationship Id="rId17" Type="http://schemas.openxmlformats.org/officeDocument/2006/relationships/hyperlink" Target="https://ec.europa.eu/info/strategy/reporting_en" TargetMode="External"/><Relationship Id="rId25" Type="http://schemas.openxmlformats.org/officeDocument/2006/relationships/hyperlink" Target="https://ec.europa.eu/info/strategy/international-strategies/sustainable-development-goals_en" TargetMode="External"/><Relationship Id="rId2" Type="http://schemas.openxmlformats.org/officeDocument/2006/relationships/hyperlink" Target="https://ec.europa.eu/info/strategy/decision-making-process_en" TargetMode="External"/><Relationship Id="rId16" Type="http://schemas.openxmlformats.org/officeDocument/2006/relationships/hyperlink" Target="https://ec.europa.eu/info/strategy/strategic-planning/management-plans_en" TargetMode="External"/><Relationship Id="rId20" Type="http://schemas.openxmlformats.org/officeDocument/2006/relationships/hyperlink" Target="https://ec.europa.eu/info/strategy/relations-non-eu-countries_en" TargetMode="External"/><Relationship Id="rId1" Type="http://schemas.openxmlformats.org/officeDocument/2006/relationships/slideLayout" Target="../slideLayouts/slideLayout2.xml"/><Relationship Id="rId6" Type="http://schemas.openxmlformats.org/officeDocument/2006/relationships/hyperlink" Target="https://ec.europa.eu/info/law/better-regulation/have-your-say" TargetMode="External"/><Relationship Id="rId11" Type="http://schemas.openxmlformats.org/officeDocument/2006/relationships/hyperlink" Target="https://ec.europa.eu/info/publications/commission-work-programme_en" TargetMode="External"/><Relationship Id="rId24" Type="http://schemas.openxmlformats.org/officeDocument/2006/relationships/hyperlink" Target="https://ec.europa.eu/info/strategy/international-strategies_en" TargetMode="External"/><Relationship Id="rId5" Type="http://schemas.openxmlformats.org/officeDocument/2006/relationships/hyperlink" Target="https://ec.europa.eu/info/strategy/contribute-decision-making_en" TargetMode="External"/><Relationship Id="rId15" Type="http://schemas.openxmlformats.org/officeDocument/2006/relationships/hyperlink" Target="https://ec.europa.eu/info/publications/strategic-plans-2020-2024_en" TargetMode="External"/><Relationship Id="rId23" Type="http://schemas.openxmlformats.org/officeDocument/2006/relationships/hyperlink" Target="https://ec.europa.eu/info/strategy/relations-non-eu-countries/relations-united-kingdom_en" TargetMode="External"/><Relationship Id="rId10" Type="http://schemas.openxmlformats.org/officeDocument/2006/relationships/hyperlink" Target="https://ec.europa.eu/info/strategy/strategic-planning/state-union-addresses_en" TargetMode="External"/><Relationship Id="rId19" Type="http://schemas.openxmlformats.org/officeDocument/2006/relationships/hyperlink" Target="https://ec.europa.eu/info/publications/annual-management-and-performance-reports_en" TargetMode="External"/><Relationship Id="rId4" Type="http://schemas.openxmlformats.org/officeDocument/2006/relationships/hyperlink" Target="https://ec.europa.eu/info/about-european-commission/organisational-structure/how-commission-organised/political-leadership/decision-making-during-weekly-meetings_en" TargetMode="External"/><Relationship Id="rId9" Type="http://schemas.openxmlformats.org/officeDocument/2006/relationships/hyperlink" Target="https://ec.europa.eu/info/strategy/strategic-planning_en" TargetMode="External"/><Relationship Id="rId14" Type="http://schemas.openxmlformats.org/officeDocument/2006/relationships/hyperlink" Target="https://ec.europa.eu/info/strategy/strategic-planning/joint-priorities-eu-institutions-2021-2024_en" TargetMode="External"/><Relationship Id="rId22" Type="http://schemas.openxmlformats.org/officeDocument/2006/relationships/hyperlink" Target="https://eeas.europa.eu/headquarters/headquarters-homepage/area/geo_en"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2/18-22-0016-00-0000-minutes-10feb22-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cvent.me/yG5GY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dirty="0"/>
              <a:t>17feb22</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17 February 2022</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spid="_x0000_s2261" name="Document" r:id="rId4" imgW="8338058" imgH="1347970" progId="Word.Document.8">
                  <p:embed/>
                </p:oleObj>
              </mc:Choice>
              <mc:Fallback>
                <p:oleObj name="Document" r:id="rId4" imgW="8338058" imgH="1347970" progId="Word.Document.8">
                  <p:embed/>
                  <p:pic>
                    <p:nvPicPr>
                      <p:cNvPr id="0" name="Picture 3"/>
                      <p:cNvPicPr>
                        <a:picLocks noChangeAspect="1" noChangeArrowheads="1"/>
                      </p:cNvPicPr>
                      <p:nvPr/>
                    </p:nvPicPr>
                    <p:blipFill>
                      <a:blip r:embed="rId5"/>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Administrative–elections in March - reminder</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1049000" cy="5667376"/>
          </a:xfrm>
        </p:spPr>
        <p:txBody>
          <a:bodyPr/>
          <a:lstStyle/>
          <a:p>
            <a:pPr>
              <a:buFont typeface="Arial" panose="020B0604020202020204" pitchFamily="34" charset="0"/>
              <a:buChar char="•"/>
            </a:pPr>
            <a:r>
              <a:rPr lang="en-US" sz="2000" dirty="0"/>
              <a:t>LMSC P&amp;P sections 3.1: 802 EC election/appointments</a:t>
            </a:r>
          </a:p>
          <a:p>
            <a:pPr lvl="1">
              <a:buFont typeface="Arial" panose="020B0604020202020204" pitchFamily="34" charset="0"/>
              <a:buChar char="•"/>
            </a:pPr>
            <a:r>
              <a:rPr lang="en-US" sz="1800" dirty="0"/>
              <a:t>All 802 executive committee members are elected or appointed and confirmed at the first Plenary session of each even numbered year. </a:t>
            </a:r>
          </a:p>
          <a:p>
            <a:pPr>
              <a:buFont typeface="Arial" panose="020B0604020202020204" pitchFamily="34" charset="0"/>
              <a:buChar char="•"/>
            </a:pPr>
            <a:r>
              <a:rPr lang="en-US" sz="2000" dirty="0"/>
              <a:t>For anyone to be considered for the 802.18 Chair, Vice Chairs or the appointed positions</a:t>
            </a:r>
          </a:p>
          <a:p>
            <a:pPr lvl="1">
              <a:buFont typeface="Arial" panose="020B0604020202020204" pitchFamily="34" charset="0"/>
              <a:buChar char="•"/>
            </a:pPr>
            <a:r>
              <a:rPr lang="en-US" b="1" i="1" u="sng" dirty="0">
                <a:solidFill>
                  <a:srgbClr val="00B0F0"/>
                </a:solidFill>
              </a:rPr>
              <a:t>Please send nominations or self nominations to the .18 Chair before </a:t>
            </a:r>
            <a:r>
              <a:rPr lang="en-US" sz="1800" b="1" i="1" u="sng" dirty="0">
                <a:solidFill>
                  <a:srgbClr val="00B0F0"/>
                </a:solidFill>
                <a:effectLst/>
                <a:latin typeface="Times New Roman" panose="02020603050405020304" pitchFamily="18" charset="0"/>
                <a:ea typeface="SimSun" panose="02010600030101010101" pitchFamily="2" charset="-122"/>
              </a:rPr>
              <a:t>Wednesday 02 March 2022 </a:t>
            </a:r>
            <a:r>
              <a:rPr lang="en-US" b="1" i="1" u="sng" dirty="0">
                <a:solidFill>
                  <a:srgbClr val="00B0F0"/>
                </a:solidFill>
              </a:rPr>
              <a:t>- end of day </a:t>
            </a:r>
            <a:r>
              <a:rPr lang="en-US" b="1" i="1" u="sng" dirty="0" err="1">
                <a:solidFill>
                  <a:srgbClr val="00B0F0"/>
                </a:solidFill>
              </a:rPr>
              <a:t>aoe</a:t>
            </a:r>
            <a:r>
              <a:rPr lang="en-US" b="1" i="1" u="sng" dirty="0">
                <a:solidFill>
                  <a:srgbClr val="00B0F0"/>
                </a:solidFill>
              </a:rPr>
              <a:t>.</a:t>
            </a:r>
          </a:p>
          <a:p>
            <a:pPr lvl="1">
              <a:buFont typeface="Arial" panose="020B0604020202020204" pitchFamily="34" charset="0"/>
              <a:buChar char="•"/>
            </a:pPr>
            <a:r>
              <a:rPr lang="en-US" sz="1800" dirty="0"/>
              <a:t>802.18 elections will be at the first 802.18 </a:t>
            </a:r>
            <a:r>
              <a:rPr lang="en-US" sz="1800" dirty="0">
                <a:solidFill>
                  <a:schemeClr val="tx1"/>
                </a:solidFill>
              </a:rPr>
              <a:t>meeting of the Plenary, 10mar22.</a:t>
            </a:r>
          </a:p>
          <a:p>
            <a:pPr lvl="3">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solidFill>
                  <a:schemeClr val="tx1"/>
                </a:solidFill>
              </a:rPr>
              <a:t>The .18 Chair position is open;  </a:t>
            </a:r>
          </a:p>
          <a:p>
            <a:pPr>
              <a:buFont typeface="Arial" panose="020B0604020202020204" pitchFamily="34" charset="0"/>
              <a:buChar char="•"/>
            </a:pPr>
            <a:r>
              <a:rPr lang="en-US" sz="2000" dirty="0">
                <a:solidFill>
                  <a:schemeClr val="tx1"/>
                </a:solidFill>
              </a:rPr>
              <a:t>The .18 Vice-Chairs Stuart Kerry and Al Petrick are </a:t>
            </a:r>
            <a:r>
              <a:rPr lang="en-US" altLang="en-US" sz="2000" dirty="0"/>
              <a:t>seeking re-election</a:t>
            </a:r>
            <a:r>
              <a:rPr lang="en-US" sz="2000" dirty="0">
                <a:solidFill>
                  <a:schemeClr val="tx1"/>
                </a:solidFill>
              </a:rPr>
              <a:t>. </a:t>
            </a:r>
          </a:p>
          <a:p>
            <a:pPr>
              <a:buFont typeface="Arial" panose="020B0604020202020204" pitchFamily="34" charset="0"/>
              <a:buChar char="•"/>
            </a:pPr>
            <a:r>
              <a:rPr lang="en-US" sz="2000" dirty="0"/>
              <a:t>All potential EC members, Chair and Vice Chairs</a:t>
            </a:r>
          </a:p>
          <a:p>
            <a:pPr lvl="1">
              <a:buFont typeface="Arial" panose="020B0604020202020204" pitchFamily="34" charset="0"/>
              <a:buChar char="•"/>
            </a:pPr>
            <a:r>
              <a:rPr lang="en-US" sz="1800" dirty="0"/>
              <a:t>Please remember to submit your letters of endorsement and disclosure of affiliation to the IEEE 802 Recording Secretary, John </a:t>
            </a:r>
            <a:r>
              <a:rPr lang="en-US" sz="1800" dirty="0" err="1"/>
              <a:t>D’Ambrosia</a:t>
            </a:r>
            <a:r>
              <a:rPr lang="en-US" sz="1800" dirty="0"/>
              <a:t>, as soon as possible, but no later than the call to order of the March 2022 opening LMSC meeting.   (Letters received from Stuart Kerry)</a:t>
            </a:r>
          </a:p>
          <a:p>
            <a:pPr lvl="1">
              <a:spcBef>
                <a:spcPts val="0"/>
              </a:spcBef>
              <a:buFont typeface="Arial" panose="020B0604020202020204" pitchFamily="34" charset="0"/>
              <a:buChar char="•"/>
            </a:pPr>
            <a:r>
              <a:rPr lang="en-US" sz="1800" dirty="0"/>
              <a:t>For Chair, Vice Chair and Secretary, you need to be a member of the IEEE SA</a:t>
            </a:r>
          </a:p>
          <a:p>
            <a:pPr lvl="1">
              <a:spcBef>
                <a:spcPts val="0"/>
              </a:spcBef>
              <a:buFont typeface="Arial" panose="020B0604020202020204" pitchFamily="34" charset="0"/>
              <a:buChar char="•"/>
            </a:pPr>
            <a:r>
              <a:rPr lang="en-GB" altLang="en-US" sz="2000" dirty="0"/>
              <a:t>The TAG/WG chair &amp; vice chairs are subject to confirmation by IEEE 802 EC.</a:t>
            </a:r>
            <a:endParaRPr lang="en-US" sz="1800" dirty="0"/>
          </a:p>
          <a:p>
            <a:pPr>
              <a:buFont typeface="Arial" panose="020B0604020202020204" pitchFamily="34" charset="0"/>
              <a:buChar char="•"/>
            </a:pPr>
            <a:r>
              <a:rPr lang="en-US" sz="2000" dirty="0">
                <a:solidFill>
                  <a:schemeClr val="tx1"/>
                </a:solidFill>
              </a:rPr>
              <a:t>Responsibilities / expectations for all offices are in the back up slides in this slide deck</a:t>
            </a:r>
            <a:endParaRPr lang="en-US" altLang="en-US" sz="18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17feb22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87734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a:t>
            </a:r>
            <a:endParaRPr lang="en-US" sz="1200" dirty="0"/>
          </a:p>
        </p:txBody>
      </p:sp>
      <p:sp>
        <p:nvSpPr>
          <p:cNvPr id="3" name="Content Placeholder 2"/>
          <p:cNvSpPr>
            <a:spLocks noGrp="1"/>
          </p:cNvSpPr>
          <p:nvPr>
            <p:ph idx="1"/>
          </p:nvPr>
        </p:nvSpPr>
        <p:spPr>
          <a:xfrm>
            <a:off x="914400" y="963613"/>
            <a:ext cx="10820400" cy="5511801"/>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p>
          <a:p>
            <a:pPr lvl="1">
              <a:spcBef>
                <a:spcPts val="0"/>
              </a:spcBef>
              <a:buFont typeface="Arial" panose="020B0604020202020204" pitchFamily="34" charset="0"/>
              <a:buChar char="•"/>
            </a:pPr>
            <a:r>
              <a:rPr lang="en-US" sz="1400" dirty="0">
                <a:solidFill>
                  <a:srgbClr val="0070C0"/>
                </a:solidFill>
              </a:rPr>
              <a:t>for reference, ad hoc meetings can make decisions, rapporteur meetings cannot. </a:t>
            </a: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dirty="0">
                <a:solidFill>
                  <a:schemeClr val="tx1"/>
                </a:solidFill>
                <a:sym typeface="Wingdings" panose="05000000000000000000" pitchFamily="2" charset="2"/>
              </a:rPr>
              <a:t>ne</a:t>
            </a:r>
            <a:r>
              <a:rPr lang="en-US" sz="1800" dirty="0">
                <a:solidFill>
                  <a:schemeClr val="tx1"/>
                </a:solidFill>
                <a:sym typeface="Wingdings" panose="05000000000000000000" pitchFamily="2" charset="2"/>
              </a:rPr>
              <a:t>xt call </a:t>
            </a:r>
            <a:r>
              <a:rPr lang="en-US" sz="1800" b="1" dirty="0">
                <a:effectLst/>
                <a:latin typeface="Times New Roman" panose="02020603050405020304" pitchFamily="18" charset="0"/>
                <a:ea typeface="SimSun" panose="02010600030101010101" pitchFamily="2" charset="-122"/>
              </a:rPr>
              <a:t>#113, 04-14feb22 </a:t>
            </a:r>
            <a:r>
              <a:rPr lang="en-US" sz="1800" b="1" dirty="0">
                <a:effectLst/>
                <a:ea typeface="SimSun" panose="02010600030101010101" pitchFamily="2" charset="-122"/>
              </a:rPr>
              <a:t>#114 03-10june22</a:t>
            </a:r>
            <a:r>
              <a:rPr lang="en-US" sz="1800" dirty="0">
                <a:effectLst/>
                <a:ea typeface="SimSun" panose="02010600030101010101" pitchFamily="2" charset="-122"/>
              </a:rPr>
              <a:t>, </a:t>
            </a:r>
            <a:r>
              <a:rPr lang="en-GB" sz="1800" dirty="0">
                <a:solidFill>
                  <a:srgbClr val="222222"/>
                </a:solidFill>
                <a:effectLst/>
                <a:ea typeface="SimSun" panose="02010600030101010101" pitchFamily="2" charset="-122"/>
              </a:rPr>
              <a:t>Sophia-Antipolis, </a:t>
            </a:r>
            <a:r>
              <a:rPr lang="en-US" sz="1800" dirty="0">
                <a:effectLst/>
                <a:ea typeface="SimSun" panose="02010600030101010101" pitchFamily="2" charset="-122"/>
              </a:rPr>
              <a:t>FR – tbd, in discussion</a:t>
            </a:r>
            <a:endParaRPr lang="en-US" sz="1800" b="1" dirty="0">
              <a:solidFill>
                <a:schemeClr val="tx1"/>
              </a:solidFill>
            </a:endParaRPr>
          </a:p>
          <a:p>
            <a:pPr lvl="1">
              <a:spcBef>
                <a:spcPts val="0"/>
              </a:spcBef>
              <a:buFont typeface="Arial" panose="020B0604020202020204" pitchFamily="34" charset="0"/>
              <a:buChar char="•"/>
            </a:pPr>
            <a:r>
              <a:rPr lang="en-US" sz="1600" dirty="0">
                <a:solidFill>
                  <a:schemeClr val="tx1"/>
                </a:solidFill>
                <a:effectLst/>
                <a:ea typeface="Calibri" panose="020F0502020204030204" pitchFamily="34" charset="0"/>
                <a:cs typeface="Times New Roman" panose="02020603050405020304" pitchFamily="18" charset="0"/>
              </a:rPr>
              <a:t>Looks like about 11 ad </a:t>
            </a:r>
            <a:r>
              <a:rPr lang="en-US" sz="1600" dirty="0" err="1">
                <a:solidFill>
                  <a:schemeClr val="tx1"/>
                </a:solidFill>
                <a:effectLst/>
                <a:ea typeface="Calibri" panose="020F0502020204030204" pitchFamily="34" charset="0"/>
                <a:cs typeface="Times New Roman" panose="02020603050405020304" pitchFamily="18" charset="0"/>
              </a:rPr>
              <a:t>hocs</a:t>
            </a:r>
            <a:r>
              <a:rPr lang="en-US" sz="1600" dirty="0">
                <a:solidFill>
                  <a:schemeClr val="tx1"/>
                </a:solidFill>
                <a:effectLst/>
                <a:ea typeface="Calibri" panose="020F0502020204030204" pitchFamily="34" charset="0"/>
                <a:cs typeface="Times New Roman" panose="02020603050405020304" pitchFamily="18" charset="0"/>
              </a:rPr>
              <a:t> setup over the next few months. </a:t>
            </a:r>
            <a:r>
              <a:rPr lang="en-US" sz="1600" dirty="0">
                <a:effectLst/>
                <a:ea typeface="SimSun" panose="02010600030101010101" pitchFamily="2" charset="-122"/>
              </a:rPr>
              <a:t>(ad </a:t>
            </a:r>
            <a:r>
              <a:rPr lang="en-US" sz="1600" dirty="0" err="1">
                <a:effectLst/>
                <a:ea typeface="SimSun" panose="02010600030101010101" pitchFamily="2" charset="-122"/>
              </a:rPr>
              <a:t>hocs</a:t>
            </a:r>
            <a:r>
              <a:rPr lang="en-US" sz="1600" dirty="0">
                <a:effectLst/>
                <a:ea typeface="SimSun" panose="02010600030101010101" pitchFamily="2" charset="-122"/>
              </a:rPr>
              <a:t> can make decisions)</a:t>
            </a:r>
            <a:endParaRPr lang="en-US" sz="1600" dirty="0">
              <a:solidFill>
                <a:schemeClr val="tx1"/>
              </a:solidFill>
              <a:effectLst/>
              <a:ea typeface="Calibri" panose="020F0502020204030204" pitchFamily="34" charset="0"/>
              <a:cs typeface="Times New Roman" panose="02020603050405020304" pitchFamily="18"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rPr>
              <a:t>ad </a:t>
            </a:r>
            <a:r>
              <a:rPr lang="en-US" sz="1600" dirty="0" err="1">
                <a:solidFill>
                  <a:schemeClr val="tx1"/>
                </a:solidFill>
                <a:ea typeface="Calibri" panose="020F0502020204030204" pitchFamily="34" charset="0"/>
                <a:cs typeface="Times New Roman" panose="02020603050405020304" pitchFamily="18" charset="0"/>
              </a:rPr>
              <a:t>hocs</a:t>
            </a:r>
            <a:r>
              <a:rPr lang="en-US" sz="1600" dirty="0">
                <a:solidFill>
                  <a:schemeClr val="tx1"/>
                </a:solidFill>
                <a:ea typeface="Calibri" panose="020F0502020204030204" pitchFamily="34" charset="0"/>
                <a:cs typeface="Times New Roman" panose="02020603050405020304" pitchFamily="18" charset="0"/>
              </a:rPr>
              <a:t> cover much, e.g. 5 GHz, 6 GHz, and mesh performance TS.</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rPr>
              <a:t>ETSI BRAN was not able to come to an agreement on liaison statement to ITU-R on M.1450.  An ad hoc is being setup, in May time frame to focus on this.   </a:t>
            </a:r>
          </a:p>
          <a:p>
            <a:pPr lvl="2">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rPr>
              <a:t>This is cellular and WLAN working on how to approach what info from published and un-published standards that can be sent to ITU-R.  (focus was on the 6 GHz standard is still in draft.)  Reminder: once a draft goes to ENAP, it becomes public and assessable. </a:t>
            </a:r>
          </a:p>
          <a:p>
            <a:pPr lvl="2">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rPr>
              <a:t>Key is M.1450 will likely be used in WRC-23 and in M.1450 has pointers/URLs that need to be assessable. </a:t>
            </a:r>
          </a:p>
          <a:p>
            <a:pPr lvl="2">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rPr>
              <a:t>BRAN is running a poll when to have the ITU-R ad hoc </a:t>
            </a:r>
            <a:r>
              <a:rPr lang="en-US" sz="1600" dirty="0">
                <a:solidFill>
                  <a:schemeClr val="tx1"/>
                </a:solidFill>
                <a:ea typeface="Calibri" panose="020F0502020204030204" pitchFamily="34" charset="0"/>
                <a:cs typeface="Times New Roman" panose="02020603050405020304" pitchFamily="18" charset="0"/>
                <a:hlinkClick r:id="rId7"/>
              </a:rPr>
              <a:t>https://terminplaner4.dfn.de/bkie1ARdLo1Sk7rs</a:t>
            </a:r>
            <a:r>
              <a:rPr lang="en-US" sz="1600" dirty="0">
                <a:solidFill>
                  <a:schemeClr val="tx1"/>
                </a:solidFill>
                <a:ea typeface="Calibri" panose="020F0502020204030204" pitchFamily="34" charset="0"/>
                <a:cs typeface="Times New Roman" panose="02020603050405020304" pitchFamily="18" charset="0"/>
              </a:rPr>
              <a:t>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rPr>
              <a:t>EN 303 687, 6 GHz, is now entering the next stage, which has the client to client removed.  </a:t>
            </a:r>
          </a:p>
          <a:p>
            <a:pPr lvl="2">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rPr>
              <a:t>Next step is to inform EC for an assessment and set a deadline. </a:t>
            </a:r>
          </a:p>
          <a:p>
            <a:pPr lvl="2">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rPr>
              <a:t>If deadline is not met, will have an ad hoc to approve to got to ENAP w/o the EC assessment. </a:t>
            </a:r>
          </a:p>
          <a:p>
            <a:pPr lvl="1">
              <a:spcBef>
                <a:spcPts val="0"/>
              </a:spcBef>
              <a:buFont typeface="Arial" panose="020B0604020202020204" pitchFamily="34" charset="0"/>
              <a:buChar char="•"/>
            </a:pPr>
            <a:r>
              <a:rPr lang="en-US" sz="1600" dirty="0">
                <a:solidFill>
                  <a:schemeClr val="tx1"/>
                </a:solidFill>
                <a:effectLst/>
                <a:ea typeface="Calibri" panose="020F0502020204030204" pitchFamily="34" charset="0"/>
                <a:cs typeface="Times New Roman" panose="02020603050405020304" pitchFamily="18" charset="0"/>
              </a:rPr>
              <a:t>New draft versions on 5 and 60 GHz standards were approved and can progress through process. </a:t>
            </a:r>
          </a:p>
          <a:p>
            <a:pPr lvl="1">
              <a:spcBef>
                <a:spcPts val="0"/>
              </a:spcBef>
              <a:buFont typeface="Arial" panose="020B0604020202020204" pitchFamily="34" charset="0"/>
              <a:buChar char="•"/>
            </a:pPr>
            <a:r>
              <a:rPr lang="en-US" sz="1600" dirty="0">
                <a:solidFill>
                  <a:schemeClr val="tx1"/>
                </a:solidFill>
                <a:effectLst/>
                <a:ea typeface="Calibri" panose="020F0502020204030204" pitchFamily="34" charset="0"/>
                <a:cs typeface="Times New Roman" panose="02020603050405020304" pitchFamily="18" charset="0"/>
              </a:rPr>
              <a:t>Received from ECC/WGFM, request to remove air to groun</a:t>
            </a:r>
            <a:r>
              <a:rPr lang="en-US" sz="1600" dirty="0">
                <a:solidFill>
                  <a:schemeClr val="tx1"/>
                </a:solidFill>
                <a:ea typeface="Calibri" panose="020F0502020204030204" pitchFamily="34" charset="0"/>
                <a:cs typeface="Times New Roman" panose="02020603050405020304" pitchFamily="18" charset="0"/>
              </a:rPr>
              <a:t>d at 5.8 GHz, to open up that spectrum.</a:t>
            </a:r>
            <a:endParaRPr lang="en-US" sz="1600" dirty="0">
              <a:solidFill>
                <a:schemeClr val="tx1"/>
              </a:solidFill>
              <a:effectLst/>
              <a:ea typeface="Calibri" panose="020F0502020204030204" pitchFamily="34" charset="0"/>
              <a:cs typeface="Times New Roman" panose="02020603050405020304" pitchFamily="18"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rPr>
              <a:t>Notes in (22)113011r7 Chairman’s Welcome has more and will be in .11 private area.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rPr>
              <a:t>Also the meeting minutes are in BRAN(22)113002r1, which will be in .11 private area.</a:t>
            </a:r>
          </a:p>
          <a:p>
            <a:pPr marL="457200" lvl="1" indent="0">
              <a:spcBef>
                <a:spcPts val="0"/>
              </a:spcBef>
            </a:pPr>
            <a:endParaRPr lang="en-US" sz="1600" dirty="0">
              <a:solidFill>
                <a:schemeClr val="tx1"/>
              </a:solidFill>
              <a:effectLs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17feb22</a:t>
            </a:r>
            <a:endParaRPr lang="en-GB" dirty="0"/>
          </a:p>
        </p:txBody>
      </p:sp>
    </p:spTree>
    <p:extLst>
      <p:ext uri="{BB962C8B-B14F-4D97-AF65-F5344CB8AC3E}">
        <p14:creationId xmlns:p14="http://schemas.microsoft.com/office/powerpoint/2010/main" val="3792119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827587"/>
            <a:ext cx="10515600" cy="5791200"/>
          </a:xfrm>
        </p:spPr>
        <p:txBody>
          <a:bodyPr/>
          <a:lstStyle/>
          <a:p>
            <a:pPr lvl="3">
              <a:buFont typeface="Arial" panose="020B0604020202020204" pitchFamily="34" charset="0"/>
              <a:buChar char="•"/>
            </a:pPr>
            <a:endParaRPr lang="en-US"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general items) </a:t>
            </a:r>
            <a:r>
              <a:rPr lang="en-US" sz="1800" b="1" dirty="0">
                <a:effectLst/>
                <a:ea typeface="SimSun" panose="02010600030101010101" pitchFamily="2" charset="-122"/>
              </a:rPr>
              <a:t>next call #58 </a:t>
            </a:r>
            <a:r>
              <a:rPr lang="en-US" sz="1800" dirty="0">
                <a:ea typeface="SimSun" panose="02010600030101010101" pitchFamily="2" charset="-122"/>
              </a:rPr>
              <a:t>28feb</a:t>
            </a:r>
            <a:r>
              <a:rPr lang="en-US" sz="1800" b="1" dirty="0">
                <a:effectLst/>
                <a:ea typeface="SimSun" panose="02010600030101010101" pitchFamily="2" charset="-122"/>
              </a:rPr>
              <a:t>-04mar22, web meeting</a:t>
            </a:r>
            <a:endParaRPr lang="en-GB" sz="1400" dirty="0">
              <a:ea typeface="SimSun" panose="02010600030101010101" pitchFamily="2" charset="-122"/>
            </a:endParaRPr>
          </a:p>
          <a:p>
            <a:pPr>
              <a:spcBef>
                <a:spcPts val="0"/>
              </a:spcBef>
              <a:spcAft>
                <a:spcPts val="0"/>
              </a:spcAft>
              <a:buFont typeface="Arial" panose="020B0604020202020204" pitchFamily="34" charset="0"/>
              <a:buChar char="•"/>
            </a:pPr>
            <a:endParaRPr 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dirty="0">
                <a:hlinkClick r:id="rId4"/>
              </a:rPr>
              <a:t>&lt;SE45&gt;</a:t>
            </a:r>
            <a:r>
              <a:rPr lang="en-US" altLang="en-US" sz="1800" dirty="0"/>
              <a:t> next call #15 03-04mar22, web-meeting</a:t>
            </a:r>
          </a:p>
          <a:p>
            <a:pPr lvl="1">
              <a:spcBef>
                <a:spcPts val="0"/>
              </a:spcBef>
              <a:spcAft>
                <a:spcPts val="0"/>
              </a:spcAft>
              <a:buFont typeface="Arial" panose="020B0604020202020204" pitchFamily="34" charset="0"/>
              <a:buChar char="•"/>
            </a:pPr>
            <a:r>
              <a:rPr lang="en-US" altLang="en-US" sz="1600" dirty="0"/>
              <a:t> </a:t>
            </a:r>
          </a:p>
          <a:p>
            <a:pPr lvl="1">
              <a:spcBef>
                <a:spcPts val="0"/>
              </a:spcBef>
              <a:spcAft>
                <a:spcPts val="0"/>
              </a:spcAft>
              <a:buFont typeface="Arial" panose="020B0604020202020204" pitchFamily="34" charset="0"/>
              <a:buChar char="•"/>
            </a:pPr>
            <a:r>
              <a:rPr lang="en-US" altLang="en-US" sz="1600" dirty="0"/>
              <a:t> </a:t>
            </a:r>
          </a:p>
          <a:p>
            <a:pPr lvl="1">
              <a:spcBef>
                <a:spcPts val="0"/>
              </a:spcBef>
              <a:spcAft>
                <a:spcPts val="0"/>
              </a:spcAft>
              <a:buFont typeface="Arial" panose="020B0604020202020204" pitchFamily="34" charset="0"/>
              <a:buChar char="•"/>
            </a:pPr>
            <a:r>
              <a:rPr lang="en-US" altLang="en-US" sz="1600" b="1" dirty="0"/>
              <a:t>03feb: </a:t>
            </a:r>
            <a:r>
              <a:rPr lang="en-US" altLang="en-US" sz="1600" dirty="0"/>
              <a:t>WI_4 has been assigned on 6425 – 7125 Std. Power</a:t>
            </a:r>
          </a:p>
          <a:p>
            <a:pPr lvl="1">
              <a:spcBef>
                <a:spcPts val="0"/>
              </a:spcBef>
              <a:spcAft>
                <a:spcPts val="0"/>
              </a:spcAft>
              <a:buFont typeface="Arial" panose="020B0604020202020204" pitchFamily="34" charset="0"/>
              <a:buChar char="•"/>
            </a:pPr>
            <a:endParaRPr lang="en-US" altLang="en-US" sz="1400" dirty="0"/>
          </a:p>
          <a:p>
            <a:pPr marL="0">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5"/>
              </a:rPr>
              <a:t>&lt;WGFM&gt; </a:t>
            </a:r>
            <a:r>
              <a:rPr lang="en-US" sz="1800" dirty="0">
                <a:solidFill>
                  <a:schemeClr val="tx1"/>
                </a:solidFill>
              </a:rPr>
              <a:t>next meeting #102 06-10jun22</a:t>
            </a:r>
          </a:p>
          <a:p>
            <a:pPr lvl="1">
              <a:spcBef>
                <a:spcPts val="0"/>
              </a:spcBef>
              <a:spcAft>
                <a:spcPts val="0"/>
              </a:spcAft>
              <a:buFont typeface="Arial" panose="020B0604020202020204" pitchFamily="34" charset="0"/>
              <a:buChar char="•"/>
            </a:pPr>
            <a:r>
              <a:rPr lang="en-US" sz="1800" dirty="0">
                <a:solidFill>
                  <a:schemeClr val="tx1"/>
                </a:solidFill>
              </a:rPr>
              <a:t>  </a:t>
            </a:r>
          </a:p>
          <a:p>
            <a:pPr lvl="1">
              <a:spcBef>
                <a:spcPts val="0"/>
              </a:spcBef>
              <a:spcAft>
                <a:spcPts val="0"/>
              </a:spcAft>
              <a:buFont typeface="Arial" panose="020B0604020202020204" pitchFamily="34" charset="0"/>
              <a:buChar char="•"/>
            </a:pPr>
            <a:r>
              <a:rPr lang="en-US" sz="1800" dirty="0">
                <a:solidFill>
                  <a:schemeClr val="tx1"/>
                </a:solidFill>
              </a:rPr>
              <a:t> </a:t>
            </a:r>
          </a:p>
          <a:p>
            <a:pPr lvl="1">
              <a:spcBef>
                <a:spcPts val="0"/>
              </a:spcBef>
              <a:spcAft>
                <a:spcPts val="0"/>
              </a:spcAft>
              <a:buFont typeface="Arial" panose="020B0604020202020204" pitchFamily="34" charset="0"/>
              <a:buChar char="•"/>
            </a:pPr>
            <a:r>
              <a:rPr lang="en-US" sz="1600" b="1" dirty="0">
                <a:solidFill>
                  <a:schemeClr val="tx1"/>
                </a:solidFill>
              </a:rPr>
              <a:t>10feb:</a:t>
            </a:r>
            <a:r>
              <a:rPr lang="en-US" sz="1600" dirty="0">
                <a:solidFill>
                  <a:schemeClr val="tx1"/>
                </a:solidFill>
              </a:rPr>
              <a:t> Did not pass along the WI on high power outdoor 6425-7125MHz (different one from above), so pushed to the next meeting, June 2022.  </a:t>
            </a:r>
          </a:p>
          <a:p>
            <a:pPr lvl="2">
              <a:spcBef>
                <a:spcPts val="0"/>
              </a:spcBef>
              <a:spcAft>
                <a:spcPts val="0"/>
              </a:spcAft>
              <a:buFont typeface="Arial" panose="020B0604020202020204" pitchFamily="34" charset="0"/>
              <a:buChar char="•"/>
            </a:pPr>
            <a:r>
              <a:rPr lang="en-US" sz="1600" dirty="0">
                <a:solidFill>
                  <a:schemeClr val="tx1"/>
                </a:solidFill>
              </a:rPr>
              <a:t>RF Crossing (French) borders is the reason for the push.   </a:t>
            </a:r>
          </a:p>
          <a:p>
            <a:pPr marL="457200" lvl="1" indent="0">
              <a:spcBef>
                <a:spcPts val="0"/>
              </a:spcBef>
              <a:spcAft>
                <a:spcPts val="0"/>
              </a:spcAft>
            </a:pPr>
            <a:r>
              <a:rPr lang="en-US" sz="1800" dirty="0">
                <a:solidFill>
                  <a:schemeClr val="tx1"/>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17feb22</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a:extLst>
              <a:ext uri="{FF2B5EF4-FFF2-40B4-BE49-F238E27FC236}">
                <a16:creationId xmlns:a16="http://schemas.microsoft.com/office/drawing/2014/main" id="{ACB67C1B-5070-491E-A682-F025CEC9697A}"/>
              </a:ext>
            </a:extLst>
          </p:cNvPr>
          <p:cNvSpPr txBox="1"/>
          <p:nvPr/>
        </p:nvSpPr>
        <p:spPr>
          <a:xfrm>
            <a:off x="957634" y="5838103"/>
            <a:ext cx="9563515" cy="615553"/>
          </a:xfrm>
          <a:prstGeom prst="rect">
            <a:avLst/>
          </a:prstGeom>
          <a:noFill/>
        </p:spPr>
        <p:txBody>
          <a:bodyPr wrap="none" rtlCol="0">
            <a:spAutoFit/>
          </a:bodyPr>
          <a:lstStyle/>
          <a:p>
            <a:pPr marL="285750" indent="-285750">
              <a:buFont typeface="Wingdings" panose="05000000000000000000" pitchFamily="2" charset="2"/>
              <a:buChar char="Ø"/>
            </a:pPr>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7"/>
              </a:rPr>
              <a:t>https://docdb.cept.org/implementation/16737</a:t>
            </a:r>
            <a:endParaRPr lang="en-US" sz="1800" u="sng" dirty="0">
              <a:solidFill>
                <a:srgbClr val="0000FF"/>
              </a:solidFill>
              <a:effectLst/>
              <a:latin typeface="Times New Roman" panose="02020603050405020304" pitchFamily="18" charset="0"/>
              <a:ea typeface="SimSun" panose="02010600030101010101" pitchFamily="2" charset="-122"/>
            </a:endParaRPr>
          </a:p>
          <a:p>
            <a:pPr marL="1028700" lvl="1">
              <a:buFont typeface="Wingdings" panose="05000000000000000000" pitchFamily="2" charset="2"/>
              <a:buChar char="Ø"/>
            </a:pPr>
            <a:r>
              <a:rPr lang="en-US" sz="1600" dirty="0">
                <a:solidFill>
                  <a:schemeClr val="tx1"/>
                </a:solidFill>
              </a:rPr>
              <a:t>16dec: showing 3 -4 countries   note, updating this site is very slow, beware. </a:t>
            </a:r>
            <a:endParaRPr lang="en-US" dirty="0"/>
          </a:p>
        </p:txBody>
      </p:sp>
      <p:cxnSp>
        <p:nvCxnSpPr>
          <p:cNvPr id="8" name="Straight Connector 7">
            <a:extLst>
              <a:ext uri="{FF2B5EF4-FFF2-40B4-BE49-F238E27FC236}">
                <a16:creationId xmlns:a16="http://schemas.microsoft.com/office/drawing/2014/main" id="{23AF8064-EEFE-406F-8608-B76137B51063}"/>
              </a:ext>
            </a:extLst>
          </p:cNvPr>
          <p:cNvCxnSpPr>
            <a:cxnSpLocks/>
          </p:cNvCxnSpPr>
          <p:nvPr/>
        </p:nvCxnSpPr>
        <p:spPr bwMode="auto">
          <a:xfrm>
            <a:off x="954616" y="5867400"/>
            <a:ext cx="1047538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284323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2137" y="914400"/>
            <a:ext cx="11051263" cy="5561014"/>
          </a:xfrm>
        </p:spPr>
        <p:txBody>
          <a:bodyPr/>
          <a:lstStyle/>
          <a:p>
            <a:pPr marL="800100" lvl="2">
              <a:spcBef>
                <a:spcPts val="0"/>
              </a:spcBef>
              <a:spcAft>
                <a:spcPts val="0"/>
              </a:spcAft>
              <a:buFont typeface="Arial" panose="020B0604020202020204" pitchFamily="34" charset="0"/>
              <a:buChar char="•"/>
            </a:pPr>
            <a:endParaRPr lang="en-US" sz="1000" dirty="0">
              <a:solidFill>
                <a:schemeClr val="tx1"/>
              </a:solidFill>
              <a:ea typeface="Calibri" panose="020F0502020204030204" pitchFamily="34" charset="0"/>
            </a:endParaRPr>
          </a:p>
          <a:p>
            <a:pPr algn="l">
              <a:spcBef>
                <a:spcPts val="0"/>
              </a:spcBef>
              <a:spcAft>
                <a:spcPts val="0"/>
              </a:spcAft>
              <a:buFont typeface="Arial" panose="020B0604020202020204" pitchFamily="34" charset="0"/>
              <a:buChar char="•"/>
            </a:pPr>
            <a:r>
              <a:rPr lang="en-US" sz="1600" i="0" dirty="0">
                <a:solidFill>
                  <a:schemeClr val="tx1"/>
                </a:solidFill>
                <a:effectLst/>
              </a:rPr>
              <a:t> </a:t>
            </a:r>
            <a:r>
              <a:rPr lang="en-US" sz="1800" dirty="0">
                <a:solidFill>
                  <a:schemeClr val="tx1"/>
                </a:solidFill>
                <a:cs typeface="Times New Roman" panose="02020603050405020304" pitchFamily="18" charset="0"/>
              </a:rPr>
              <a:t>UK-Ofcom Discussion papers on </a:t>
            </a:r>
            <a:r>
              <a:rPr lang="en-US" sz="1800" dirty="0" err="1">
                <a:solidFill>
                  <a:schemeClr val="tx1"/>
                </a:solidFill>
                <a:cs typeface="Times New Roman" panose="02020603050405020304" pitchFamily="18" charset="0"/>
              </a:rPr>
              <a:t>Ofcom’s</a:t>
            </a:r>
            <a:r>
              <a:rPr lang="en-US" sz="1800" dirty="0">
                <a:solidFill>
                  <a:schemeClr val="tx1"/>
                </a:solidFill>
                <a:cs typeface="Times New Roman" panose="02020603050405020304" pitchFamily="18" charset="0"/>
              </a:rPr>
              <a:t> future approach to mobile markets</a:t>
            </a:r>
          </a:p>
          <a:p>
            <a:pPr lvl="1">
              <a:spcBef>
                <a:spcPts val="0"/>
              </a:spcBef>
              <a:buFont typeface="Arial" panose="020B0604020202020204" pitchFamily="34" charset="0"/>
              <a:buChar char="•"/>
            </a:pPr>
            <a:r>
              <a:rPr lang="en-US" sz="1600" b="0" i="0" dirty="0">
                <a:solidFill>
                  <a:schemeClr val="tx1"/>
                </a:solidFill>
                <a:effectLst/>
              </a:rPr>
              <a:t>Start: 09 February 2022;  Status: Open ;  End: 08 April 2022; </a:t>
            </a:r>
            <a:r>
              <a:rPr lang="en-US" sz="1600" b="0" dirty="0">
                <a:solidFill>
                  <a:schemeClr val="tx1"/>
                </a:solidFill>
                <a:ea typeface="Times New Roman" panose="02020603050405020304" pitchFamily="18" charset="0"/>
                <a:cs typeface="Times New Roman" panose="02020603050405020304" pitchFamily="18" charset="0"/>
              </a:rPr>
              <a:t> this is the big one, heading toward 6G, and 2 consultations: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cs typeface="Times New Roman" panose="02020603050405020304" pitchFamily="18" charset="0"/>
              </a:rPr>
              <a:t>The first one: on mobile market</a:t>
            </a:r>
            <a:endParaRPr lang="en-US" sz="1600" b="1" u="sng" dirty="0">
              <a:solidFill>
                <a:schemeClr val="tx1"/>
              </a:solidFill>
              <a:ea typeface="Times New Roman" panose="02020603050405020304" pitchFamily="18" charset="0"/>
              <a:cs typeface="Times New Roman" panose="02020603050405020304" pitchFamily="18" charset="0"/>
              <a:hlinkClick r:id="rId3"/>
            </a:endParaRPr>
          </a:p>
          <a:p>
            <a:pPr lvl="2">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hlinkClick r:id="rId3"/>
              </a:rPr>
              <a:t>https://www.ofcom.org.uk/consultations-and-statements/category-3/ofcoms-future-approach-to-mobile-markets</a:t>
            </a:r>
            <a:r>
              <a:rPr lang="en-US" sz="1600" b="0" dirty="0">
                <a:solidFill>
                  <a:schemeClr val="tx1"/>
                </a:solidFill>
                <a:ea typeface="Times New Roman" panose="02020603050405020304" pitchFamily="18" charset="0"/>
                <a:cs typeface="Times New Roman" panose="02020603050405020304" pitchFamily="18" charset="0"/>
              </a:rPr>
              <a:t> </a:t>
            </a:r>
          </a:p>
          <a:p>
            <a:pPr lvl="2">
              <a:spcBef>
                <a:spcPts val="0"/>
              </a:spcBef>
              <a:spcAft>
                <a:spcPts val="0"/>
              </a:spcAft>
              <a:buFont typeface="Arial" panose="020B0604020202020204" pitchFamily="34" charset="0"/>
              <a:buChar char="•"/>
            </a:pPr>
            <a:r>
              <a:rPr lang="en-US" sz="1600" b="0" i="0" dirty="0">
                <a:solidFill>
                  <a:srgbClr val="333333"/>
                </a:solidFill>
                <a:effectLst/>
              </a:rPr>
              <a:t>Over the past ten years there has been a huge shift towards the use of mobile devices in our everyday lives, at home and at work. Most calls are now made from mobile phones rather than landlines and UK adults now spend on average two hours a day online on their smartphones.</a:t>
            </a:r>
            <a:endParaRPr lang="en-US" sz="1600" b="0" dirty="0">
              <a:solidFill>
                <a:schemeClr val="tx1"/>
              </a:solidFill>
              <a:ea typeface="Times New Roman" panose="02020603050405020304" pitchFamily="18" charset="0"/>
              <a:cs typeface="Times New Roman" panose="02020603050405020304" pitchFamily="18" charset="0"/>
            </a:endParaRPr>
          </a:p>
          <a:p>
            <a:pPr lvl="2">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rPr>
              <a:t>It includes 5 different files, they are </a:t>
            </a:r>
            <a:r>
              <a:rPr lang="en-US" sz="1600" b="0" dirty="0" err="1">
                <a:solidFill>
                  <a:schemeClr val="tx1"/>
                </a:solidFill>
                <a:ea typeface="Times New Roman" panose="02020603050405020304" pitchFamily="18" charset="0"/>
                <a:cs typeface="Times New Roman" panose="02020603050405020304" pitchFamily="18" charset="0"/>
              </a:rPr>
              <a:t>zip’d</a:t>
            </a:r>
            <a:r>
              <a:rPr lang="en-US" sz="1600" b="0" dirty="0">
                <a:solidFill>
                  <a:schemeClr val="tx1"/>
                </a:solidFill>
                <a:ea typeface="Times New Roman" panose="02020603050405020304" pitchFamily="18" charset="0"/>
                <a:cs typeface="Times New Roman" panose="02020603050405020304" pitchFamily="18" charset="0"/>
              </a:rPr>
              <a:t> up in: </a:t>
            </a:r>
          </a:p>
          <a:p>
            <a:pPr lvl="2">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hlinkClick r:id="rId4"/>
              </a:rPr>
              <a:t>https://mentor.ieee.org/802.18/dcn/22/18-22-0019-00-0000-uk-ofcom-mobile-strategy-consultation.zip</a:t>
            </a:r>
            <a:endParaRPr lang="en-US" sz="1600" b="0" dirty="0">
              <a:solidFill>
                <a:schemeClr val="tx1"/>
              </a:solidFill>
              <a:ea typeface="Times New Roman" panose="02020603050405020304" pitchFamily="18" charset="0"/>
              <a:cs typeface="Times New Roman" panose="02020603050405020304" pitchFamily="18" charset="0"/>
            </a:endParaRPr>
          </a:p>
          <a:p>
            <a:pPr lvl="2">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rPr>
              <a:t>One of the files is the response form with 8 questions.  As in the past we would not have to answer each one, just the ones we have interest in. </a:t>
            </a:r>
          </a:p>
          <a:p>
            <a:pPr lvl="1">
              <a:spcBef>
                <a:spcPts val="0"/>
              </a:spcBef>
              <a:spcAft>
                <a:spcPts val="0"/>
              </a:spcAft>
              <a:buFont typeface="Arial" panose="020B0604020202020204" pitchFamily="34" charset="0"/>
              <a:buChar char="•"/>
            </a:pPr>
            <a:r>
              <a:rPr lang="en-US" sz="1600" b="1" u="sng" dirty="0">
                <a:solidFill>
                  <a:schemeClr val="tx1"/>
                </a:solidFill>
                <a:ea typeface="Times New Roman" panose="02020603050405020304" pitchFamily="18" charset="0"/>
                <a:cs typeface="Times New Roman" panose="02020603050405020304" pitchFamily="18" charset="0"/>
              </a:rPr>
              <a:t>The second one, on mobile data</a:t>
            </a:r>
          </a:p>
          <a:p>
            <a:pPr lvl="2">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hlinkClick r:id="rId5"/>
              </a:rPr>
              <a:t>https://www.ofcom.org.uk/consultations-and-statements/category-3/discussion-paper-meeting-future-demand-for-mobile-data</a:t>
            </a:r>
            <a:r>
              <a:rPr lang="en-US" sz="1600" b="0" dirty="0">
                <a:solidFill>
                  <a:schemeClr val="tx1"/>
                </a:solidFill>
                <a:ea typeface="Times New Roman" panose="02020603050405020304" pitchFamily="18" charset="0"/>
                <a:cs typeface="Times New Roman" panose="02020603050405020304" pitchFamily="18" charset="0"/>
              </a:rPr>
              <a:t> </a:t>
            </a:r>
          </a:p>
          <a:p>
            <a:pPr lvl="2">
              <a:spcBef>
                <a:spcPts val="0"/>
              </a:spcBef>
              <a:spcAft>
                <a:spcPts val="0"/>
              </a:spcAft>
              <a:buFont typeface="Arial" panose="020B0604020202020204" pitchFamily="34" charset="0"/>
              <a:buChar char="•"/>
            </a:pPr>
            <a:r>
              <a:rPr lang="en-US" sz="1600" b="0" i="0" dirty="0">
                <a:solidFill>
                  <a:srgbClr val="333333"/>
                </a:solidFill>
                <a:effectLst/>
              </a:rPr>
              <a:t>Mobile data traffic has grown by an average of 40% year on year in recent years and we expect that growth to continue (acknowledging there is there is a high degree of uncertainty about the rate of growth, particularly beyond 2030). </a:t>
            </a:r>
            <a:endParaRPr lang="en-US" sz="1600" b="0" dirty="0">
              <a:solidFill>
                <a:schemeClr val="tx1"/>
              </a:solidFill>
              <a:ea typeface="Times New Roman" panose="02020603050405020304" pitchFamily="18" charset="0"/>
              <a:cs typeface="Times New Roman" panose="02020603050405020304" pitchFamily="18" charset="0"/>
            </a:endParaRPr>
          </a:p>
          <a:p>
            <a:pPr lvl="2">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rPr>
              <a:t>It includes 2 different files, they are </a:t>
            </a:r>
            <a:r>
              <a:rPr lang="en-US" sz="1600" b="0" dirty="0" err="1">
                <a:solidFill>
                  <a:schemeClr val="tx1"/>
                </a:solidFill>
                <a:ea typeface="Times New Roman" panose="02020603050405020304" pitchFamily="18" charset="0"/>
                <a:cs typeface="Times New Roman" panose="02020603050405020304" pitchFamily="18" charset="0"/>
              </a:rPr>
              <a:t>zip’d</a:t>
            </a:r>
            <a:r>
              <a:rPr lang="en-US" sz="1600" b="0" dirty="0">
                <a:solidFill>
                  <a:schemeClr val="tx1"/>
                </a:solidFill>
                <a:ea typeface="Times New Roman" panose="02020603050405020304" pitchFamily="18" charset="0"/>
                <a:cs typeface="Times New Roman" panose="02020603050405020304" pitchFamily="18" charset="0"/>
              </a:rPr>
              <a:t> up in: </a:t>
            </a:r>
          </a:p>
          <a:p>
            <a:pPr lvl="2">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rPr>
              <a:t> </a:t>
            </a:r>
            <a:r>
              <a:rPr lang="en-US" sz="1600" b="0" dirty="0">
                <a:solidFill>
                  <a:schemeClr val="tx1"/>
                </a:solidFill>
                <a:ea typeface="Times New Roman" panose="02020603050405020304" pitchFamily="18" charset="0"/>
                <a:cs typeface="Times New Roman" panose="02020603050405020304" pitchFamily="18" charset="0"/>
                <a:hlinkClick r:id="rId6"/>
              </a:rPr>
              <a:t>https://mentor.ieee.org/802.18/dcn/22/18-22-0022-00-0000-uk-ofcom-mobile-data-strategy-consultation.zip</a:t>
            </a:r>
            <a:r>
              <a:rPr lang="en-US" sz="1600" b="0" dirty="0">
                <a:solidFill>
                  <a:schemeClr val="tx1"/>
                </a:solidFill>
                <a:ea typeface="Times New Roman" panose="02020603050405020304" pitchFamily="18" charset="0"/>
                <a:cs typeface="Times New Roman" panose="02020603050405020304" pitchFamily="18" charset="0"/>
              </a:rPr>
              <a:t> </a:t>
            </a:r>
          </a:p>
          <a:p>
            <a:pPr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cs typeface="Times New Roman" panose="02020603050405020304" pitchFamily="18" charset="0"/>
              </a:rPr>
              <a:t> </a:t>
            </a:r>
            <a:r>
              <a:rPr lang="en-US" sz="1600" b="0" dirty="0">
                <a:solidFill>
                  <a:schemeClr val="tx1"/>
                </a:solidFill>
                <a:ea typeface="Times New Roman" panose="02020603050405020304" pitchFamily="18" charset="0"/>
                <a:cs typeface="Times New Roman" panose="02020603050405020304" pitchFamily="18" charset="0"/>
              </a:rPr>
              <a:t>One of the files is the response form with 1 question.  As in the past we would not have to answer each one, just the ones we have interest in. </a:t>
            </a:r>
          </a:p>
          <a:p>
            <a:pPr lvl="2">
              <a:spcBef>
                <a:spcPts val="0"/>
              </a:spcBef>
              <a:spcAft>
                <a:spcPts val="0"/>
              </a:spcAft>
              <a:buFont typeface="Arial" panose="020B0604020202020204" pitchFamily="34" charset="0"/>
              <a:buChar char="•"/>
            </a:pPr>
            <a:endParaRPr lang="en-US" sz="1000" b="0" dirty="0">
              <a:solidFill>
                <a:schemeClr val="tx1"/>
              </a:solidFill>
              <a:ea typeface="Times New Roman" panose="02020603050405020304" pitchFamily="18" charset="0"/>
              <a:cs typeface="Times New Roman" panose="02020603050405020304" pitchFamily="18" charset="0"/>
            </a:endParaRPr>
          </a:p>
          <a:p>
            <a:pPr>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cs typeface="Times New Roman" panose="02020603050405020304" pitchFamily="18" charset="0"/>
              </a:rPr>
              <a:t>Anything else to share today? none heard</a:t>
            </a:r>
            <a:endParaRPr lang="en-US" sz="1100" b="0" dirty="0">
              <a:solidFill>
                <a:schemeClr val="tx1"/>
              </a:solidFill>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17feb22</a:t>
            </a:r>
            <a:endParaRPr lang="en-GB" dirty="0"/>
          </a:p>
        </p:txBody>
      </p:sp>
    </p:spTree>
    <p:extLst>
      <p:ext uri="{BB962C8B-B14F-4D97-AF65-F5344CB8AC3E}">
        <p14:creationId xmlns:p14="http://schemas.microsoft.com/office/powerpoint/2010/main" val="37118112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201400" cy="5481225"/>
          </a:xfrm>
        </p:spPr>
        <p:txBody>
          <a:bodyPr/>
          <a:lstStyle/>
          <a:p>
            <a:pPr lvl="0">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rPr>
              <a:t>Anything to share today? not today</a:t>
            </a:r>
          </a:p>
          <a:p>
            <a:pPr marL="857250" lvl="3">
              <a:spcBef>
                <a:spcPts val="0"/>
              </a:spcBef>
              <a:buFont typeface="Arial" panose="020B0604020202020204" pitchFamily="34" charset="0"/>
              <a:buChar char="•"/>
            </a:pPr>
            <a:r>
              <a:rPr lang="en-US" dirty="0">
                <a:effectLst/>
                <a:ea typeface="Calibri" panose="020F0502020204030204" pitchFamily="34" charset="0"/>
              </a:rPr>
              <a:t>  </a:t>
            </a:r>
          </a:p>
          <a:p>
            <a:pPr marL="857250" lvl="3">
              <a:spcBef>
                <a:spcPts val="0"/>
              </a:spcBef>
              <a:buFont typeface="Arial" panose="020B0604020202020204" pitchFamily="34" charset="0"/>
              <a:buChar char="•"/>
            </a:pPr>
            <a:r>
              <a:rPr lang="en-US" dirty="0">
                <a:ea typeface="Calibri" panose="020F0502020204030204" pitchFamily="34" charset="0"/>
              </a:rPr>
              <a:t> </a:t>
            </a:r>
            <a:endParaRPr lang="en-US" dirty="0">
              <a:effectLst/>
              <a:ea typeface="Calibri" panose="020F0502020204030204" pitchFamily="34" charset="0"/>
            </a:endParaRPr>
          </a:p>
          <a:p>
            <a:pPr marL="857250" lvl="3">
              <a:spcBef>
                <a:spcPts val="0"/>
              </a:spcBef>
              <a:buFont typeface="Arial" panose="020B0604020202020204" pitchFamily="34" charset="0"/>
              <a:buChar char="•"/>
            </a:pPr>
            <a:r>
              <a:rPr lang="en-US" b="1" dirty="0">
                <a:ea typeface="Calibri" panose="020F0502020204030204" pitchFamily="34" charset="0"/>
              </a:rPr>
              <a:t>10feb: </a:t>
            </a:r>
            <a:r>
              <a:rPr lang="en-US" dirty="0">
                <a:effectLst/>
                <a:ea typeface="Calibri" panose="020F0502020204030204" pitchFamily="34" charset="0"/>
              </a:rPr>
              <a:t>Looking toward WRC-23: The next CTEL is on 25-29 April – hosted by Mexico</a:t>
            </a:r>
          </a:p>
          <a:p>
            <a:pPr marL="1314450" lvl="4">
              <a:spcBef>
                <a:spcPts val="0"/>
              </a:spcBef>
              <a:buFont typeface="Arial" panose="020B0604020202020204" pitchFamily="34" charset="0"/>
              <a:buChar char="•"/>
            </a:pPr>
            <a:r>
              <a:rPr lang="en-US" dirty="0">
                <a:ea typeface="Calibri" panose="020F0502020204030204" pitchFamily="34" charset="0"/>
              </a:rPr>
              <a:t>FCC WAC meets next week, to look at a couple of USA draft proposals on AI 1.2;  3, 6 (top ½ of the band) and 10 GHz for IMT identification.</a:t>
            </a:r>
          </a:p>
          <a:p>
            <a:pPr marL="1771650" lvl="5">
              <a:spcBef>
                <a:spcPts val="0"/>
              </a:spcBef>
              <a:buFont typeface="Arial" panose="020B0604020202020204" pitchFamily="34" charset="0"/>
              <a:buChar char="•"/>
            </a:pPr>
            <a:r>
              <a:rPr lang="en-US" dirty="0">
                <a:ea typeface="Calibri" panose="020F0502020204030204" pitchFamily="34" charset="0"/>
              </a:rPr>
              <a:t>Proposal is no change for the 6 GHz band, 6425 -7125.</a:t>
            </a:r>
          </a:p>
          <a:p>
            <a:pPr marL="1314450" lvl="4">
              <a:spcBef>
                <a:spcPts val="0"/>
              </a:spcBef>
              <a:buFont typeface="Arial" panose="020B0604020202020204" pitchFamily="34" charset="0"/>
              <a:buChar char="•"/>
            </a:pPr>
            <a:r>
              <a:rPr lang="en-US" dirty="0">
                <a:effectLst/>
                <a:ea typeface="Calibri" panose="020F0502020204030204" pitchFamily="34" charset="0"/>
              </a:rPr>
              <a:t>Region 1 -  6425-7125 MHZ, different countries/</a:t>
            </a:r>
            <a:r>
              <a:rPr lang="en-US" dirty="0" err="1">
                <a:effectLst/>
                <a:ea typeface="Calibri" panose="020F0502020204030204" pitchFamily="34" charset="0"/>
              </a:rPr>
              <a:t>telcoms</a:t>
            </a:r>
            <a:r>
              <a:rPr lang="en-US" dirty="0">
                <a:effectLst/>
                <a:ea typeface="Calibri" panose="020F0502020204030204" pitchFamily="34" charset="0"/>
              </a:rPr>
              <a:t>  looking what they need, may not follow recommendations. </a:t>
            </a:r>
          </a:p>
          <a:p>
            <a:pPr marL="1314450" lvl="4">
              <a:spcBef>
                <a:spcPts val="0"/>
              </a:spcBef>
              <a:buFont typeface="Arial" panose="020B0604020202020204" pitchFamily="34" charset="0"/>
              <a:buChar char="•"/>
            </a:pPr>
            <a:r>
              <a:rPr lang="en-US" dirty="0">
                <a:effectLst/>
                <a:ea typeface="Calibri" panose="020F0502020204030204" pitchFamily="34" charset="0"/>
              </a:rPr>
              <a:t> Region 2, 3 study is with 6425-7025 and 7025-7125 </a:t>
            </a:r>
            <a:r>
              <a:rPr lang="en-US" dirty="0" err="1">
                <a:effectLst/>
                <a:ea typeface="Calibri" panose="020F0502020204030204" pitchFamily="34" charset="0"/>
              </a:rPr>
              <a:t>MHz</a:t>
            </a:r>
            <a:r>
              <a:rPr lang="en-US" dirty="0" err="1">
                <a:ea typeface="Calibri" panose="020F0502020204030204" pitchFamily="34" charset="0"/>
              </a:rPr>
              <a:t>.</a:t>
            </a:r>
            <a:endParaRPr lang="en-US" dirty="0">
              <a:effectLst/>
              <a:ea typeface="Calibri" panose="020F0502020204030204" pitchFamily="34" charset="0"/>
            </a:endParaRPr>
          </a:p>
          <a:p>
            <a:pPr>
              <a:spcBef>
                <a:spcPts val="0"/>
              </a:spcBef>
              <a:buFont typeface="Arial" panose="020B0604020202020204" pitchFamily="34" charset="0"/>
              <a:buChar char="•"/>
            </a:pPr>
            <a:r>
              <a:rPr lang="en-US" sz="1600" b="0" dirty="0">
                <a:ea typeface="Calibri" panose="020F0502020204030204" pitchFamily="34" charset="0"/>
              </a:rPr>
              <a:t> </a:t>
            </a:r>
          </a:p>
          <a:p>
            <a:pPr>
              <a:spcBef>
                <a:spcPts val="0"/>
              </a:spcBef>
              <a:buFont typeface="Arial" panose="020B0604020202020204" pitchFamily="34" charset="0"/>
              <a:buChar char="•"/>
            </a:pPr>
            <a:endParaRPr lang="en-US" sz="1600" b="0" dirty="0">
              <a:ea typeface="Calibri" panose="020F0502020204030204" pitchFamily="34" charset="0"/>
            </a:endParaRPr>
          </a:p>
          <a:p>
            <a:pPr>
              <a:spcBef>
                <a:spcPts val="0"/>
              </a:spcBef>
              <a:buFont typeface="Arial" panose="020B0604020202020204" pitchFamily="34" charset="0"/>
              <a:buChar char="•"/>
            </a:pPr>
            <a:r>
              <a:rPr lang="en-US" sz="1600" dirty="0">
                <a:ea typeface="Calibri" panose="020F0502020204030204" pitchFamily="34" charset="0"/>
              </a:rPr>
              <a:t>standing by for this spring (2022):  </a:t>
            </a:r>
            <a:r>
              <a:rPr lang="en-US" sz="1600" b="0" dirty="0">
                <a:ea typeface="Calibri" panose="020F0502020204030204" pitchFamily="34" charset="0"/>
              </a:rPr>
              <a:t>Additional WP 1A light communications and 2 WP 5A submissions from IEEE 802. </a:t>
            </a:r>
          </a:p>
          <a:p>
            <a:pPr lvl="0">
              <a:buFont typeface="Arial" panose="020B0604020202020204" pitchFamily="34" charset="0"/>
              <a:buChar char="•"/>
            </a:pPr>
            <a:r>
              <a:rPr lang="en-US" sz="1600" dirty="0">
                <a:solidFill>
                  <a:schemeClr val="tx1"/>
                </a:solidFill>
              </a:rPr>
              <a:t>ongoing: WRC-23 agenda items, the list is on the ITU-R website at: </a:t>
            </a:r>
          </a:p>
          <a:p>
            <a:pPr lvl="2">
              <a:spcBef>
                <a:spcPts val="0"/>
              </a:spcBef>
              <a:buFont typeface="Arial" panose="020B0604020202020204" pitchFamily="34" charset="0"/>
              <a:buChar char="•"/>
            </a:pPr>
            <a:r>
              <a:rPr lang="en-US" sz="1400" dirty="0">
                <a:hlinkClick r:id="rId3"/>
              </a:rPr>
              <a:t>https://www.itu.int/en/ITU-R/study-groups/rcpm/Pages/wrc-23-studies.aspx</a:t>
            </a:r>
            <a:r>
              <a:rPr lang="en-US" sz="1400" dirty="0">
                <a:solidFill>
                  <a:srgbClr val="00B0F0"/>
                </a:solidFill>
              </a:rPr>
              <a:t>  </a:t>
            </a:r>
            <a:r>
              <a:rPr lang="en-US" sz="1400" dirty="0">
                <a:solidFill>
                  <a:srgbClr val="7030A0"/>
                </a:solidFill>
              </a:rPr>
              <a:t> (updated 26Aug20)</a:t>
            </a:r>
          </a:p>
          <a:p>
            <a:pPr lvl="2">
              <a:spcBef>
                <a:spcPts val="0"/>
              </a:spcBef>
              <a:buFont typeface="Arial" panose="020B0604020202020204" pitchFamily="34" charset="0"/>
              <a:buChar char="•"/>
            </a:pPr>
            <a:r>
              <a:rPr lang="en-US" sz="1400" dirty="0">
                <a:hlinkClick r:id="rId4"/>
              </a:rPr>
              <a:t>https://www.itu.int/dms_pub/itu-r/oth/0c/0a/R0C0A00000D0041PDFE.pdf</a:t>
            </a:r>
            <a:endParaRPr lang="en-US" sz="1400" dirty="0"/>
          </a:p>
          <a:p>
            <a:pPr lvl="1">
              <a:spcBef>
                <a:spcPts val="0"/>
              </a:spcBef>
              <a:buFont typeface="Arial" panose="020B0604020202020204" pitchFamily="34" charset="0"/>
              <a:buChar char="•"/>
            </a:pPr>
            <a:r>
              <a:rPr lang="en-US" sz="1400" dirty="0">
                <a:solidFill>
                  <a:srgbClr val="00B0F0"/>
                </a:solidFill>
                <a:hlinkClick r:id="rId5"/>
              </a:rPr>
              <a:t>https://mentor.ieee.org/802.18/dcn/20/18-20-0107-01-0000-res-811-wrc-19-wrc-23-agenda-items.docx</a:t>
            </a:r>
            <a:r>
              <a:rPr lang="en-US" sz="1400" dirty="0">
                <a:solidFill>
                  <a:srgbClr val="00B0F0"/>
                </a:solidFill>
              </a:rPr>
              <a:t> </a:t>
            </a:r>
            <a:r>
              <a:rPr lang="en-US" sz="1600" b="1" dirty="0">
                <a:solidFill>
                  <a:schemeClr val="tx1"/>
                </a:solidFill>
              </a:rPr>
              <a:t>	</a:t>
            </a:r>
            <a:r>
              <a:rPr lang="en-US" sz="1600" b="0" dirty="0">
                <a:solidFill>
                  <a:schemeClr val="tx1"/>
                </a:solidFill>
              </a:rPr>
              <a:t> </a:t>
            </a:r>
          </a:p>
          <a:p>
            <a:pPr marL="685800" lvl="1">
              <a:spcBef>
                <a:spcPts val="0"/>
              </a:spcBef>
              <a:buFont typeface="Arial" panose="020B0604020202020204" pitchFamily="34" charset="0"/>
              <a:buChar char="•"/>
            </a:pPr>
            <a:r>
              <a:rPr lang="en-US" sz="1400" dirty="0">
                <a:solidFill>
                  <a:schemeClr val="tx1"/>
                </a:solidFill>
              </a:rPr>
              <a:t>IEEE 802 viewpoints on WRC-23 agenda items. </a:t>
            </a:r>
            <a:endParaRPr lang="en-US" sz="1400" b="0" dirty="0">
              <a:solidFill>
                <a:schemeClr val="tx1"/>
              </a:solidFill>
            </a:endParaRPr>
          </a:p>
          <a:p>
            <a:pPr lvl="2">
              <a:spcBef>
                <a:spcPts val="0"/>
              </a:spcBef>
              <a:buFont typeface="Arial" panose="020B0604020202020204" pitchFamily="34" charset="0"/>
              <a:buChar char="•"/>
            </a:pPr>
            <a:r>
              <a:rPr lang="en-US" sz="1600" dirty="0">
                <a:solidFill>
                  <a:schemeClr val="tx1"/>
                </a:solidFill>
              </a:rPr>
              <a:t>Doc for viewpoints updated (</a:t>
            </a:r>
            <a:r>
              <a:rPr lang="en-US" sz="1600" dirty="0">
                <a:solidFill>
                  <a:srgbClr val="00B0F0"/>
                </a:solidFill>
              </a:rPr>
              <a:t>actions items in notes on this slide</a:t>
            </a:r>
            <a:r>
              <a:rPr lang="en-US" sz="1600" dirty="0">
                <a:solidFill>
                  <a:schemeClr val="tx1"/>
                </a:solidFill>
              </a:rPr>
              <a:t>):  </a:t>
            </a:r>
          </a:p>
          <a:p>
            <a:pPr lvl="2">
              <a:spcBef>
                <a:spcPts val="0"/>
              </a:spcBef>
              <a:buFont typeface="Arial" panose="020B0604020202020204" pitchFamily="34" charset="0"/>
              <a:buChar char="•"/>
            </a:pPr>
            <a:r>
              <a:rPr lang="en-US" sz="1400" dirty="0">
                <a:solidFill>
                  <a:schemeClr val="tx1"/>
                </a:solidFill>
                <a:hlinkClick r:id="rId6"/>
              </a:rPr>
              <a:t>https://mentor.ieee.org/802.18/dcn/21/18-21-0039-01-0000-ieee-802-viewpoints-on-wrc-23-agenda-items.pptx</a:t>
            </a:r>
            <a:endParaRPr lang="en-US" sz="1400" dirty="0">
              <a:solidFill>
                <a:schemeClr val="tx1"/>
              </a:solidFill>
            </a:endParaRPr>
          </a:p>
          <a:p>
            <a:pPr lvl="1">
              <a:spcBef>
                <a:spcPts val="0"/>
              </a:spcBef>
              <a:buFont typeface="Arial" panose="020B0604020202020204" pitchFamily="34" charset="0"/>
              <a:buChar char="•"/>
            </a:pPr>
            <a:r>
              <a:rPr lang="en-US" sz="1400" b="0" dirty="0">
                <a:solidFill>
                  <a:schemeClr val="tx1"/>
                </a:solidFill>
                <a:effectLst/>
                <a:ea typeface="Calibri" panose="020F0502020204030204" pitchFamily="34" charset="0"/>
              </a:rPr>
              <a:t>Sometime, will review actions </a:t>
            </a:r>
            <a:r>
              <a:rPr lang="en-US" sz="1200" b="0" dirty="0">
                <a:solidFill>
                  <a:schemeClr val="tx1"/>
                </a:solidFill>
                <a:ea typeface="Calibri" panose="020F0502020204030204" pitchFamily="34" charset="0"/>
              </a:rPr>
              <a:t>noted at the July Plenary. </a:t>
            </a:r>
            <a:endParaRPr lang="en-US" sz="12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17feb22</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120632"/>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a:t>
            </a:r>
            <a:endParaRPr lang="en-US" sz="2400" dirty="0"/>
          </a:p>
        </p:txBody>
      </p:sp>
      <p:sp>
        <p:nvSpPr>
          <p:cNvPr id="3" name="Content Placeholder 2"/>
          <p:cNvSpPr>
            <a:spLocks noGrp="1"/>
          </p:cNvSpPr>
          <p:nvPr>
            <p:ph idx="1"/>
          </p:nvPr>
        </p:nvSpPr>
        <p:spPr>
          <a:xfrm>
            <a:off x="914400" y="962625"/>
            <a:ext cx="11049000" cy="5477022"/>
          </a:xfrm>
        </p:spPr>
        <p:txBody>
          <a:bodyPr/>
          <a:lstStyle/>
          <a:p>
            <a:pPr>
              <a:buFont typeface="Arial" panose="020B0604020202020204" pitchFamily="34" charset="0"/>
              <a:buChar char="•"/>
            </a:pPr>
            <a:endParaRPr lang="en-US" sz="1800" i="0" dirty="0">
              <a:solidFill>
                <a:schemeClr val="tx1"/>
              </a:solidFill>
              <a:effectLst/>
            </a:endParaRPr>
          </a:p>
          <a:p>
            <a:pPr>
              <a:buFont typeface="Arial" panose="020B0604020202020204" pitchFamily="34" charset="0"/>
              <a:buChar char="•"/>
            </a:pPr>
            <a:r>
              <a:rPr lang="en-US" sz="1800" dirty="0">
                <a:solidFill>
                  <a:schemeClr val="tx1"/>
                </a:solidFill>
              </a:rPr>
              <a:t>none today </a:t>
            </a:r>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17feb22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28242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1"/>
            <a:ext cx="8597510" cy="273050"/>
          </a:xfrm>
        </p:spPr>
        <p:txBody>
          <a:bodyPr/>
          <a:lstStyle/>
          <a:p>
            <a:r>
              <a:rPr lang="en-US" altLang="en-US" sz="2400" dirty="0"/>
              <a:t>General Discussion Items – ongoing fyi - MSGs 6 GHz &amp; FCC</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17feb22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904951"/>
            <a:ext cx="10970299" cy="5401216"/>
          </a:xfrm>
        </p:spPr>
        <p:txBody>
          <a:bodyPr/>
          <a:lstStyle/>
          <a:p>
            <a:pPr>
              <a:buFont typeface="Arial" panose="020B0604020202020204" pitchFamily="34" charset="0"/>
              <a:buChar char="•"/>
            </a:pPr>
            <a:r>
              <a:rPr lang="en-US" sz="1600" dirty="0"/>
              <a:t>1. The </a:t>
            </a:r>
            <a:r>
              <a:rPr lang="en-US" sz="1600" dirty="0" err="1"/>
              <a:t>WInnforum</a:t>
            </a:r>
            <a:r>
              <a:rPr lang="en-US" sz="1600" dirty="0"/>
              <a:t> “6 GHz </a:t>
            </a:r>
            <a:r>
              <a:rPr lang="en-US" sz="1600" u="sng" dirty="0"/>
              <a:t>Committee</a:t>
            </a:r>
            <a:r>
              <a:rPr lang="en-US" sz="1600" dirty="0"/>
              <a:t>”, 	all groups meet every 2 weeks except </a:t>
            </a:r>
            <a:r>
              <a:rPr lang="en-US" sz="1600" i="1" u="sng" dirty="0"/>
              <a:t>Incumbent Information, interference and Test &amp; Certification</a:t>
            </a:r>
            <a:r>
              <a:rPr lang="en-US" sz="1600" dirty="0"/>
              <a:t> - weekly;   some docs:  </a:t>
            </a:r>
            <a:r>
              <a:rPr lang="en-US" sz="1600" u="sng" dirty="0">
                <a:solidFill>
                  <a:srgbClr val="0000FF"/>
                </a:solidFill>
                <a:effectLst/>
                <a:ea typeface="Calibri" panose="020F0502020204030204" pitchFamily="34" charset="0"/>
                <a:hlinkClick r:id="rId3"/>
              </a:rPr>
              <a:t>https://6ghz.wirelessinnovation.org/work-group-products</a:t>
            </a:r>
            <a:r>
              <a:rPr lang="en-US" sz="1600" u="sng" dirty="0">
                <a:solidFill>
                  <a:srgbClr val="0000FF"/>
                </a:solidFill>
                <a:effectLst/>
                <a:ea typeface="Calibri" panose="020F0502020204030204" pitchFamily="34" charset="0"/>
              </a:rPr>
              <a:t> </a:t>
            </a:r>
            <a:endParaRPr lang="en-US" sz="1600" b="0" dirty="0"/>
          </a:p>
          <a:p>
            <a:pPr lvl="2">
              <a:spcBef>
                <a:spcPts val="0"/>
              </a:spcBef>
              <a:buFont typeface="Arial" panose="020B0604020202020204" pitchFamily="34" charset="0"/>
              <a:buChar char="•"/>
            </a:pPr>
            <a:r>
              <a:rPr lang="en-US" sz="1600" u="sng" dirty="0">
                <a:solidFill>
                  <a:srgbClr val="0563C1"/>
                </a:solidFill>
                <a:ea typeface="Calibri" panose="020F0502020204030204" pitchFamily="34" charset="0"/>
                <a:hlinkClick r:id="rId4"/>
              </a:rPr>
              <a:t>https://www.wirelessinnovation.org/6ghz-multistakeholder-committee</a:t>
            </a:r>
            <a:r>
              <a:rPr lang="en-US" sz="1600" dirty="0">
                <a:ea typeface="Calibri" panose="020F0502020204030204" pitchFamily="34" charset="0"/>
              </a:rPr>
              <a:t> </a:t>
            </a:r>
            <a:endParaRPr lang="en-US" sz="1400" dirty="0">
              <a:solidFill>
                <a:schemeClr val="tx1"/>
              </a:solidFill>
              <a:ea typeface="Times New Roman" panose="02020603050405020304" pitchFamily="18" charset="0"/>
            </a:endParaRP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and Protocols </a:t>
            </a:r>
            <a:r>
              <a:rPr lang="en-US" sz="1400" strike="dblStrike" dirty="0">
                <a:solidFill>
                  <a:schemeClr val="tx1">
                    <a:lumMod val="50000"/>
                    <a:lumOff val="50000"/>
                  </a:schemeClr>
                </a:solidFill>
                <a:ea typeface="Times New Roman" panose="02020603050405020304" pitchFamily="18" charset="0"/>
              </a:rPr>
              <a:t>3GPP</a:t>
            </a:r>
            <a:r>
              <a:rPr lang="en-US" sz="14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endParaRPr lang="en-US" sz="1400" dirty="0">
              <a:solidFill>
                <a:schemeClr val="bg1">
                  <a:lumMod val="50000"/>
                </a:schemeClr>
              </a:solidFill>
            </a:endParaRPr>
          </a:p>
          <a:p>
            <a:pPr marL="866775" lvl="2">
              <a:spcBef>
                <a:spcPts val="0"/>
              </a:spcBef>
              <a:spcAft>
                <a:spcPts val="0"/>
              </a:spcAft>
              <a:buFont typeface="Arial" panose="020B0604020202020204" pitchFamily="34" charset="0"/>
              <a:buChar char="•"/>
            </a:pPr>
            <a:r>
              <a:rPr lang="en-GB" sz="1600" b="1" dirty="0" err="1">
                <a:solidFill>
                  <a:schemeClr val="tx1"/>
                </a:solidFill>
                <a:ea typeface="Calibri" panose="020F0502020204030204" pitchFamily="34" charset="0"/>
              </a:rPr>
              <a:t>WInnforum</a:t>
            </a:r>
            <a:r>
              <a:rPr lang="en-GB" sz="1600" b="1" dirty="0">
                <a:solidFill>
                  <a:schemeClr val="tx1"/>
                </a:solidFill>
                <a:ea typeface="Calibri" panose="020F0502020204030204" pitchFamily="34" charset="0"/>
              </a:rPr>
              <a:t> met with the FCC OET and some of the FCC folks are new  and don’t have the background of what was done with CBRS.     Watch docket 21-352, </a:t>
            </a:r>
            <a:r>
              <a:rPr lang="en-GB" sz="1600" b="1" dirty="0">
                <a:solidFill>
                  <a:schemeClr val="tx1"/>
                </a:solidFill>
                <a:ea typeface="Calibri" panose="020F0502020204030204" pitchFamily="34" charset="0"/>
                <a:hlinkClick r:id="rId5"/>
              </a:rPr>
              <a:t>https://www.fcc.gov/ecfs/search/filings?proceedings_name=21-352&amp;sort=date_disseminated,DESC</a:t>
            </a:r>
            <a:r>
              <a:rPr lang="en-GB" sz="1600" b="1" dirty="0">
                <a:solidFill>
                  <a:schemeClr val="tx1"/>
                </a:solidFill>
                <a:ea typeface="Calibri" panose="020F0502020204030204" pitchFamily="34" charset="0"/>
              </a:rPr>
              <a:t>,  for the AFC work. </a:t>
            </a:r>
          </a:p>
          <a:p>
            <a:pPr lvl="4">
              <a:buFont typeface="Arial" panose="020B0604020202020204" pitchFamily="34" charset="0"/>
              <a:buChar char="•"/>
            </a:pPr>
            <a:endParaRPr lang="en-US" sz="800" dirty="0">
              <a:ea typeface="Calibri" panose="020F0502020204030204" pitchFamily="34" charset="0"/>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a:t>
            </a:r>
          </a:p>
          <a:p>
            <a:pPr lvl="1">
              <a:spcBef>
                <a:spcPts val="0"/>
              </a:spcBef>
              <a:buFont typeface="Arial" panose="020B0604020202020204" pitchFamily="34" charset="0"/>
              <a:buChar char="•"/>
            </a:pPr>
            <a:r>
              <a:rPr lang="en-US" sz="1600" dirty="0">
                <a:solidFill>
                  <a:srgbClr val="1155CC"/>
                </a:solidFill>
                <a:hlinkClick r:id="rId6"/>
              </a:rPr>
              <a:t>https://groups.wirelessinnovation.org/wg/6MSG/dashboard</a:t>
            </a:r>
            <a:r>
              <a:rPr lang="en-US" sz="1600" dirty="0">
                <a:solidFill>
                  <a:srgbClr val="1155CC"/>
                </a:solidFill>
              </a:rPr>
              <a:t>. </a:t>
            </a:r>
            <a:endParaRPr lang="en-US" sz="1600" kern="1200" dirty="0">
              <a:cs typeface="+mn-cs"/>
            </a:endParaRPr>
          </a:p>
          <a:p>
            <a:pPr marL="1323975" lvl="3">
              <a:spcBef>
                <a:spcPts val="0"/>
              </a:spcBef>
              <a:spcAft>
                <a:spcPts val="0"/>
              </a:spcAft>
              <a:buFont typeface="Arial" panose="020B0604020202020204" pitchFamily="34" charset="0"/>
              <a:buChar char="•"/>
            </a:pPr>
            <a:r>
              <a:rPr lang="en-US" sz="1200" dirty="0">
                <a:solidFill>
                  <a:schemeClr val="tx1"/>
                </a:solidFill>
              </a:rPr>
              <a:t>Work stream 1 - interference protection and resolution (</a:t>
            </a:r>
            <a:r>
              <a:rPr lang="en-US" sz="1200" dirty="0" err="1">
                <a:solidFill>
                  <a:schemeClr val="tx1"/>
                </a:solidFill>
              </a:rPr>
              <a:t>CableLabs</a:t>
            </a:r>
            <a:r>
              <a:rPr lang="en-US" sz="1200" dirty="0">
                <a:solidFill>
                  <a:schemeClr val="tx1"/>
                </a:solidFill>
              </a:rPr>
              <a:t>, EPRI, Lake </a:t>
            </a:r>
            <a:r>
              <a:rPr lang="en-US" sz="1200" dirty="0" err="1">
                <a:solidFill>
                  <a:schemeClr val="tx1"/>
                </a:solidFill>
              </a:rPr>
              <a:t>Cty</a:t>
            </a:r>
            <a:r>
              <a:rPr lang="en-US" sz="1200" dirty="0">
                <a:solidFill>
                  <a:schemeClr val="tx1"/>
                </a:solidFill>
              </a:rPr>
              <a:t>, APCO)  Meets biweekly, from 28Jan21-10:00 et, </a:t>
            </a:r>
          </a:p>
          <a:p>
            <a:pPr marL="1323975" lvl="3">
              <a:spcBef>
                <a:spcPts val="0"/>
              </a:spcBef>
              <a:spcAft>
                <a:spcPts val="0"/>
              </a:spcAft>
              <a:buFont typeface="Arial" panose="020B0604020202020204" pitchFamily="34" charset="0"/>
              <a:buChar char="•"/>
            </a:pPr>
            <a:r>
              <a:rPr lang="en-US" sz="1200" dirty="0">
                <a:solidFill>
                  <a:schemeClr val="tx1"/>
                </a:solidFill>
              </a:rPr>
              <a:t>Work stream 2 - correct incumbent data (ULS) (</a:t>
            </a:r>
            <a:r>
              <a:rPr lang="en-US" sz="1200" dirty="0" err="1">
                <a:solidFill>
                  <a:schemeClr val="tx1"/>
                </a:solidFill>
              </a:rPr>
              <a:t>Comsearch</a:t>
            </a:r>
            <a:r>
              <a:rPr lang="en-US" sz="1200" dirty="0">
                <a:solidFill>
                  <a:schemeClr val="tx1"/>
                </a:solidFill>
              </a:rPr>
              <a:t>, APCO) </a:t>
            </a:r>
          </a:p>
          <a:p>
            <a:pPr marL="1323975" lvl="3">
              <a:spcBef>
                <a:spcPts val="0"/>
              </a:spcBef>
              <a:spcAft>
                <a:spcPts val="0"/>
              </a:spcAft>
              <a:buFont typeface="Arial" panose="020B0604020202020204" pitchFamily="34" charset="0"/>
              <a:buChar char="•"/>
            </a:pPr>
            <a:r>
              <a:rPr lang="en-US" sz="1200"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sz="1200" dirty="0">
                <a:solidFill>
                  <a:schemeClr val="tx1"/>
                </a:solidFill>
              </a:rPr>
              <a:t>Overall Co-chairs:  NPSTC, UTC, WFA, WISPA. </a:t>
            </a:r>
            <a:r>
              <a:rPr lang="en-US" sz="12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GB" sz="1600" b="1" dirty="0">
                <a:solidFill>
                  <a:schemeClr val="tx1"/>
                </a:solidFill>
              </a:rPr>
              <a:t>In last week’s call – question discussed was what to do with items that didn’t reach consensus for the output report?</a:t>
            </a:r>
          </a:p>
          <a:p>
            <a:pPr marL="1781175" lvl="4">
              <a:spcBef>
                <a:spcPts val="0"/>
              </a:spcBef>
              <a:spcAft>
                <a:spcPts val="0"/>
              </a:spcAft>
              <a:buFont typeface="Arial" panose="020B0604020202020204" pitchFamily="34" charset="0"/>
              <a:buChar char="•"/>
            </a:pPr>
            <a:endParaRPr lang="en-US" sz="1400" b="1" dirty="0">
              <a:solidFill>
                <a:schemeClr val="tx1"/>
              </a:solidFill>
            </a:endParaRPr>
          </a:p>
          <a:p>
            <a:pPr marL="66675">
              <a:spcBef>
                <a:spcPts val="0"/>
              </a:spcBef>
              <a:spcAft>
                <a:spcPts val="0"/>
              </a:spcAft>
              <a:buFont typeface="Arial" panose="020B0604020202020204" pitchFamily="34" charset="0"/>
              <a:buChar char="•"/>
            </a:pPr>
            <a:r>
              <a:rPr lang="en-US" sz="1800" b="1" dirty="0">
                <a:solidFill>
                  <a:schemeClr val="tx1"/>
                </a:solidFill>
                <a:ea typeface="Calibri" panose="020F0502020204030204" pitchFamily="34" charset="0"/>
              </a:rPr>
              <a:t>General:</a:t>
            </a:r>
            <a:r>
              <a:rPr lang="en-GB" sz="1800" b="1" dirty="0">
                <a:solidFill>
                  <a:schemeClr val="tx1"/>
                </a:solidFill>
                <a:ea typeface="Calibri" panose="020F0502020204030204" pitchFamily="34" charset="0"/>
              </a:rPr>
              <a:t> </a:t>
            </a:r>
            <a:endParaRPr lang="en-GB" sz="1800" dirty="0">
              <a:solidFill>
                <a:schemeClr val="tx1"/>
              </a:solidFill>
              <a:ea typeface="Calibri" panose="020F0502020204030204" pitchFamily="34" charset="0"/>
            </a:endParaRPr>
          </a:p>
          <a:p>
            <a:pPr marL="466725" lvl="1">
              <a:spcBef>
                <a:spcPts val="0"/>
              </a:spcBef>
              <a:spcAft>
                <a:spcPts val="0"/>
              </a:spcAft>
              <a:buFont typeface="Arial" panose="020B0604020202020204" pitchFamily="34" charset="0"/>
              <a:buChar char="•"/>
            </a:pPr>
            <a:r>
              <a:rPr lang="en-GB" sz="1600" dirty="0">
                <a:solidFill>
                  <a:schemeClr val="tx1"/>
                </a:solidFill>
                <a:ea typeface="Calibri" panose="020F0502020204030204" pitchFamily="34" charset="0"/>
              </a:rPr>
              <a:t>FCC is asking for the AFC applicants for their supplementals.  The first has come in today and the remainder of the 13 applicants will be sending in their supplements, then a Public Notice (PN) will come on these. </a:t>
            </a:r>
          </a:p>
          <a:p>
            <a:pPr marL="866775" lvl="2">
              <a:spcBef>
                <a:spcPts val="0"/>
              </a:spcBef>
              <a:spcAft>
                <a:spcPts val="0"/>
              </a:spcAft>
              <a:buFont typeface="Arial" panose="020B0604020202020204" pitchFamily="34" charset="0"/>
              <a:buChar char="•"/>
            </a:pPr>
            <a:r>
              <a:rPr lang="en-GB" sz="1600" dirty="0">
                <a:solidFill>
                  <a:schemeClr val="tx1"/>
                </a:solidFill>
                <a:ea typeface="Calibri" panose="020F0502020204030204" pitchFamily="34" charset="0"/>
              </a:rPr>
              <a:t>Propagation models is one of the items being discussed and what is best for AFC. </a:t>
            </a:r>
          </a:p>
          <a:p>
            <a:pPr marL="466725" lvl="1">
              <a:spcBef>
                <a:spcPts val="0"/>
              </a:spcBef>
              <a:spcAft>
                <a:spcPts val="0"/>
              </a:spcAft>
              <a:buFont typeface="Arial" panose="020B0604020202020204" pitchFamily="34" charset="0"/>
              <a:buChar char="•"/>
            </a:pPr>
            <a:r>
              <a:rPr lang="en-GB" sz="1400" b="1" dirty="0">
                <a:solidFill>
                  <a:schemeClr val="tx1"/>
                </a:solidFill>
                <a:ea typeface="Calibri" panose="020F0502020204030204" pitchFamily="34" charset="0"/>
              </a:rPr>
              <a:t>03feb: </a:t>
            </a:r>
            <a:r>
              <a:rPr lang="en-GB" sz="1400" dirty="0">
                <a:solidFill>
                  <a:schemeClr val="tx1"/>
                </a:solidFill>
                <a:ea typeface="Calibri" panose="020F0502020204030204" pitchFamily="34" charset="0"/>
              </a:rPr>
              <a:t>FCC getting inputs and setting up interviews on companies for the AFC accreditation. </a:t>
            </a:r>
          </a:p>
          <a:p>
            <a:pPr marL="466725" lvl="1">
              <a:spcBef>
                <a:spcPts val="0"/>
              </a:spcBef>
              <a:spcAft>
                <a:spcPts val="0"/>
              </a:spcAft>
              <a:buFont typeface="Arial" panose="020B0604020202020204" pitchFamily="34" charset="0"/>
              <a:buChar char="•"/>
            </a:pPr>
            <a:r>
              <a:rPr lang="en-GB" sz="1400" b="1" dirty="0">
                <a:solidFill>
                  <a:schemeClr val="tx1"/>
                </a:solidFill>
                <a:ea typeface="Calibri" panose="020F0502020204030204" pitchFamily="34" charset="0"/>
              </a:rPr>
              <a:t>16dec: A </a:t>
            </a:r>
            <a:r>
              <a:rPr lang="en-GB" sz="1400" dirty="0">
                <a:solidFill>
                  <a:schemeClr val="tx1"/>
                </a:solidFill>
                <a:ea typeface="Calibri" panose="020F0502020204030204" pitchFamily="34" charset="0"/>
              </a:rPr>
              <a:t>public notice is expected in January about work needed on improving the ULS data.</a:t>
            </a:r>
          </a:p>
        </p:txBody>
      </p:sp>
    </p:spTree>
    <p:extLst>
      <p:ext uri="{BB962C8B-B14F-4D97-AF65-F5344CB8AC3E}">
        <p14:creationId xmlns:p14="http://schemas.microsoft.com/office/powerpoint/2010/main" val="2203913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1900"/>
            <a:ext cx="10972800" cy="464123"/>
          </a:xfrm>
        </p:spPr>
        <p:txBody>
          <a:bodyPr/>
          <a:lstStyle/>
          <a:p>
            <a:r>
              <a:rPr lang="en-US" altLang="en-US" sz="2000" dirty="0"/>
              <a:t>General Discussion Items – ongoing fyi - </a:t>
            </a:r>
            <a:r>
              <a:rPr lang="en-US" sz="2000" dirty="0"/>
              <a:t>IEEE 802 Wireless Stds Table of Frequency Ranges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17feb22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439400" cy="5382854"/>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https://mentor.ieee.org/802.18/dcn/21/18-21-0036-10-0000-frequency-table-template.xlsx</a:t>
            </a:r>
            <a:endParaRPr lang="en-US" sz="1800" dirty="0">
              <a:solidFill>
                <a:srgbClr val="0070C0"/>
              </a:solidFill>
              <a:ea typeface="Times New Roman" panose="02020603050405020304" pitchFamily="18" charset="0"/>
            </a:endParaRPr>
          </a:p>
          <a:p>
            <a:pPr marL="28575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Was touched on at the WCSC 02feb22 call, working on a comment collection from IEEE 802 membership.</a:t>
            </a:r>
          </a:p>
          <a:p>
            <a:pPr marL="28575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From ad hoc call on 11jan22</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Filled in a few spots for 802.11 and added an index column on the main tables. </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Moving forward have copied into a new 2022 document, </a:t>
            </a:r>
            <a:r>
              <a:rPr lang="en-US" sz="1600" dirty="0">
                <a:solidFill>
                  <a:srgbClr val="333333"/>
                </a:solidFill>
                <a:ea typeface="Times New Roman" panose="02020603050405020304" pitchFamily="18" charset="0"/>
                <a:hlinkClick r:id="rId4"/>
              </a:rPr>
              <a:t>https://mentor.ieee.org/802.18/dcn/22/18-22-0009-00-0000-ieee-802-wireless-standards-table-of-frequency-ranges.xlsx</a:t>
            </a:r>
            <a:r>
              <a:rPr lang="en-US" sz="1600" dirty="0">
                <a:solidFill>
                  <a:srgbClr val="333333"/>
                </a:solidFill>
                <a:ea typeface="Times New Roman" panose="02020603050405020304" pitchFamily="18" charset="0"/>
              </a:rPr>
              <a:t>  </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And, working on a process to get comment collection on the spreadsheet from other IEEE 802 members. </a:t>
            </a:r>
          </a:p>
          <a:p>
            <a:pPr marL="400050" lvl="1" indent="0">
              <a:spcBef>
                <a:spcPts val="0"/>
              </a:spcBef>
              <a:spcAft>
                <a:spcPts val="0"/>
              </a:spcAft>
            </a:pPr>
            <a:endParaRPr lang="en-US" sz="1600" dirty="0">
              <a:solidFill>
                <a:srgbClr val="333333"/>
              </a:solidFill>
              <a:ea typeface="Times New Roman" panose="02020603050405020304" pitchFamily="18" charset="0"/>
            </a:endParaRP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a:t>
            </a:r>
            <a:r>
              <a:rPr lang="en-US" sz="1800" dirty="0">
                <a:solidFill>
                  <a:schemeClr val="tx1"/>
                </a:solidFill>
                <a:ea typeface="Times New Roman" panose="02020603050405020304" pitchFamily="18" charset="0"/>
              </a:rPr>
              <a:t>next meeting will be 22feb22.  </a:t>
            </a:r>
            <a:r>
              <a:rPr lang="en-US" sz="1800" b="0" dirty="0">
                <a:solidFill>
                  <a:schemeClr val="tx1"/>
                </a:solidFill>
                <a:ea typeface="Times New Roman" panose="02020603050405020304" pitchFamily="18" charset="0"/>
              </a:rPr>
              <a:t>(call-in in agenda backup slides)</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17477714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1125200" cy="3469327"/>
          </a:xfrm>
        </p:spPr>
        <p:txBody>
          <a:bodyPr/>
          <a:lstStyle/>
          <a:p>
            <a:pPr marL="285750" indent="-285750">
              <a:buClr>
                <a:srgbClr val="00B0F0"/>
              </a:buClr>
              <a:buFont typeface="Wingdings" panose="05000000000000000000" pitchFamily="2" charset="2"/>
              <a:buChar char="q"/>
            </a:pPr>
            <a:r>
              <a:rPr lang="en-US" sz="1800" dirty="0">
                <a:solidFill>
                  <a:srgbClr val="00B0F0"/>
                </a:solidFill>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r>
              <a:rPr lang="en-US" sz="1800" dirty="0">
                <a:solidFill>
                  <a:srgbClr val="00B0F0"/>
                </a:solidFill>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r>
              <a:rPr lang="en-US" sz="1800" dirty="0">
                <a:solidFill>
                  <a:srgbClr val="00B0F0"/>
                </a:solidFill>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r>
              <a:rPr lang="en-US" sz="1800" dirty="0">
                <a:solidFill>
                  <a:srgbClr val="00B0F0"/>
                </a:solidFill>
                <a:latin typeface="Times New Roman" panose="02020603050405020304" pitchFamily="18" charset="0"/>
                <a:ea typeface="SimSun" panose="02010600030101010101" pitchFamily="2" charset="-122"/>
              </a:rPr>
              <a:t> all – send .18 chair any nominations for chair or vice-chair for 802.18 for next 2 years.   </a:t>
            </a: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600" b="0" dirty="0">
                <a:solidFill>
                  <a:srgbClr val="00B0F0"/>
                </a:solidFill>
                <a:latin typeface="Times New Roman" panose="02020603050405020304" pitchFamily="18" charset="0"/>
                <a:ea typeface="SimSun" panose="02010600030101010101" pitchFamily="2" charset="-122"/>
              </a:rPr>
              <a:t>all/anyone – nominations/self nominations for .18 march chair/vice chairs elections to .18 chair by 02mar22</a:t>
            </a:r>
          </a:p>
          <a:p>
            <a:pPr marL="285750" indent="-285750">
              <a:buClr>
                <a:srgbClr val="00B0F0"/>
              </a:buClr>
              <a:buFont typeface="Wingdings" panose="05000000000000000000" pitchFamily="2" charset="2"/>
              <a:buChar char="q"/>
            </a:pPr>
            <a:r>
              <a:rPr lang="en-US" sz="1600" b="0" dirty="0">
                <a:solidFill>
                  <a:srgbClr val="00B0F0"/>
                </a:solidFill>
                <a:latin typeface="Times New Roman" panose="02020603050405020304" pitchFamily="18" charset="0"/>
                <a:ea typeface="SimSun" panose="02010600030101010101" pitchFamily="2" charset="-122"/>
              </a:rPr>
              <a:t>ongoing: </a:t>
            </a:r>
          </a:p>
          <a:p>
            <a:pPr marL="685800" lvl="1">
              <a:buClr>
                <a:srgbClr val="00B0F0"/>
              </a:buClr>
              <a:buFont typeface="Wingdings" panose="05000000000000000000" pitchFamily="2" charset="2"/>
              <a:buChar char="q"/>
            </a:pPr>
            <a:r>
              <a:rPr lang="en-US" sz="1600" dirty="0">
                <a:solidFill>
                  <a:srgbClr val="00B0F0"/>
                </a:solidFill>
                <a:effectLst/>
                <a:latin typeface="Times New Roman" panose="02020603050405020304" pitchFamily="18" charset="0"/>
                <a:ea typeface="SimSun" panose="02010600030101010101" pitchFamily="2" charset="-122"/>
              </a:rPr>
              <a:t>For IEEE 802 viewpoints on WRC-23 AIs, reach out to those identified, looking for input on the viewpoints.  </a:t>
            </a: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17feb22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1147018" y="4244034"/>
            <a:ext cx="10260694" cy="2231380"/>
          </a:xfrm>
          <a:prstGeom prst="rect">
            <a:avLst/>
          </a:prstGeom>
          <a:noFill/>
        </p:spPr>
        <p:txBody>
          <a:bodyPr wrap="none" rtlCol="0">
            <a:spAutoFit/>
          </a:bodyPr>
          <a:lstStyle/>
          <a:p>
            <a:pPr>
              <a:spcBef>
                <a:spcPts val="0"/>
              </a:spcBef>
              <a:buFont typeface="Arial" panose="020B0604020202020204" pitchFamily="34" charset="0"/>
              <a:buChar char="•"/>
            </a:pPr>
            <a:r>
              <a:rPr lang="en-US" sz="1600" b="1" dirty="0">
                <a:solidFill>
                  <a:schemeClr val="tx1"/>
                </a:solidFill>
              </a:rPr>
              <a:t>Proactive Spectrum Sharing – Contact Rich Kennedy if you can help or have inputs or want to join the task force.</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WPT use of license-exempt bands and UWB in cell phones</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4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0515600" cy="5332414"/>
          </a:xfrm>
        </p:spPr>
        <p:txBody>
          <a:bodyPr/>
          <a:lstStyle/>
          <a:p>
            <a:pPr marL="0" indent="0"/>
            <a:r>
              <a:rPr lang="en-US" sz="1050" dirty="0"/>
              <a:t> </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none heard </a:t>
            </a: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17feb22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3"/>
              </a:rPr>
              <a:t>Al Petrick (Skyworks Solutions) </a:t>
            </a:r>
            <a:r>
              <a:rPr lang="en-US" sz="1600" dirty="0"/>
              <a:t>and </a:t>
            </a:r>
            <a:r>
              <a:rPr lang="en-US" sz="1600" dirty="0">
                <a:hlinkClick r:id="rId4"/>
              </a:rPr>
              <a:t>Stuart Kerry (OK-Brit/Self)</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40 (8 on LMSC); Nearly Voters: 6; Aspirant members: 5</a:t>
            </a:r>
          </a:p>
          <a:p>
            <a:pPr lvl="1">
              <a:spcBef>
                <a:spcPts val="0"/>
              </a:spcBef>
              <a:buFont typeface="Arial" panose="020B0604020202020204" pitchFamily="34" charset="0"/>
              <a:buChar char="•"/>
            </a:pPr>
            <a:r>
              <a:rPr lang="en-US" sz="1400" dirty="0">
                <a:solidFill>
                  <a:schemeClr val="tx1"/>
                </a:solidFill>
              </a:rPr>
              <a:t>A quorum is met since this is an announced Wireless Interim and Thursdays 15:00et meetings were announced more than 45 days ago.</a:t>
            </a:r>
          </a:p>
          <a:p>
            <a:pPr lvl="4">
              <a:buFont typeface="Arial" panose="020B0604020202020204" pitchFamily="34" charset="0"/>
              <a:buChar char="•"/>
              <a:defRPr/>
            </a:pPr>
            <a:endParaRPr lang="en-US" sz="1200" dirty="0"/>
          </a:p>
          <a:p>
            <a:pPr>
              <a:buFont typeface="Arial" panose="020B0604020202020204" pitchFamily="34" charset="0"/>
              <a:buChar char="•"/>
              <a:defRPr/>
            </a:pPr>
            <a:r>
              <a:rPr lang="en-US" sz="2000" dirty="0"/>
              <a:t>IEEE 802.18,  RR-TAG website:  </a:t>
            </a:r>
            <a:r>
              <a:rPr lang="en-US" sz="2000" b="0" dirty="0">
                <a:hlinkClick r:id="rId5"/>
              </a:rPr>
              <a:t>https://www.ieee802.org/18/</a:t>
            </a:r>
            <a:r>
              <a:rPr lang="en-US" sz="2000" b="0" dirty="0"/>
              <a:t> </a:t>
            </a:r>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6"/>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7"/>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8"/>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9"/>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10"/>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does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11"/>
              </a:rPr>
              <a:t>http://standards.ieee.org/develop/policies/opman/sb_om.pdf</a:t>
            </a:r>
            <a:endParaRPr lang="en-US" sz="1400" u="sng" dirty="0"/>
          </a:p>
          <a:p>
            <a:pPr lvl="1">
              <a:spcBef>
                <a:spcPts val="600"/>
              </a:spcBef>
              <a:defRPr/>
            </a:pPr>
            <a:r>
              <a:rPr lang="en-US" sz="16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17feb22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38891406"/>
              </p:ext>
            </p:extLst>
          </p:nvPr>
        </p:nvGraphicFramePr>
        <p:xfrm>
          <a:off x="8029575" y="5072614"/>
          <a:ext cx="2390775" cy="498475"/>
        </p:xfrm>
        <a:graphic>
          <a:graphicData uri="http://schemas.openxmlformats.org/presentationml/2006/ole">
            <mc:AlternateContent xmlns:mc="http://schemas.openxmlformats.org/markup-compatibility/2006">
              <mc:Choice xmlns:v="urn:schemas-microsoft-com:vml" Requires="v">
                <p:oleObj spid="_x0000_s3496" name="Packager Shell Object" showAsIcon="1" r:id="rId12" imgW="2391120" imgH="534600" progId="Package">
                  <p:embed/>
                </p:oleObj>
              </mc:Choice>
              <mc:Fallback>
                <p:oleObj name="Packager Shell Object" showAsIcon="1" r:id="rId12"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3"/>
                      <a:stretch>
                        <a:fillRect/>
                      </a:stretch>
                    </p:blipFill>
                    <p:spPr>
                      <a:xfrm>
                        <a:off x="8029575" y="5072614"/>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1932007210"/>
              </p:ext>
            </p:extLst>
          </p:nvPr>
        </p:nvGraphicFramePr>
        <p:xfrm>
          <a:off x="9448800" y="4236794"/>
          <a:ext cx="990600" cy="835820"/>
        </p:xfrm>
        <a:graphic>
          <a:graphicData uri="http://schemas.openxmlformats.org/presentationml/2006/ole">
            <mc:AlternateContent xmlns:mc="http://schemas.openxmlformats.org/markup-compatibility/2006">
              <mc:Choice xmlns:v="urn:schemas-microsoft-com:vml" Requires="v">
                <p:oleObj spid="_x0000_s3497" name="Acrobat Document" showAsIcon="1" r:id="rId14" imgW="914400" imgH="771822" progId="AcroExch.Document.DC">
                  <p:embed/>
                </p:oleObj>
              </mc:Choice>
              <mc:Fallback>
                <p:oleObj name="Acrobat Document" showAsIcon="1" r:id="rId14"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5"/>
                      <a:stretch>
                        <a:fillRect/>
                      </a:stretch>
                    </p:blipFill>
                    <p:spPr>
                      <a:xfrm>
                        <a:off x="9448800" y="4236794"/>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972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_20_ and voters on-line: _18_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19may22):</a:t>
            </a:r>
            <a:r>
              <a:rPr lang="en-US" sz="1800" dirty="0"/>
              <a:t> 24feb22 –</a:t>
            </a:r>
            <a:r>
              <a:rPr lang="en-US" sz="1800" i="1" u="sng" dirty="0"/>
              <a:t>15:00–&lt;15:55</a:t>
            </a:r>
            <a:r>
              <a:rPr lang="en-US" sz="1800" dirty="0"/>
              <a:t> et</a:t>
            </a:r>
            <a:endParaRPr lang="en-US" sz="1600" dirty="0">
              <a:highlight>
                <a:srgbClr val="D5F4FF"/>
              </a:highlight>
            </a:endParaRP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https://mentor.ieee.org/802.18/dcn/16/18-16-0038-20-0000-teleconference-call-in-info.pptx</a:t>
            </a:r>
            <a:r>
              <a:rPr lang="en-US" sz="1600" dirty="0"/>
              <a:t>  </a:t>
            </a:r>
          </a:p>
          <a:p>
            <a:pPr lvl="1">
              <a:spcBef>
                <a:spcPts val="0"/>
              </a:spcBef>
              <a:buFont typeface="Arial" panose="020B0604020202020204" pitchFamily="34" charset="0"/>
              <a:buChar char="•"/>
            </a:pPr>
            <a:r>
              <a:rPr lang="en-US" altLang="en-US" sz="1600" dirty="0"/>
              <a:t>Also, see back up slides in this agenda. 							</a:t>
            </a:r>
            <a:endParaRPr lang="en-US" altLang="en-US" b="1" dirty="0"/>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3"/>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4"/>
              </a:rPr>
              <a:t>IEEE 802.18 TAG Calendar</a:t>
            </a:r>
            <a:endParaRPr lang="en-US" sz="1800" dirty="0"/>
          </a:p>
          <a:p>
            <a:pPr>
              <a:buFont typeface="Arial" panose="020B0604020202020204" pitchFamily="34" charset="0"/>
              <a:buChar char="•"/>
            </a:pPr>
            <a:r>
              <a:rPr lang="en-US" sz="2000" dirty="0"/>
              <a:t>Adjourn:</a:t>
            </a:r>
            <a:endParaRPr lang="en-US" sz="1800" dirty="0">
              <a:effectLst/>
              <a:latin typeface="Times New Roman" panose="02020603050405020304" pitchFamily="18" charset="0"/>
              <a:ea typeface="SimSun" panose="02010600030101010101" pitchFamily="2" charset="-122"/>
            </a:endParaRP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15:43et</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latin typeface="Times New Roman" panose="02020603050405020304" pitchFamily="18" charset="0"/>
                <a:ea typeface="SimSun" panose="02010600030101010101" pitchFamily="2" charset="-122"/>
              </a:rPr>
              <a:t>The next IEEE 802.18 Plenary will be electronic 4-18March 2022 </a:t>
            </a:r>
          </a:p>
          <a:p>
            <a:pPr>
              <a:spcBef>
                <a:spcPts val="0"/>
              </a:spcBef>
              <a:buFont typeface="Arial" panose="020B0604020202020204" pitchFamily="34" charset="0"/>
              <a:buChar char="•"/>
            </a:pPr>
            <a:r>
              <a:rPr lang="en-US" sz="1800" dirty="0">
                <a:latin typeface="Times New Roman" panose="02020603050405020304" pitchFamily="18" charset="0"/>
                <a:ea typeface="SimSun" panose="02010600030101010101" pitchFamily="2" charset="-122"/>
              </a:rPr>
              <a:t>The next IEEE 802.18 Wireless Interim will be 8-13May 2022, venue direction is mixed-mode. </a:t>
            </a:r>
            <a:endParaRPr lang="en-US" sz="1800" b="1" dirty="0">
              <a:effectLst/>
              <a:latin typeface="Times New Roman" panose="02020603050405020304" pitchFamily="18" charset="0"/>
              <a:ea typeface="SimSun" panose="02010600030101010101" pitchFamily="2" charset="-122"/>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17feb22</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17feb22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17feb22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every Thursday effective 20-Jan-22 until 19-May-22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https://ieeesa.webex.com/ieeesa/j.php?MTID=m91b36f4c80de69b002c6b1e7296833ef</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solidFill>
                  <a:schemeClr val="tx1"/>
                </a:solidFill>
                <a:effectLst/>
                <a:highlight>
                  <a:srgbClr val="FF00FF"/>
                </a:highlight>
                <a:latin typeface="Calibri" panose="020F0502020204030204" pitchFamily="34" charset="0"/>
                <a:ea typeface="Times New Roman" panose="02020603050405020304" pitchFamily="18" charset="0"/>
                <a:cs typeface="Times New Roman" panose="02020603050405020304" pitchFamily="18" charset="0"/>
              </a:rPr>
              <a:t>Occurs every Thursday effective Thursday, January 20, 2022 until Thursday, May 19, 2022 </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from 3:00 PM to 4:00 PM, (UTC-05:00)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https://ieeesa.webex.com/ieeesa/j.php?MTID=m91b36f4c80de69b002c6b1e7296833ef</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2348 296 5390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rrtag22a</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+1-646-992-2010,,23482965390##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+1-213-306-3065,,23482965390##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23482965390@ieeesa.webex.com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solidFill>
                  <a:schemeClr val="accent6">
                    <a:lumMod val="20000"/>
                    <a:lumOff val="80000"/>
                  </a:schemeClr>
                </a:solidFill>
                <a:highlight>
                  <a:srgbClr val="0000FF"/>
                </a:highlight>
              </a:rPr>
              <a:t>weekly </a:t>
            </a:r>
            <a:r>
              <a:rPr lang="en-US" sz="2400" dirty="0"/>
              <a:t>teleconference call-in, </a:t>
            </a:r>
            <a:r>
              <a:rPr lang="en-US" sz="2400" dirty="0">
                <a:solidFill>
                  <a:schemeClr val="accent6">
                    <a:lumMod val="20000"/>
                    <a:lumOff val="80000"/>
                  </a:schemeClr>
                </a:solidFill>
                <a:highlight>
                  <a:srgbClr val="0000FF"/>
                </a:highlight>
              </a:rPr>
              <a:t>20jan22-19may22</a:t>
            </a:r>
          </a:p>
        </p:txBody>
      </p:sp>
    </p:spTree>
    <p:extLst>
      <p:ext uri="{BB962C8B-B14F-4D97-AF65-F5344CB8AC3E}">
        <p14:creationId xmlns:p14="http://schemas.microsoft.com/office/powerpoint/2010/main" val="42651681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1706" y="317270"/>
            <a:ext cx="2211387" cy="273050"/>
          </a:xfrm>
        </p:spPr>
        <p:txBody>
          <a:bodyPr/>
          <a:lstStyle/>
          <a:p>
            <a:r>
              <a:rPr lang="en-US"/>
              <a:t>17feb22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2" y="1021223"/>
            <a:ext cx="10977027"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802.18-.19 frequency table ad hoc</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the fourth Tuesday of every 1 month(s) effective 22-Feb-22 until 27-Dec-22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https://ieeesa.webex.com/ieeesa/j.php?MTID=m55ca5484c290321aba5a38f8837afa0b</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solidFill>
                  <a:schemeClr val="tx1"/>
                </a:solidFill>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Occurs the fourth Tuesday of every month effective Tuesday, February 22, 2022 until Tuesday, December 27, 2022 </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from 3:00 PM to 4:00 PM, (UTC-05:00)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https://ieeesa.webex.com/ieeesa/j.php?MTID=m55ca5484c290321aba5a38f8837afa0b</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2337 483 6851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freqtable8</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+1-646-992-2010,,23374836851##</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+1-213-306-3065,,23374836851##</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23374836851@ieeesa.webex.com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808000"/>
                </a:highlight>
              </a:rPr>
              <a:t>freq. table ad </a:t>
            </a:r>
            <a:r>
              <a:rPr lang="en-US" sz="2400" dirty="0" err="1">
                <a:highlight>
                  <a:srgbClr val="808000"/>
                </a:highlight>
              </a:rPr>
              <a:t>hoc</a:t>
            </a:r>
            <a:r>
              <a:rPr lang="en-US" sz="2400" dirty="0" err="1"/>
              <a:t>_telecon</a:t>
            </a:r>
            <a:r>
              <a:rPr lang="en-US" sz="2400" dirty="0"/>
              <a:t>. call-in, </a:t>
            </a:r>
            <a:r>
              <a:rPr lang="en-US" sz="2400" dirty="0">
                <a:highlight>
                  <a:srgbClr val="808000"/>
                </a:highlight>
              </a:rPr>
              <a:t>22feb-27dec22</a:t>
            </a:r>
          </a:p>
        </p:txBody>
      </p:sp>
    </p:spTree>
    <p:extLst>
      <p:ext uri="{BB962C8B-B14F-4D97-AF65-F5344CB8AC3E}">
        <p14:creationId xmlns:p14="http://schemas.microsoft.com/office/powerpoint/2010/main" val="2173580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833133"/>
            <a:ext cx="9673087" cy="4113213"/>
          </a:xfrm>
        </p:spPr>
        <p:txBody>
          <a:bodyPr/>
          <a:lstStyle/>
          <a:p>
            <a:pPr>
              <a:spcBef>
                <a:spcPts val="100"/>
              </a:spcBef>
            </a:pPr>
            <a:r>
              <a:rPr lang="en-US" sz="1600" dirty="0"/>
              <a:t>3.4.1 Chair</a:t>
            </a:r>
          </a:p>
          <a:p>
            <a:pPr>
              <a:spcBef>
                <a:spcPts val="100"/>
              </a:spcBef>
            </a:pPr>
            <a:r>
              <a:rPr lang="en-US" sz="1600" b="0" dirty="0"/>
              <a:t>The responsibilities of the Chair or his or her designee shall include</a:t>
            </a:r>
          </a:p>
          <a:p>
            <a:pPr>
              <a:spcBef>
                <a:spcPts val="100"/>
              </a:spcBef>
            </a:pPr>
            <a:r>
              <a:rPr lang="en-US" sz="1600" b="0" dirty="0"/>
              <a:t>a) Leading the activity according to all of the relevant Policies and Procedures.</a:t>
            </a:r>
          </a:p>
          <a:p>
            <a:pPr>
              <a:spcBef>
                <a:spcPts val="100"/>
              </a:spcBef>
            </a:pPr>
            <a:r>
              <a:rPr lang="en-US" sz="1600" b="0" dirty="0"/>
              <a:t>b) Being objective.</a:t>
            </a:r>
          </a:p>
          <a:p>
            <a:pPr>
              <a:spcBef>
                <a:spcPts val="100"/>
              </a:spcBef>
            </a:pPr>
            <a:r>
              <a:rPr lang="en-US" sz="1600" b="0" dirty="0"/>
              <a:t>c) Entertaining motions, but not making motions.</a:t>
            </a:r>
          </a:p>
          <a:p>
            <a:pPr>
              <a:spcBef>
                <a:spcPts val="100"/>
              </a:spcBef>
            </a:pPr>
            <a:r>
              <a:rPr lang="en-US" sz="1600" b="0" dirty="0"/>
              <a:t>d) Not biasing discussions.</a:t>
            </a:r>
          </a:p>
          <a:p>
            <a:pPr>
              <a:spcBef>
                <a:spcPts val="100"/>
              </a:spcBef>
            </a:pPr>
            <a:r>
              <a:rPr lang="en-US" sz="1600" b="0" dirty="0"/>
              <a:t>e) Delegating necessary functions.</a:t>
            </a:r>
          </a:p>
          <a:p>
            <a:pPr>
              <a:spcBef>
                <a:spcPts val="100"/>
              </a:spcBef>
            </a:pPr>
            <a:r>
              <a:rPr lang="en-US" sz="1600" b="0" dirty="0"/>
              <a:t>f) Ensuring that all parties have the opportunity to express their views.</a:t>
            </a:r>
          </a:p>
          <a:p>
            <a:pPr>
              <a:spcBef>
                <a:spcPts val="100"/>
              </a:spcBef>
            </a:pPr>
            <a:r>
              <a:rPr lang="en-US" sz="1600" b="0" dirty="0"/>
              <a:t>g) Setting goals and deadlines and adhere to them.</a:t>
            </a:r>
          </a:p>
          <a:p>
            <a:pPr>
              <a:spcBef>
                <a:spcPts val="100"/>
              </a:spcBef>
            </a:pPr>
            <a:r>
              <a:rPr lang="en-US" sz="1600" b="0" dirty="0"/>
              <a:t>h) Being knowledgeable in IEEE standards processes and parliamentary procedures and</a:t>
            </a:r>
          </a:p>
          <a:p>
            <a:pPr>
              <a:spcBef>
                <a:spcPts val="100"/>
              </a:spcBef>
            </a:pPr>
            <a:r>
              <a:rPr lang="en-US" sz="1600" b="0" dirty="0"/>
              <a:t>ensuring that the processes and procedures are followed.</a:t>
            </a:r>
          </a:p>
          <a:p>
            <a:pPr>
              <a:spcBef>
                <a:spcPts val="100"/>
              </a:spcBef>
            </a:pPr>
            <a:r>
              <a:rPr lang="en-US" sz="1600" b="0" dirty="0" err="1"/>
              <a:t>i</a:t>
            </a:r>
            <a:r>
              <a:rPr lang="en-US" sz="1600" b="0" dirty="0"/>
              <a:t>) Seeking consensus as a means of resolving issues.</a:t>
            </a:r>
          </a:p>
          <a:p>
            <a:pPr>
              <a:spcBef>
                <a:spcPts val="100"/>
              </a:spcBef>
            </a:pPr>
            <a:r>
              <a:rPr lang="en-US" sz="1600" b="0" dirty="0"/>
              <a:t>j) Prioritizing work to best serve the group and its goals.</a:t>
            </a:r>
          </a:p>
          <a:p>
            <a:pPr>
              <a:spcBef>
                <a:spcPts val="100"/>
              </a:spcBef>
            </a:pPr>
            <a:r>
              <a:rPr lang="en-US" sz="1600" b="0" dirty="0"/>
              <a:t>k) Complying with the IEEE-SA Intellectual Property Policies, including but not limited to IEEE-SA Patent Policy (see </a:t>
            </a:r>
            <a:r>
              <a:rPr lang="en-US" sz="1600" b="0" i="1" dirty="0"/>
              <a:t>IEEE-SA Standards Board Operations Manual </a:t>
            </a:r>
            <a:r>
              <a:rPr lang="en-US" sz="1600" b="0" dirty="0"/>
              <a:t>6.3.2, </a:t>
            </a:r>
          </a:p>
          <a:p>
            <a:pPr>
              <a:spcBef>
                <a:spcPts val="100"/>
              </a:spcBef>
            </a:pPr>
            <a:r>
              <a:rPr lang="en-US" sz="1600" b="0" dirty="0"/>
              <a:t>http://standards.ieee.org/board/pat/index.html) and IEEE-SA Copyright Policy (see </a:t>
            </a:r>
            <a:r>
              <a:rPr lang="en-US" sz="1600" b="0" i="1" dirty="0"/>
              <a:t>IEEE-SA Standards Board Bylaws </a:t>
            </a:r>
            <a:r>
              <a:rPr lang="en-US" sz="1600" b="0" dirty="0"/>
              <a:t>7, http://standards.ieee.org/guides/bylaws/sect6-</a:t>
            </a:r>
          </a:p>
          <a:p>
            <a:pPr>
              <a:spcBef>
                <a:spcPts val="100"/>
              </a:spcBef>
            </a:pPr>
            <a:r>
              <a:rPr lang="en-US" sz="1600" b="0" dirty="0"/>
              <a:t>7.html#7).</a:t>
            </a:r>
          </a:p>
          <a:p>
            <a:pPr>
              <a:spcBef>
                <a:spcPts val="100"/>
              </a:spcBef>
            </a:pPr>
            <a:r>
              <a:rPr lang="en-US" sz="1600" b="0" dirty="0"/>
              <a:t>l) Fulfilling any financial </a:t>
            </a:r>
            <a:r>
              <a:rPr lang="en-US" sz="1600" b="0" dirty="0" err="1"/>
              <a:t>repor</a:t>
            </a:r>
            <a:r>
              <a:rPr lang="en-US" sz="1600" dirty="0"/>
              <a:t> </a:t>
            </a:r>
            <a:r>
              <a:rPr lang="en-US" sz="1600" b="0" dirty="0"/>
              <a:t>ting requirements of the IEEE, in the absence of a Treasurer.</a:t>
            </a:r>
          </a:p>
          <a:p>
            <a:pPr>
              <a:spcBef>
                <a:spcPts val="100"/>
              </a:spcBef>
            </a:pPr>
            <a:r>
              <a:rPr lang="en-US" sz="16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endParaRPr lang="en-US" sz="1400" b="0" dirty="0"/>
          </a:p>
        </p:txBody>
      </p:sp>
      <p:sp>
        <p:nvSpPr>
          <p:cNvPr id="4" name="Date Placeholder 3"/>
          <p:cNvSpPr>
            <a:spLocks noGrp="1"/>
          </p:cNvSpPr>
          <p:nvPr>
            <p:ph type="dt" sz="half" idx="4294967295"/>
          </p:nvPr>
        </p:nvSpPr>
        <p:spPr>
          <a:xfrm>
            <a:off x="990600" y="316280"/>
            <a:ext cx="2204440" cy="276225"/>
          </a:xfrm>
          <a:prstGeom prst="rect">
            <a:avLst/>
          </a:prstGeom>
        </p:spPr>
        <p:txBody>
          <a:bodyPr/>
          <a:lstStyle/>
          <a:p>
            <a:pPr>
              <a:defRPr/>
            </a:pPr>
            <a:r>
              <a:rPr lang="en-US"/>
              <a:t>17feb22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2209006" y="577851"/>
            <a:ext cx="7770813" cy="510564"/>
          </a:xfrm>
        </p:spPr>
        <p:txBody>
          <a:bodyPr/>
          <a:lstStyle/>
          <a:p>
            <a:r>
              <a:rPr lang="en-US" sz="2400" dirty="0"/>
              <a:t>Responsibilities of WG Chair</a:t>
            </a:r>
            <a:endParaRPr lang="en-US" altLang="en-US" sz="2400" dirty="0"/>
          </a:p>
        </p:txBody>
      </p:sp>
    </p:spTree>
    <p:extLst>
      <p:ext uri="{BB962C8B-B14F-4D97-AF65-F5344CB8AC3E}">
        <p14:creationId xmlns:p14="http://schemas.microsoft.com/office/powerpoint/2010/main" val="1472796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7198" y="800895"/>
            <a:ext cx="10419140" cy="4113213"/>
          </a:xfrm>
        </p:spPr>
        <p:txBody>
          <a:bodyPr/>
          <a:lstStyle/>
          <a:p>
            <a:pPr>
              <a:spcBef>
                <a:spcPts val="100"/>
              </a:spcBef>
            </a:pPr>
            <a:r>
              <a:rPr lang="en-US" sz="1600" dirty="0"/>
              <a:t>3.4.1 Chair – cont.</a:t>
            </a:r>
          </a:p>
          <a:p>
            <a:pPr>
              <a:spcBef>
                <a:spcPts val="100"/>
              </a:spcBef>
            </a:pPr>
            <a:r>
              <a:rPr lang="en-US" sz="1600" b="0" dirty="0"/>
              <a:t>n) Being familiar with training materials available through IEEE Standards Development Online.</a:t>
            </a:r>
          </a:p>
          <a:p>
            <a:pPr>
              <a:spcBef>
                <a:spcPts val="100"/>
              </a:spcBef>
            </a:pPr>
            <a:r>
              <a:rPr lang="en-US" sz="1600" b="0" dirty="0"/>
              <a:t>o) Call meetings and issue a notice for each meeting at least 30 calendar days prior to the meeting</a:t>
            </a:r>
          </a:p>
          <a:p>
            <a:pPr>
              <a:spcBef>
                <a:spcPts val="100"/>
              </a:spcBef>
            </a:pPr>
            <a:r>
              <a:rPr lang="en-US" sz="1600" b="0" dirty="0"/>
              <a:t>p) Ensure agendas are published at least 14 calendar days before a meeting</a:t>
            </a:r>
          </a:p>
          <a:p>
            <a:pPr>
              <a:spcBef>
                <a:spcPts val="100"/>
              </a:spcBef>
            </a:pPr>
            <a:r>
              <a:rPr lang="en-US" sz="1600" b="0" dirty="0"/>
              <a:t>q) Ensure important requested documents are issued to members of the Working Group, the Sponsor, and liaison groups.</a:t>
            </a:r>
          </a:p>
          <a:p>
            <a:pPr>
              <a:spcBef>
                <a:spcPts val="100"/>
              </a:spcBef>
            </a:pPr>
            <a:r>
              <a:rPr lang="en-US" sz="1600" b="0" dirty="0"/>
              <a:t>r) Ensure a membership roster is created and maintained</a:t>
            </a:r>
          </a:p>
          <a:p>
            <a:pPr>
              <a:spcBef>
                <a:spcPts val="100"/>
              </a:spcBef>
            </a:pPr>
            <a:r>
              <a:rPr lang="en-US" sz="1600" b="0" dirty="0"/>
              <a:t>s) Ensure participant attendance is recorded at each meeting</a:t>
            </a:r>
          </a:p>
          <a:p>
            <a:pPr>
              <a:spcBef>
                <a:spcPts val="100"/>
              </a:spcBef>
            </a:pPr>
            <a:r>
              <a:rPr lang="en-US" sz="16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1600" b="0" dirty="0"/>
              <a:t>u) Maintain liaison with other organizations at the direction of the Sponsor or at the discretion of the Working Group Chair with the approval of the Sponsor</a:t>
            </a:r>
          </a:p>
          <a:p>
            <a:pPr>
              <a:spcBef>
                <a:spcPts val="100"/>
              </a:spcBef>
            </a:pPr>
            <a:r>
              <a:rPr lang="en-US" sz="1600" b="0" dirty="0"/>
              <a:t>v) Ensure that any financial operations of the Working Group comply with the requirements of the IEEE 802 LMSC Operations Manual</a:t>
            </a:r>
          </a:p>
          <a:p>
            <a:pPr>
              <a:spcBef>
                <a:spcPts val="100"/>
              </a:spcBef>
            </a:pPr>
            <a:r>
              <a:rPr lang="en-US" sz="1600" b="0" dirty="0"/>
              <a:t>w) Assign/unassign subtasks and task leaders (e.g., secretary, subgroup chair, etc.)</a:t>
            </a:r>
          </a:p>
          <a:p>
            <a:pPr>
              <a:spcBef>
                <a:spcPts val="100"/>
              </a:spcBef>
            </a:pPr>
            <a:r>
              <a:rPr lang="en-US" sz="1600" b="0" dirty="0"/>
              <a:t>x) Determine if the Working Group is dominated by an organization and, if so, treat that organizations’ vote as one (with the approval of the Sponsor)</a:t>
            </a:r>
          </a:p>
          <a:p>
            <a:pPr>
              <a:spcBef>
                <a:spcPts val="100"/>
              </a:spcBef>
            </a:pPr>
            <a:r>
              <a:rPr lang="en-US" sz="1600" b="0" dirty="0"/>
              <a:t>y) Manage balloting of projects</a:t>
            </a:r>
          </a:p>
          <a:p>
            <a:pPr>
              <a:spcBef>
                <a:spcPts val="100"/>
              </a:spcBef>
            </a:pPr>
            <a:r>
              <a:rPr lang="en-US" sz="1600" b="0" dirty="0"/>
              <a:t>z) Decide which matters are procedural and which matters are technical</a:t>
            </a:r>
          </a:p>
          <a:p>
            <a:pPr>
              <a:spcBef>
                <a:spcPts val="100"/>
              </a:spcBef>
            </a:pPr>
            <a:r>
              <a:rPr lang="en-US" sz="1600" b="0" dirty="0"/>
              <a:t>aa) Decide procedural matters or defer them to a vote by the Working Group</a:t>
            </a:r>
          </a:p>
          <a:p>
            <a:pPr>
              <a:spcBef>
                <a:spcPts val="100"/>
              </a:spcBef>
            </a:pPr>
            <a:r>
              <a:rPr lang="en-US" sz="1600" b="0" dirty="0"/>
              <a:t>bb) Place issues to a vote by Working Group members</a:t>
            </a:r>
          </a:p>
          <a:p>
            <a:pPr>
              <a:spcBef>
                <a:spcPts val="100"/>
              </a:spcBef>
            </a:pPr>
            <a:r>
              <a:rPr lang="en-US" sz="1600" b="0" dirty="0"/>
              <a:t>cc) Preside over Working Group meetings and activities of the Working Group according to all of the relevant policies and procedures</a:t>
            </a:r>
            <a:endParaRPr lang="en-US" sz="1000" dirty="0"/>
          </a:p>
        </p:txBody>
      </p:sp>
      <p:sp>
        <p:nvSpPr>
          <p:cNvPr id="4" name="Date Placeholder 3"/>
          <p:cNvSpPr>
            <a:spLocks noGrp="1"/>
          </p:cNvSpPr>
          <p:nvPr>
            <p:ph type="dt" sz="half" idx="4294967295"/>
          </p:nvPr>
        </p:nvSpPr>
        <p:spPr>
          <a:xfrm>
            <a:off x="970644" y="301626"/>
            <a:ext cx="2204440" cy="276225"/>
          </a:xfrm>
          <a:prstGeom prst="rect">
            <a:avLst/>
          </a:prstGeom>
        </p:spPr>
        <p:txBody>
          <a:bodyPr/>
          <a:lstStyle/>
          <a:p>
            <a:pPr>
              <a:defRPr/>
            </a:pPr>
            <a:r>
              <a:rPr lang="en-US"/>
              <a:t>17feb22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2209006" y="577851"/>
            <a:ext cx="7770813" cy="510564"/>
          </a:xfrm>
        </p:spPr>
        <p:txBody>
          <a:bodyPr/>
          <a:lstStyle/>
          <a:p>
            <a:r>
              <a:rPr lang="en-US" sz="2400" dirty="0"/>
              <a:t>Responsibilities of WG Chair – cont.</a:t>
            </a:r>
            <a:endParaRPr lang="en-US" altLang="en-US" sz="2400" dirty="0"/>
          </a:p>
        </p:txBody>
      </p:sp>
    </p:spTree>
    <p:extLst>
      <p:ext uri="{BB962C8B-B14F-4D97-AF65-F5344CB8AC3E}">
        <p14:creationId xmlns:p14="http://schemas.microsoft.com/office/powerpoint/2010/main" val="23349987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856385"/>
            <a:ext cx="10896600"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The responsibilities of the Vice Chair(s) shall include:</a:t>
            </a:r>
          </a:p>
          <a:p>
            <a:pPr lvl="1">
              <a:spcBef>
                <a:spcPts val="0"/>
              </a:spcBef>
            </a:pPr>
            <a:r>
              <a:rPr lang="en-US" sz="1200" dirty="0"/>
              <a:t>a) </a:t>
            </a:r>
            <a:r>
              <a:rPr lang="en-US" sz="1400" b="1" u="sng" dirty="0"/>
              <a:t>Carrying out the Chair's duties if the Chair is temporarily unable to do so</a:t>
            </a:r>
            <a:r>
              <a:rPr lang="en-US" sz="1400" dirty="0"/>
              <a:t> or chooses to recuse himself or herself (i.e., to give a technical opinion) or chooses to delegate specific duties.</a:t>
            </a:r>
          </a:p>
          <a:p>
            <a:pPr lvl="1">
              <a:spcBef>
                <a:spcPts val="0"/>
              </a:spcBef>
            </a:pPr>
            <a:r>
              <a:rPr lang="en-US" sz="1400" dirty="0"/>
              <a:t>b) Being knowledgeable in IEEE standards processes and parliamentary procedures and assisting the Chair in ensuring that the processes and procedures are followed.</a:t>
            </a:r>
          </a:p>
          <a:p>
            <a:pPr lvl="1">
              <a:spcBef>
                <a:spcPts val="0"/>
              </a:spcBef>
            </a:pPr>
            <a:r>
              <a:rPr lang="en-US" sz="14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900" dirty="0"/>
          </a:p>
          <a:p>
            <a:pPr>
              <a:spcBef>
                <a:spcPts val="0"/>
              </a:spcBef>
              <a:spcAft>
                <a:spcPts val="300"/>
              </a:spcAft>
              <a:buFont typeface="Arial" panose="020B0604020202020204" pitchFamily="34" charset="0"/>
              <a:buChar char="•"/>
            </a:pPr>
            <a:r>
              <a:rPr lang="en-US" sz="1600" dirty="0"/>
              <a:t>Needs to be a member of the IEEE SA.</a:t>
            </a:r>
          </a:p>
          <a:p>
            <a:pPr>
              <a:spcBef>
                <a:spcPts val="0"/>
              </a:spcBef>
              <a:spcAft>
                <a:spcPts val="300"/>
              </a:spcAft>
              <a:buFont typeface="Arial" panose="020B0604020202020204" pitchFamily="34" charset="0"/>
              <a:buChar char="•"/>
            </a:pPr>
            <a:r>
              <a:rPr lang="en-US" sz="1600" dirty="0"/>
              <a:t>Declaration of term commitment and affiliation letters to the EC.</a:t>
            </a:r>
          </a:p>
          <a:p>
            <a:pPr>
              <a:spcBef>
                <a:spcPts val="0"/>
              </a:spcBef>
              <a:spcAft>
                <a:spcPts val="300"/>
              </a:spcAft>
              <a:buFont typeface="Arial" panose="020B0604020202020204" pitchFamily="34" charset="0"/>
              <a:buChar char="•"/>
            </a:pPr>
            <a:r>
              <a:rPr lang="en-US" sz="16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600" dirty="0"/>
              <a:t>Should consider to attend </a:t>
            </a:r>
            <a:r>
              <a:rPr lang="en-US" sz="1600" dirty="0" err="1"/>
              <a:t>sunday</a:t>
            </a:r>
            <a:r>
              <a:rPr lang="en-US" sz="1600" dirty="0"/>
              <a:t> wireless chair meeting and rules,  EC open and EC close meetings during a plenary. </a:t>
            </a:r>
          </a:p>
          <a:p>
            <a:pPr>
              <a:spcBef>
                <a:spcPts val="0"/>
              </a:spcBef>
              <a:spcAft>
                <a:spcPts val="300"/>
              </a:spcAft>
              <a:buFont typeface="Arial" panose="020B0604020202020204" pitchFamily="34" charset="0"/>
              <a:buChar char="•"/>
            </a:pPr>
            <a:r>
              <a:rPr lang="en-US" sz="16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6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600" dirty="0"/>
              <a:t>Learn how and be able to update the website and attendance / approved voters process.</a:t>
            </a:r>
          </a:p>
          <a:p>
            <a:pPr>
              <a:spcBef>
                <a:spcPts val="0"/>
              </a:spcBef>
              <a:spcAft>
                <a:spcPts val="300"/>
              </a:spcAft>
              <a:buFont typeface="Arial" panose="020B0604020202020204" pitchFamily="34" charset="0"/>
              <a:buChar char="•"/>
            </a:pPr>
            <a:r>
              <a:rPr lang="en-US" sz="1600" dirty="0"/>
              <a:t>Support the Chair and secretary in general</a:t>
            </a:r>
          </a:p>
          <a:p>
            <a:pPr lvl="1">
              <a:spcBef>
                <a:spcPts val="0"/>
              </a:spcBef>
              <a:spcAft>
                <a:spcPts val="300"/>
              </a:spcAft>
              <a:buFont typeface="Arial" panose="020B0604020202020204" pitchFamily="34" charset="0"/>
              <a:buChar char="•"/>
            </a:pPr>
            <a:r>
              <a:rPr lang="en-US" sz="1600" dirty="0"/>
              <a:t>Including feedback to the chair and secretary on  improved processes, e.g. meetings, calls, docs, procedures, etc. </a:t>
            </a:r>
            <a:endParaRPr lang="en-US" sz="1000" dirty="0"/>
          </a:p>
          <a:p>
            <a:pPr>
              <a:spcBef>
                <a:spcPts val="0"/>
              </a:spcBef>
              <a:spcAft>
                <a:spcPts val="300"/>
              </a:spcAft>
              <a:buFont typeface="Arial" panose="020B0604020202020204" pitchFamily="34" charset="0"/>
              <a:buChar char="•"/>
            </a:pPr>
            <a:r>
              <a:rPr lang="en-US" sz="16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b="1" dirty="0"/>
              <a:t>Though busier if some research is needed for a topic, help on comments, etc.  </a:t>
            </a:r>
            <a:endParaRPr lang="en-US" sz="1400" dirty="0"/>
          </a:p>
          <a:p>
            <a:pPr marL="1200150" lvl="2" indent="-285750">
              <a:spcBef>
                <a:spcPts val="0"/>
              </a:spcBef>
              <a:spcAft>
                <a:spcPts val="300"/>
              </a:spcAft>
              <a:buFont typeface="Arial" panose="020B0604020202020204" pitchFamily="34" charset="0"/>
              <a:buChar char="•"/>
            </a:pPr>
            <a:r>
              <a:rPr lang="en-US" sz="1400" b="1" dirty="0"/>
              <a:t>Maybe once a month or so.  It will vary.  </a:t>
            </a:r>
            <a:endParaRPr lang="en-US" sz="1400" dirty="0"/>
          </a:p>
          <a:p>
            <a:pPr marL="800100" lvl="1" indent="-342900">
              <a:spcBef>
                <a:spcPts val="0"/>
              </a:spcBef>
              <a:spcAft>
                <a:spcPts val="300"/>
              </a:spcAft>
              <a:buFont typeface="Arial" panose="020B0604020202020204" pitchFamily="34" charset="0"/>
              <a:buChar char="•"/>
            </a:pPr>
            <a:r>
              <a:rPr lang="en-US" sz="14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b="1" dirty="0"/>
              <a:t>Would look at a periodic touch point with the chair depending on activity. </a:t>
            </a:r>
            <a:endParaRPr lang="en-US" sz="1400" dirty="0"/>
          </a:p>
        </p:txBody>
      </p:sp>
      <p:sp>
        <p:nvSpPr>
          <p:cNvPr id="4" name="Date Placeholder 3"/>
          <p:cNvSpPr>
            <a:spLocks noGrp="1"/>
          </p:cNvSpPr>
          <p:nvPr>
            <p:ph type="dt" sz="half" idx="4294967295"/>
          </p:nvPr>
        </p:nvSpPr>
        <p:spPr>
          <a:xfrm>
            <a:off x="990600" y="316280"/>
            <a:ext cx="2204440" cy="276225"/>
          </a:xfrm>
          <a:prstGeom prst="rect">
            <a:avLst/>
          </a:prstGeom>
        </p:spPr>
        <p:txBody>
          <a:bodyPr/>
          <a:lstStyle/>
          <a:p>
            <a:pPr>
              <a:defRPr/>
            </a:pPr>
            <a:r>
              <a:rPr lang="en-US"/>
              <a:t>17feb22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2209006"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006"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914400" y="990600"/>
            <a:ext cx="10475384" cy="4821848"/>
          </a:xfrm>
        </p:spPr>
        <p:txBody>
          <a:bodyPr/>
          <a:lstStyle/>
          <a:p>
            <a:pPr>
              <a:buFont typeface="Arial" panose="020B0604020202020204" pitchFamily="34" charset="0"/>
              <a:buChar char="•"/>
            </a:pPr>
            <a:r>
              <a:rPr lang="en-US" sz="1800" dirty="0"/>
              <a:t>3.4.3 Secretary</a:t>
            </a:r>
          </a:p>
          <a:p>
            <a:pPr marL="0" indent="0">
              <a:spcBef>
                <a:spcPts val="0"/>
              </a:spcBef>
            </a:pPr>
            <a:r>
              <a:rPr lang="en-US" sz="1800" dirty="0"/>
              <a:t>	</a:t>
            </a:r>
            <a:r>
              <a:rPr lang="en-US" sz="1600" dirty="0"/>
              <a:t>The responsibilities of the Secretary include:</a:t>
            </a:r>
          </a:p>
          <a:p>
            <a:pPr lvl="1">
              <a:spcBef>
                <a:spcPts val="0"/>
              </a:spcBef>
            </a:pPr>
            <a:r>
              <a:rPr lang="en-US" sz="1400" dirty="0"/>
              <a:t>a) Scheduling meetings in coordination with the Chair and distributing meeting notices.</a:t>
            </a:r>
          </a:p>
          <a:p>
            <a:pPr lvl="1">
              <a:spcBef>
                <a:spcPts val="0"/>
              </a:spcBef>
            </a:pPr>
            <a:r>
              <a:rPr lang="en-US" sz="1400" dirty="0"/>
              <a:t>b) Distributing meeting agenda (as per 6.0). Notification of the potential for action shall be included on any distributed agendas for meetings.</a:t>
            </a:r>
          </a:p>
          <a:p>
            <a:pPr lvl="1">
              <a:spcBef>
                <a:spcPts val="0"/>
              </a:spcBef>
            </a:pPr>
            <a:r>
              <a:rPr lang="en-US" sz="140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400" dirty="0"/>
              <a:t>d) Creating and maintaining the Working Group membership roster and submitting it to the IEEE Standards Association annually.</a:t>
            </a:r>
          </a:p>
          <a:p>
            <a:pPr lvl="1">
              <a:spcBef>
                <a:spcPts val="0"/>
              </a:spcBef>
            </a:pPr>
            <a:r>
              <a:rPr lang="en-US" sz="1400" dirty="0"/>
              <a:t>e) Being responsible for the management and distribution of Working Group documentation.</a:t>
            </a:r>
          </a:p>
          <a:p>
            <a:pPr lvl="1">
              <a:spcBef>
                <a:spcPts val="0"/>
              </a:spcBef>
            </a:pPr>
            <a:r>
              <a:rPr lang="en-US" sz="1400" dirty="0"/>
              <a:t>f) Maintaining lists of unresolved issues, action items, and assignments.</a:t>
            </a:r>
          </a:p>
          <a:p>
            <a:pPr lvl="1">
              <a:spcBef>
                <a:spcPts val="0"/>
              </a:spcBef>
            </a:pPr>
            <a:r>
              <a:rPr lang="en-US" sz="1400" dirty="0"/>
              <a:t>g) Recording attendance of all attendees.</a:t>
            </a:r>
          </a:p>
          <a:p>
            <a:pPr lvl="1">
              <a:spcBef>
                <a:spcPts val="0"/>
              </a:spcBef>
            </a:pPr>
            <a:r>
              <a:rPr lang="en-US" sz="1400" dirty="0"/>
              <a:t>h) Maintaining a current list of the names of the voting members and distributing it to the members upon request.</a:t>
            </a:r>
          </a:p>
          <a:p>
            <a:pPr lvl="1">
              <a:spcBef>
                <a:spcPts val="0"/>
              </a:spcBef>
            </a:pPr>
            <a:r>
              <a:rPr lang="en-US" sz="1400" dirty="0" err="1"/>
              <a:t>i</a:t>
            </a:r>
            <a:r>
              <a:rPr lang="en-US" sz="1400" dirty="0"/>
              <a:t>) Forwarding all changes to the roster of voting members to the Chair.</a:t>
            </a:r>
          </a:p>
          <a:p>
            <a:pPr lvl="1">
              <a:spcBef>
                <a:spcPts val="0"/>
              </a:spcBef>
            </a:pPr>
            <a:r>
              <a:rPr lang="en-US" sz="1400" dirty="0"/>
              <a:t>j) Being familiar with training materials available through IEEE Standards Development Online. </a:t>
            </a:r>
          </a:p>
          <a:p>
            <a:pPr>
              <a:spcAft>
                <a:spcPts val="300"/>
              </a:spcAft>
              <a:buFont typeface="Arial" panose="020B0604020202020204" pitchFamily="34" charset="0"/>
              <a:buChar char="•"/>
            </a:pPr>
            <a:r>
              <a:rPr lang="en-US" sz="1600" dirty="0"/>
              <a:t>Expected to be in attendance at all face to face meetings and most all the teleconferences. </a:t>
            </a:r>
          </a:p>
          <a:p>
            <a:pPr>
              <a:spcBef>
                <a:spcPts val="0"/>
              </a:spcBef>
              <a:spcAft>
                <a:spcPts val="300"/>
              </a:spcAft>
              <a:buFont typeface="Arial" panose="020B0604020202020204" pitchFamily="34" charset="0"/>
              <a:buChar char="•"/>
            </a:pPr>
            <a:r>
              <a:rPr lang="en-US" sz="1600" dirty="0"/>
              <a:t>Support the Chair and Vice Char in general</a:t>
            </a:r>
          </a:p>
          <a:p>
            <a:pPr lvl="1">
              <a:spcBef>
                <a:spcPts val="0"/>
              </a:spcBef>
              <a:spcAft>
                <a:spcPts val="300"/>
              </a:spcAft>
              <a:buFont typeface="Arial" panose="020B0604020202020204" pitchFamily="34" charset="0"/>
              <a:buChar char="•"/>
            </a:pPr>
            <a:r>
              <a:rPr lang="en-US" sz="1600" dirty="0"/>
              <a:t>Including feedback to the chair and vice chair on  improved processes, e.g. meetings, calls, docs, procedures, etc. </a:t>
            </a:r>
            <a:endParaRPr lang="en-US" sz="1000" dirty="0"/>
          </a:p>
          <a:p>
            <a:pPr>
              <a:spcBef>
                <a:spcPts val="0"/>
              </a:spcBef>
              <a:spcAft>
                <a:spcPts val="300"/>
              </a:spcAft>
              <a:buFont typeface="Arial" panose="020B0604020202020204" pitchFamily="34" charset="0"/>
              <a:buChar char="•"/>
            </a:pPr>
            <a:r>
              <a:rPr lang="en-US" sz="16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600" dirty="0"/>
              <a:t>Though busier if after a meeting to do minutes.  </a:t>
            </a:r>
          </a:p>
          <a:p>
            <a:pPr marL="800100" lvl="1" indent="-342900">
              <a:spcBef>
                <a:spcPts val="0"/>
              </a:spcBef>
              <a:spcAft>
                <a:spcPts val="300"/>
              </a:spcAft>
              <a:buFont typeface="Arial" panose="020B0604020202020204" pitchFamily="34" charset="0"/>
              <a:buChar char="•"/>
            </a:pPr>
            <a:r>
              <a:rPr lang="en-US" sz="16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600" dirty="0"/>
              <a:t>Would look at a periodic touch point with the chair depending on activity. </a:t>
            </a:r>
            <a:endParaRPr lang="en-US" sz="1400"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2" name="Date Placeholder 1"/>
          <p:cNvSpPr>
            <a:spLocks noGrp="1"/>
          </p:cNvSpPr>
          <p:nvPr>
            <p:ph type="dt" idx="15"/>
          </p:nvPr>
        </p:nvSpPr>
        <p:spPr/>
        <p:txBody>
          <a:bodyPr/>
          <a:lstStyle/>
          <a:p>
            <a:r>
              <a:rPr lang="en-US"/>
              <a:t>17feb22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445697"/>
          </a:xfrm>
        </p:spPr>
        <p:txBody>
          <a:bodyPr/>
          <a:lstStyle/>
          <a:p>
            <a:r>
              <a:rPr lang="en-US" sz="2400" dirty="0"/>
              <a:t>Responsibilities of Working Group Officers</a:t>
            </a:r>
          </a:p>
        </p:txBody>
      </p:sp>
      <p:sp>
        <p:nvSpPr>
          <p:cNvPr id="3" name="Content Placeholder 2"/>
          <p:cNvSpPr>
            <a:spLocks noGrp="1"/>
          </p:cNvSpPr>
          <p:nvPr>
            <p:ph idx="1"/>
          </p:nvPr>
        </p:nvSpPr>
        <p:spPr>
          <a:xfrm>
            <a:off x="862876" y="838200"/>
            <a:ext cx="10475384" cy="4113213"/>
          </a:xfrm>
        </p:spPr>
        <p:txBody>
          <a:bodyPr/>
          <a:lstStyle/>
          <a:p>
            <a:r>
              <a:rPr lang="en-US" sz="1600" dirty="0"/>
              <a:t>3.0 Officers</a:t>
            </a:r>
          </a:p>
          <a:p>
            <a:r>
              <a:rPr lang="en-US" sz="16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600" b="0" dirty="0"/>
              <a:t>The Chair and Vice Chair(s) shall each be IEEE members of any grade, except Student grade, or IEEE Society affiliates, and also be members of IEEE-SA.</a:t>
            </a:r>
          </a:p>
          <a:p>
            <a:r>
              <a:rPr lang="en-US" sz="1600" dirty="0"/>
              <a:t>3.4 Responsibilities of Working Group Officers</a:t>
            </a:r>
          </a:p>
          <a:p>
            <a:r>
              <a:rPr lang="en-US" sz="1600" b="0" dirty="0"/>
              <a:t>When carrying out the duties of an officer described in IEEE’s policies and procedures, officers of the Working Group:</a:t>
            </a:r>
          </a:p>
          <a:p>
            <a:r>
              <a:rPr lang="en-US" sz="1600" b="0" dirty="0"/>
              <a:t>a) shall not act:</a:t>
            </a:r>
          </a:p>
          <a:p>
            <a:r>
              <a:rPr lang="en-US" sz="1600" b="0" dirty="0"/>
              <a:t>1) in bad faith;</a:t>
            </a:r>
          </a:p>
          <a:p>
            <a:r>
              <a:rPr lang="en-US" sz="1600" b="0" dirty="0"/>
              <a:t>2) to the detriment of IEEE-SA;</a:t>
            </a:r>
          </a:p>
          <a:p>
            <a:r>
              <a:rPr lang="en-US" sz="1600" b="0" dirty="0"/>
              <a:t>3) to further the interest of any party outside IEEE over the interest of IEEE; or</a:t>
            </a:r>
          </a:p>
          <a:p>
            <a:r>
              <a:rPr lang="en-US" sz="1600" b="0" dirty="0"/>
              <a:t>4) in a manner that is inconsistent with the purposes or objectives of IEEE, and;</a:t>
            </a:r>
          </a:p>
          <a:p>
            <a:r>
              <a:rPr lang="en-US" sz="1600" b="0" dirty="0"/>
              <a:t>b) shall use best efforts to ensure that participants of the working group conduct themselves in accordance with applicable policies and procedures including, but not limited to, SASB Bylaws 5.2.1.</a:t>
            </a:r>
          </a:p>
          <a:p>
            <a:r>
              <a:rPr lang="en-US" sz="1600" dirty="0"/>
              <a:t>The officers of the Working Group shall manage the day-to-day operations of the Working Group. The officers are responsible for implementing the decisions of the Working Group and managing the activities that result from those decisions.  </a:t>
            </a:r>
            <a:r>
              <a:rPr lang="en-US" sz="1600" b="0" dirty="0"/>
              <a:t>		</a:t>
            </a:r>
            <a:r>
              <a:rPr lang="en-US" sz="1800" dirty="0">
                <a:solidFill>
                  <a:srgbClr val="002060"/>
                </a:solidFill>
              </a:rPr>
              <a:t>And, it works well when the officers are organized, consistent and predictable. </a:t>
            </a:r>
          </a:p>
          <a:p>
            <a:endParaRPr lang="en-US"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990600" y="315314"/>
            <a:ext cx="2204439" cy="276225"/>
          </a:xfrm>
          <a:prstGeom prst="rect">
            <a:avLst/>
          </a:prstGeom>
        </p:spPr>
        <p:txBody>
          <a:bodyPr/>
          <a:lstStyle/>
          <a:p>
            <a:pPr>
              <a:defRPr/>
            </a:pPr>
            <a:r>
              <a:rPr lang="en-US"/>
              <a:t>17feb22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17feb22</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17feb22</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17feb22</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30</a:t>
            </a:fld>
            <a:endParaRPr lang="en-GB" dirty="0"/>
          </a:p>
        </p:txBody>
      </p:sp>
      <p:pic>
        <p:nvPicPr>
          <p:cNvPr id="8" name="Picture 7">
            <a:extLst>
              <a:ext uri="{FF2B5EF4-FFF2-40B4-BE49-F238E27FC236}">
                <a16:creationId xmlns:a16="http://schemas.microsoft.com/office/drawing/2014/main" id="{7A5046FD-8DEA-46A7-8A5E-B5065422833E}"/>
              </a:ext>
            </a:extLst>
          </p:cNvPr>
          <p:cNvPicPr>
            <a:picLocks noChangeAspect="1"/>
          </p:cNvPicPr>
          <p:nvPr/>
        </p:nvPicPr>
        <p:blipFill>
          <a:blip r:embed="rId2"/>
          <a:stretch>
            <a:fillRect/>
          </a:stretch>
        </p:blipFill>
        <p:spPr>
          <a:xfrm>
            <a:off x="912285" y="656020"/>
            <a:ext cx="6937251" cy="5713030"/>
          </a:xfrm>
          <a:prstGeom prst="rect">
            <a:avLst/>
          </a:prstGeom>
        </p:spPr>
      </p:pic>
      <p:sp>
        <p:nvSpPr>
          <p:cNvPr id="9" name="Minus Sign 8">
            <a:extLst>
              <a:ext uri="{FF2B5EF4-FFF2-40B4-BE49-F238E27FC236}">
                <a16:creationId xmlns:a16="http://schemas.microsoft.com/office/drawing/2014/main" id="{93A98EBD-BE36-4C0E-BD38-6A1D7B876278}"/>
              </a:ext>
            </a:extLst>
          </p:cNvPr>
          <p:cNvSpPr/>
          <p:nvPr/>
        </p:nvSpPr>
        <p:spPr bwMode="auto">
          <a:xfrm rot="21234126">
            <a:off x="5943600" y="4343400"/>
            <a:ext cx="1981200" cy="381000"/>
          </a:xfrm>
          <a:prstGeom prst="mathMinus">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a:extLst>
              <a:ext uri="{FF2B5EF4-FFF2-40B4-BE49-F238E27FC236}">
                <a16:creationId xmlns:a16="http://schemas.microsoft.com/office/drawing/2014/main" id="{8783E3C2-0E67-47D1-B0C6-DB07721C6CE0}"/>
              </a:ext>
            </a:extLst>
          </p:cNvPr>
          <p:cNvSpPr txBox="1"/>
          <p:nvPr/>
        </p:nvSpPr>
        <p:spPr>
          <a:xfrm>
            <a:off x="7939432" y="2398732"/>
            <a:ext cx="3340283" cy="3970318"/>
          </a:xfrm>
          <a:prstGeom prst="rect">
            <a:avLst/>
          </a:prstGeom>
          <a:noFill/>
        </p:spPr>
        <p:txBody>
          <a:bodyPr wrap="square">
            <a:spAutoFit/>
          </a:bodyPr>
          <a:lstStyle/>
          <a:p>
            <a:pPr marL="342900" indent="-342900" algn="l">
              <a:buFont typeface="Arial" panose="020B0604020202020204" pitchFamily="34" charset="0"/>
              <a:buChar char="•"/>
            </a:pPr>
            <a:r>
              <a:rPr lang="en-US" sz="1800" b="0" i="0" u="none" strike="noStrike" dirty="0">
                <a:solidFill>
                  <a:srgbClr val="5A5A5A"/>
                </a:solidFill>
                <a:effectLst/>
                <a:latin typeface="open_sanssemibold"/>
                <a:hlinkClick r:id="rId3" tooltip="Working Group Frequency Management"/>
              </a:rPr>
              <a:t>WG FM</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4" tooltip="EFIS/MG - ECO Frequency Information System Maintenance Group"/>
              </a:rPr>
              <a:t>EFIS/MG</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5" tooltip="SRD/MG - Short Range Devices"/>
              </a:rPr>
              <a:t>SRD/MG</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6" tooltip="CG on Narrow Band Networks"/>
              </a:rPr>
              <a:t>CG NBN</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7" tooltip="CG on Ultra Wideband"/>
              </a:rPr>
              <a:t>CG UWB</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8" tooltip="CG on Wireless Power Transmission"/>
              </a:rPr>
              <a:t>CG WPT</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9" tooltip="FM 22 - Monitoring and Enforcement"/>
              </a:rPr>
              <a:t>FM 22</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0" tooltip="FM 44 - Satellite Communications"/>
              </a:rPr>
              <a:t>FM 44</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1" tooltip="FM 51 - PMSE"/>
              </a:rPr>
              <a:t>FM 51</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sng" dirty="0">
                <a:solidFill>
                  <a:srgbClr val="5A5A5A"/>
                </a:solidFill>
                <a:effectLst/>
                <a:latin typeface="open_sanssemibold"/>
                <a:hlinkClick r:id="rId12" tooltip="FM 56 – Radio Spectrum for Railway Applications"/>
              </a:rPr>
              <a:t>FM 56</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3" tooltip="FM 58 - Maritime Group of WG FM"/>
              </a:rPr>
              <a:t>FM 58</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4" tooltip="Unmanned Aircraft Systems (UAS)"/>
              </a:rPr>
              <a:t>FM 59</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5" tooltip="FM Radio Amateur Forum Group"/>
              </a:rPr>
              <a:t>FM Radio Amateur FG</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6" tooltip="Correspondence Group for the Fixed Service"/>
              </a:rPr>
              <a:t>CG-FS</a:t>
            </a:r>
            <a:r>
              <a:rPr lang="en-US" sz="1800" b="0" i="0" dirty="0">
                <a:solidFill>
                  <a:srgbClr val="5A5A5A"/>
                </a:solidFill>
                <a:effectLst/>
                <a:latin typeface="open_sanssemibold"/>
              </a:rPr>
              <a:t> </a:t>
            </a:r>
          </a:p>
        </p:txBody>
      </p:sp>
      <p:sp>
        <p:nvSpPr>
          <p:cNvPr id="17" name="TextBox 16">
            <a:extLst>
              <a:ext uri="{FF2B5EF4-FFF2-40B4-BE49-F238E27FC236}">
                <a16:creationId xmlns:a16="http://schemas.microsoft.com/office/drawing/2014/main" id="{5AEF66D1-5BD1-486C-9316-1B9C80FED42B}"/>
              </a:ext>
            </a:extLst>
          </p:cNvPr>
          <p:cNvSpPr txBox="1"/>
          <p:nvPr/>
        </p:nvSpPr>
        <p:spPr>
          <a:xfrm>
            <a:off x="7856755" y="836637"/>
            <a:ext cx="3989945" cy="1477328"/>
          </a:xfrm>
          <a:prstGeom prst="rect">
            <a:avLst/>
          </a:prstGeom>
          <a:noFill/>
        </p:spPr>
        <p:txBody>
          <a:bodyPr wrap="square">
            <a:spAutoFit/>
          </a:bodyPr>
          <a:lstStyle/>
          <a:p>
            <a:r>
              <a:rPr lang="en-US" sz="18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p:txBody>
      </p:sp>
    </p:spTree>
    <p:extLst>
      <p:ext uri="{BB962C8B-B14F-4D97-AF65-F5344CB8AC3E}">
        <p14:creationId xmlns:p14="http://schemas.microsoft.com/office/powerpoint/2010/main" val="33644044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17feb22</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31</a:t>
            </a:fld>
            <a:endParaRPr lang="en-GB" dirty="0"/>
          </a:p>
        </p:txBody>
      </p:sp>
      <p:sp>
        <p:nvSpPr>
          <p:cNvPr id="7" name="TextBox 6">
            <a:extLst>
              <a:ext uri="{FF2B5EF4-FFF2-40B4-BE49-F238E27FC236}">
                <a16:creationId xmlns:a16="http://schemas.microsoft.com/office/drawing/2014/main" id="{1DB6B9AD-7B5C-4E6A-8FC0-C4165C42E26B}"/>
              </a:ext>
            </a:extLst>
          </p:cNvPr>
          <p:cNvSpPr txBox="1"/>
          <p:nvPr/>
        </p:nvSpPr>
        <p:spPr>
          <a:xfrm>
            <a:off x="7391400" y="2971800"/>
            <a:ext cx="4246027" cy="3139321"/>
          </a:xfrm>
          <a:prstGeom prst="rect">
            <a:avLst/>
          </a:prstGeom>
          <a:noFill/>
        </p:spPr>
        <p:txBody>
          <a:bodyPr wrap="square">
            <a:spAutoFit/>
          </a:bodyPr>
          <a:lstStyle/>
          <a:p>
            <a:pPr marL="342900" indent="-342900" algn="l" fontAlgn="t">
              <a:buFont typeface="Arial" panose="020B0604020202020204" pitchFamily="34" charset="0"/>
              <a:buChar char="•"/>
            </a:pPr>
            <a:r>
              <a:rPr lang="en-US" sz="1800" b="0" i="0" u="none" strike="noStrike" dirty="0">
                <a:solidFill>
                  <a:srgbClr val="5A5A5A"/>
                </a:solidFill>
                <a:effectLst/>
                <a:latin typeface="open_sanssemibold"/>
                <a:hlinkClick r:id="rId2" tooltip="Working Group Spectrum Engineering"/>
              </a:rPr>
              <a:t>WG SE</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3" tooltip="STG - SEAMCAT Technical Group"/>
              </a:rPr>
              <a:t>STG</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4" tooltip="SE 7 - Compatibility and sharing issues of mobile systems"/>
              </a:rPr>
              <a:t>SE 7</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5" tooltip="SE 19 - Fixed Service"/>
              </a:rPr>
              <a:t>SE 19</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6" tooltip="SE 21 - Unwanted emissions and receiver characterisation"/>
              </a:rPr>
              <a:t>SE 21</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7" tooltip="SE 24 - Short Range Devices"/>
              </a:rPr>
              <a:t>SE 24</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8" tooltip="SE 40 - Space Service compatibility issues"/>
              </a:rPr>
              <a:t>SE 40</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9" tooltip="SE 45 - WAS/RLANs in the frequency band 5925 – 6425 MHz"/>
              </a:rPr>
              <a:t>SE 45</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10" tooltip="Forum Group on Wind Turbines"/>
              </a:rPr>
              <a:t>FG on Wind Turbines</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11" tooltip="Forum Group on weather radars at 5.4 GHz"/>
              </a:rPr>
              <a:t>FG on weather radars at 5.4 GHz</a:t>
            </a:r>
            <a:r>
              <a:rPr lang="en-US" sz="1800" b="0" i="0" dirty="0">
                <a:solidFill>
                  <a:srgbClr val="5A5A5A"/>
                </a:solidFill>
                <a:effectLst/>
                <a:latin typeface="open_sanssemibold"/>
              </a:rPr>
              <a:t> </a:t>
            </a:r>
          </a:p>
          <a:p>
            <a:pPr algn="l" fontAlgn="t">
              <a:buFont typeface="Arial" panose="020B0604020202020204" pitchFamily="34" charset="0"/>
              <a:buChar char="•"/>
            </a:pPr>
            <a:r>
              <a:rPr lang="en-US" sz="1800" b="0" i="0" u="none" strike="noStrike" dirty="0">
                <a:solidFill>
                  <a:srgbClr val="5A5A5A"/>
                </a:solidFill>
                <a:effectLst/>
                <a:latin typeface="open_sanssemibold"/>
                <a:hlinkClick r:id="rId12" tooltip="Non-ECC"/>
              </a:rPr>
              <a:t>Non-ECC</a:t>
            </a:r>
            <a:r>
              <a:rPr lang="en-US" sz="1800" b="0" i="0" dirty="0">
                <a:solidFill>
                  <a:srgbClr val="5A5A5A"/>
                </a:solidFill>
                <a:effectLst/>
                <a:latin typeface="open_sanssemibold"/>
              </a:rPr>
              <a:t> </a:t>
            </a:r>
          </a:p>
        </p:txBody>
      </p:sp>
      <p:pic>
        <p:nvPicPr>
          <p:cNvPr id="9" name="Picture 8">
            <a:extLst>
              <a:ext uri="{FF2B5EF4-FFF2-40B4-BE49-F238E27FC236}">
                <a16:creationId xmlns:a16="http://schemas.microsoft.com/office/drawing/2014/main" id="{C271A82C-7891-4FFB-9723-35485FD6EB9B}"/>
              </a:ext>
            </a:extLst>
          </p:cNvPr>
          <p:cNvPicPr>
            <a:picLocks noChangeAspect="1"/>
          </p:cNvPicPr>
          <p:nvPr/>
        </p:nvPicPr>
        <p:blipFill>
          <a:blip r:embed="rId13"/>
          <a:stretch>
            <a:fillRect/>
          </a:stretch>
        </p:blipFill>
        <p:spPr>
          <a:xfrm>
            <a:off x="387299" y="656020"/>
            <a:ext cx="6880046" cy="5638800"/>
          </a:xfrm>
          <a:prstGeom prst="rect">
            <a:avLst/>
          </a:prstGeom>
        </p:spPr>
      </p:pic>
      <p:sp>
        <p:nvSpPr>
          <p:cNvPr id="11" name="TextBox 10">
            <a:extLst>
              <a:ext uri="{FF2B5EF4-FFF2-40B4-BE49-F238E27FC236}">
                <a16:creationId xmlns:a16="http://schemas.microsoft.com/office/drawing/2014/main" id="{6B88F1C4-0A12-43D2-A27B-D6168CC7076C}"/>
              </a:ext>
            </a:extLst>
          </p:cNvPr>
          <p:cNvSpPr txBox="1"/>
          <p:nvPr/>
        </p:nvSpPr>
        <p:spPr>
          <a:xfrm>
            <a:off x="7391400" y="656020"/>
            <a:ext cx="3966627" cy="2315780"/>
          </a:xfrm>
          <a:prstGeom prst="rect">
            <a:avLst/>
          </a:prstGeom>
          <a:noFill/>
        </p:spPr>
        <p:txBody>
          <a:bodyPr wrap="square">
            <a:spAutoFit/>
          </a:bodyPr>
          <a:lstStyle/>
          <a:p>
            <a:r>
              <a:rPr lang="en-US" sz="18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p:txBody>
      </p:sp>
    </p:spTree>
    <p:extLst>
      <p:ext uri="{BB962C8B-B14F-4D97-AF65-F5344CB8AC3E}">
        <p14:creationId xmlns:p14="http://schemas.microsoft.com/office/powerpoint/2010/main" val="42778280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43B9C0-17F1-49E3-B2DC-029333C0E534}"/>
              </a:ext>
            </a:extLst>
          </p:cNvPr>
          <p:cNvSpPr>
            <a:spLocks noGrp="1"/>
          </p:cNvSpPr>
          <p:nvPr>
            <p:ph type="dt" idx="10"/>
          </p:nvPr>
        </p:nvSpPr>
        <p:spPr/>
        <p:txBody>
          <a:bodyPr/>
          <a:lstStyle/>
          <a:p>
            <a:r>
              <a:rPr lang="en-US"/>
              <a:t>17feb22</a:t>
            </a:r>
            <a:endParaRPr lang="en-GB" dirty="0"/>
          </a:p>
        </p:txBody>
      </p:sp>
      <p:sp>
        <p:nvSpPr>
          <p:cNvPr id="3" name="Footer Placeholder 2">
            <a:extLst>
              <a:ext uri="{FF2B5EF4-FFF2-40B4-BE49-F238E27FC236}">
                <a16:creationId xmlns:a16="http://schemas.microsoft.com/office/drawing/2014/main" id="{DB254DED-C79F-418B-83B5-9710CBBF4A46}"/>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2F0B0159-4675-4FF3-ACB6-46E9D3AAC857}"/>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sp>
        <p:nvSpPr>
          <p:cNvPr id="6" name="TextBox 5">
            <a:extLst>
              <a:ext uri="{FF2B5EF4-FFF2-40B4-BE49-F238E27FC236}">
                <a16:creationId xmlns:a16="http://schemas.microsoft.com/office/drawing/2014/main" id="{BEFD0D15-8297-4C38-B041-870D1E073C4E}"/>
              </a:ext>
            </a:extLst>
          </p:cNvPr>
          <p:cNvSpPr txBox="1"/>
          <p:nvPr/>
        </p:nvSpPr>
        <p:spPr>
          <a:xfrm>
            <a:off x="912285" y="601448"/>
            <a:ext cx="8079315" cy="5909310"/>
          </a:xfrm>
          <a:prstGeom prst="rect">
            <a:avLst/>
          </a:prstGeom>
          <a:noFill/>
        </p:spPr>
        <p:txBody>
          <a:bodyPr wrap="square">
            <a:spAutoFit/>
          </a:bodyPr>
          <a:lstStyle/>
          <a:p>
            <a:pPr algn="l"/>
            <a:r>
              <a:rPr lang="en-US" sz="1400" b="1" dirty="0">
                <a:solidFill>
                  <a:schemeClr val="tx1"/>
                </a:solidFill>
                <a:effectLst/>
                <a:latin typeface="open_sanssemibold"/>
              </a:rPr>
              <a:t>ECC   Terms of Reference					</a:t>
            </a:r>
            <a:r>
              <a:rPr lang="en-US" sz="1400" b="1" dirty="0">
                <a:solidFill>
                  <a:schemeClr val="tx1"/>
                </a:solidFill>
                <a:effectLst/>
                <a:latin typeface="open_sanssemibold"/>
                <a:hlinkClick r:id="rId2"/>
              </a:rPr>
              <a:t>https://cept.org/ecc/groups/ecc/client/introduction/</a:t>
            </a:r>
            <a:r>
              <a:rPr lang="en-US" sz="1400" b="1" dirty="0">
                <a:solidFill>
                  <a:schemeClr val="tx1"/>
                </a:solidFill>
                <a:effectLst/>
                <a:latin typeface="open_sanssemibold"/>
              </a:rPr>
              <a:t> </a:t>
            </a:r>
          </a:p>
          <a:p>
            <a:pPr algn="l"/>
            <a:r>
              <a:rPr lang="en-US" sz="1400" b="0" i="0" dirty="0">
                <a:solidFill>
                  <a:schemeClr val="tx1"/>
                </a:solidFill>
                <a:effectLst/>
                <a:latin typeface="Mina"/>
              </a:rPr>
              <a:t>(Last update: 2 November 2012)</a:t>
            </a:r>
            <a:br>
              <a:rPr lang="en-US" sz="1400" b="0" i="0" dirty="0">
                <a:solidFill>
                  <a:schemeClr val="tx1"/>
                </a:solidFill>
                <a:effectLst/>
                <a:latin typeface="Mina"/>
              </a:rPr>
            </a:br>
            <a:r>
              <a:rPr lang="en-US" sz="1400" b="0" i="0" dirty="0">
                <a:solidFill>
                  <a:schemeClr val="tx1"/>
                </a:solidFill>
                <a:effectLst/>
                <a:latin typeface="Mina"/>
              </a:rPr>
              <a:t> </a:t>
            </a:r>
          </a:p>
          <a:p>
            <a:pPr algn="l"/>
            <a:r>
              <a:rPr lang="en-US" sz="1400" b="1" i="0" dirty="0">
                <a:solidFill>
                  <a:schemeClr val="tx1"/>
                </a:solidFill>
                <a:effectLst/>
                <a:latin typeface="Mina"/>
              </a:rPr>
              <a:t>The Electronic Communications Committee (ECC)</a:t>
            </a:r>
          </a:p>
          <a:p>
            <a:pPr algn="l"/>
            <a:r>
              <a:rPr lang="en-US" sz="1400" b="0" i="0" dirty="0">
                <a:solidFill>
                  <a:schemeClr val="tx1"/>
                </a:solidFill>
                <a:effectLst/>
                <a:latin typeface="Mina"/>
              </a:rPr>
              <a:t>shall:</a:t>
            </a:r>
          </a:p>
          <a:p>
            <a:pPr algn="l">
              <a:buFont typeface="+mj-lt"/>
              <a:buAutoNum type="arabicPeriod"/>
            </a:pPr>
            <a:r>
              <a:rPr lang="en-US" sz="1400" b="0" i="0" dirty="0">
                <a:solidFill>
                  <a:schemeClr val="tx1"/>
                </a:solidFill>
                <a:effectLst/>
                <a:latin typeface="Mina"/>
              </a:rPr>
              <a:t>consider and develop policies on electronic communications(1) activities in a European context, taking account of European and international legislation and regulations;</a:t>
            </a:r>
          </a:p>
          <a:p>
            <a:pPr algn="l">
              <a:buFont typeface="+mj-lt"/>
              <a:buAutoNum type="arabicPeriod"/>
            </a:pPr>
            <a:r>
              <a:rPr lang="en-US" sz="1400" b="0" i="0" dirty="0">
                <a:solidFill>
                  <a:schemeClr val="tx1"/>
                </a:solidFill>
                <a:effectLst/>
                <a:latin typeface="Mina"/>
              </a:rPr>
              <a:t>develop European common positions and proposals, as appropriate, for use in the framework of international and regional bodies;</a:t>
            </a:r>
          </a:p>
          <a:p>
            <a:pPr algn="l">
              <a:buFont typeface="+mj-lt"/>
              <a:buAutoNum type="arabicPeriod"/>
            </a:pPr>
            <a:r>
              <a:rPr lang="en-US" sz="1400" b="0" i="0" dirty="0">
                <a:solidFill>
                  <a:schemeClr val="tx1"/>
                </a:solidFill>
                <a:effectLst/>
                <a:latin typeface="Mina"/>
              </a:rPr>
              <a:t>forward plan and </a:t>
            </a:r>
            <a:r>
              <a:rPr lang="en-US" sz="1400" b="0" i="0" dirty="0" err="1">
                <a:solidFill>
                  <a:schemeClr val="tx1"/>
                </a:solidFill>
                <a:effectLst/>
                <a:latin typeface="Mina"/>
              </a:rPr>
              <a:t>harmonise</a:t>
            </a:r>
            <a:r>
              <a:rPr lang="en-US" sz="1400" b="0" i="0" dirty="0">
                <a:solidFill>
                  <a:schemeClr val="tx1"/>
                </a:solidFill>
                <a:effectLst/>
                <a:latin typeface="Mina"/>
              </a:rPr>
              <a:t> within Europe the efficient use of the radio spectrum, satellite orbits and numbering resources, so as to satisfy the requirements of users and industry;</a:t>
            </a:r>
          </a:p>
          <a:p>
            <a:pPr algn="l">
              <a:buFont typeface="+mj-lt"/>
              <a:buAutoNum type="arabicPeriod"/>
            </a:pPr>
            <a:r>
              <a:rPr lang="en-US" sz="1400" b="0" i="0" dirty="0">
                <a:solidFill>
                  <a:schemeClr val="tx1"/>
                </a:solidFill>
                <a:effectLst/>
                <a:latin typeface="Mina"/>
              </a:rPr>
              <a:t>take decisions on the management of the work of the ECC;</a:t>
            </a:r>
          </a:p>
          <a:p>
            <a:pPr algn="l">
              <a:buFont typeface="+mj-lt"/>
              <a:buAutoNum type="arabicPeriod"/>
            </a:pPr>
            <a:r>
              <a:rPr lang="en-US" sz="1400" b="0" i="0" dirty="0">
                <a:solidFill>
                  <a:schemeClr val="tx1"/>
                </a:solidFill>
                <a:effectLst/>
                <a:latin typeface="Mina"/>
              </a:rPr>
              <a:t>approve Decisions and other deliverables;</a:t>
            </a:r>
          </a:p>
          <a:p>
            <a:pPr algn="l">
              <a:buFont typeface="+mj-lt"/>
              <a:buAutoNum type="arabicPeriod"/>
            </a:pPr>
            <a:r>
              <a:rPr lang="en-US" sz="1400" b="0" i="0" dirty="0">
                <a:solidFill>
                  <a:schemeClr val="tx1"/>
                </a:solidFill>
                <a:effectLst/>
                <a:latin typeface="Mina"/>
              </a:rPr>
              <a:t>implement the strategic decisions of the Assembly;</a:t>
            </a:r>
          </a:p>
          <a:p>
            <a:pPr algn="l">
              <a:buFont typeface="+mj-lt"/>
              <a:buAutoNum type="arabicPeriod"/>
            </a:pPr>
            <a:r>
              <a:rPr lang="en-US" sz="1400" b="0" i="0" dirty="0">
                <a:solidFill>
                  <a:schemeClr val="tx1"/>
                </a:solidFill>
                <a:effectLst/>
                <a:latin typeface="Mina"/>
              </a:rPr>
              <a:t>seek guidance from the Assembly, as and when necessary, and propose issues for consideration by the Assembly;</a:t>
            </a:r>
          </a:p>
          <a:p>
            <a:pPr algn="l">
              <a:buFont typeface="+mj-lt"/>
              <a:buAutoNum type="arabicPeriod"/>
            </a:pPr>
            <a:r>
              <a:rPr lang="en-US" sz="1400" b="0" i="0" dirty="0">
                <a:solidFill>
                  <a:schemeClr val="tx1"/>
                </a:solidFill>
                <a:effectLst/>
                <a:latin typeface="Mina"/>
              </a:rPr>
              <a:t>where relevant, establish contacts with equivalent </a:t>
            </a:r>
            <a:r>
              <a:rPr lang="en-US" sz="1400" b="0" i="0" dirty="0" err="1">
                <a:solidFill>
                  <a:schemeClr val="tx1"/>
                </a:solidFill>
                <a:effectLst/>
                <a:latin typeface="Mina"/>
              </a:rPr>
              <a:t>organisations</a:t>
            </a:r>
            <a:r>
              <a:rPr lang="en-US" sz="1400" b="0" i="0" dirty="0">
                <a:solidFill>
                  <a:schemeClr val="tx1"/>
                </a:solidFill>
                <a:effectLst/>
                <a:latin typeface="Mina"/>
              </a:rPr>
              <a:t> outside of Europe;</a:t>
            </a:r>
          </a:p>
          <a:p>
            <a:pPr algn="l">
              <a:buFont typeface="+mj-lt"/>
              <a:buAutoNum type="arabicPeriod"/>
            </a:pPr>
            <a:r>
              <a:rPr lang="en-US" sz="1400" b="0" i="0" dirty="0">
                <a:solidFill>
                  <a:schemeClr val="tx1"/>
                </a:solidFill>
                <a:effectLst/>
                <a:latin typeface="Mina"/>
              </a:rPr>
              <a:t>report to the CEPT Assembly on the progress of its work.</a:t>
            </a:r>
          </a:p>
          <a:p>
            <a:pPr algn="l"/>
            <a:br>
              <a:rPr lang="en-US" sz="1400" dirty="0">
                <a:solidFill>
                  <a:schemeClr val="tx1"/>
                </a:solidFill>
              </a:rPr>
            </a:br>
            <a:r>
              <a:rPr lang="en-US" sz="1400" b="0" i="0" dirty="0">
                <a:solidFill>
                  <a:schemeClr val="tx1"/>
                </a:solidFill>
                <a:effectLst/>
                <a:latin typeface="Mina"/>
              </a:rPr>
              <a:t>In carrying out these activities, the ECC shall establish close cooperation and consultation with relevant European bodies, in particular the European Commission and the European Free Trade Association </a:t>
            </a:r>
          </a:p>
          <a:p>
            <a:pPr algn="l"/>
            <a:r>
              <a:rPr lang="en-US" sz="1400" b="0" i="0" dirty="0">
                <a:solidFill>
                  <a:schemeClr val="tx1"/>
                </a:solidFill>
                <a:effectLst/>
                <a:latin typeface="Mina"/>
              </a:rPr>
              <a:t> </a:t>
            </a:r>
          </a:p>
          <a:p>
            <a:pPr algn="l"/>
            <a:r>
              <a:rPr lang="en-US" sz="1400" b="0" i="0" dirty="0">
                <a:solidFill>
                  <a:schemeClr val="tx1"/>
                </a:solidFill>
                <a:effectLst/>
                <a:latin typeface="Mina"/>
              </a:rPr>
              <a:t> </a:t>
            </a:r>
          </a:p>
          <a:p>
            <a:pPr algn="l"/>
            <a:r>
              <a:rPr lang="en-US" sz="1400" b="0" i="0" dirty="0">
                <a:solidFill>
                  <a:schemeClr val="tx1"/>
                </a:solidFill>
                <a:effectLst/>
                <a:latin typeface="Mina"/>
              </a:rPr>
              <a:t>(1) ‘electronic communications’ means transmission, and, where applicable, switching or routing, which permits the conveyance of signals by wire, radio, optical or other electromagnetic means, irrespective of the type of information conveyed. </a:t>
            </a:r>
          </a:p>
          <a:p>
            <a:pPr algn="l"/>
            <a:r>
              <a:rPr lang="en-US" sz="1400" b="0" i="0" dirty="0">
                <a:solidFill>
                  <a:schemeClr val="tx1"/>
                </a:solidFill>
                <a:effectLst/>
                <a:latin typeface="Mina"/>
              </a:rPr>
              <a:t>Updated: 17 December 2021, 15:15</a:t>
            </a:r>
          </a:p>
        </p:txBody>
      </p:sp>
      <p:sp>
        <p:nvSpPr>
          <p:cNvPr id="8" name="TextBox 7">
            <a:extLst>
              <a:ext uri="{FF2B5EF4-FFF2-40B4-BE49-F238E27FC236}">
                <a16:creationId xmlns:a16="http://schemas.microsoft.com/office/drawing/2014/main" id="{8A8FE43A-A134-4840-BCC5-4EB019B5BAD4}"/>
              </a:ext>
            </a:extLst>
          </p:cNvPr>
          <p:cNvSpPr txBox="1"/>
          <p:nvPr/>
        </p:nvSpPr>
        <p:spPr>
          <a:xfrm>
            <a:off x="9067800" y="815374"/>
            <a:ext cx="2742398" cy="5355312"/>
          </a:xfrm>
          <a:prstGeom prst="rect">
            <a:avLst/>
          </a:prstGeom>
          <a:noFill/>
        </p:spPr>
        <p:txBody>
          <a:bodyPr wrap="square">
            <a:spAutoFit/>
          </a:bodyPr>
          <a:lstStyle/>
          <a:p>
            <a:pPr marL="342900" indent="-342900">
              <a:buFont typeface="Arial" panose="020B0604020202020204" pitchFamily="34" charset="0"/>
              <a:buChar char="•"/>
            </a:pPr>
            <a:r>
              <a:rPr lang="en-US" sz="1800" u="none" strike="noStrike" dirty="0">
                <a:solidFill>
                  <a:srgbClr val="5A5A5A"/>
                </a:solidFill>
                <a:effectLst/>
                <a:hlinkClick r:id="rId3" tooltip="ECC - Electronic Communications Committee"/>
              </a:rPr>
              <a:t>ECC</a:t>
            </a:r>
            <a:r>
              <a:rPr lang="en-US" sz="1800" dirty="0">
                <a:effectLst/>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4" tooltip="ECC SG"/>
              </a:rPr>
              <a:t>ECC SG</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5" tooltip="ECC-ETSI"/>
              </a:rPr>
              <a:t>ECC-ETSI</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6" tooltip="ECC-EC"/>
              </a:rPr>
              <a:t>ECC-EC</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7" tooltip="ECC-US-CA"/>
              </a:rPr>
              <a:t>ECC-US-CA</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8" tooltip="ECC PT1 - IMT Matters"/>
              </a:rPr>
              <a:t>ECC PT1</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9" tooltip="Conference Preparatory Group"/>
              </a:rPr>
              <a:t>CPG</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0" tooltip="CPG Project Team A - on Science and General issues"/>
              </a:rPr>
              <a:t>CPG PTA</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1" tooltip="CPG Project Team B - on Space issues"/>
              </a:rPr>
              <a:t>CPG PTB</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2" tooltip="CPG Project Team C - on Aeronautical, Maritime, Radiodetermination issues"/>
              </a:rPr>
              <a:t>CPG PTC</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3" tooltip="CPG Project Team D - UHF Review"/>
              </a:rPr>
              <a:t>CPG PTD</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4" tooltip="Coordination team"/>
              </a:rPr>
              <a:t>Coordination team</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5" tooltip="NOW4WRC23"/>
              </a:rPr>
              <a:t>NOW4WRC23</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16" tooltip="Working Group Numbering and Networks"/>
              </a:rPr>
              <a:t>WG </a:t>
            </a:r>
            <a:r>
              <a:rPr lang="en-US" sz="1800" b="0" i="0" u="none" strike="noStrike" dirty="0" err="1">
                <a:solidFill>
                  <a:srgbClr val="5A5A5A"/>
                </a:solidFill>
                <a:effectLst/>
                <a:latin typeface="open_sanssemibold"/>
                <a:hlinkClick r:id="rId16" tooltip="Working Group Numbering and Networks"/>
              </a:rPr>
              <a:t>NaN</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7" tooltip="NaN1 - Future of Numbering Issues"/>
              </a:rPr>
              <a:t>NaN1</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8" tooltip="NaN2 - Number Portability, Switching and Trust in Numbering"/>
              </a:rPr>
              <a:t>NaN2</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9" tooltip="NaN3 - Emergency Communications"/>
              </a:rPr>
              <a:t>NaN3</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20" tooltip="NaN4 - Networks and Services Technical Regulatory Issues"/>
              </a:rPr>
              <a:t>NaN4</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err="1">
                <a:solidFill>
                  <a:srgbClr val="5A5A5A"/>
                </a:solidFill>
                <a:effectLst/>
                <a:latin typeface="open_sanssemibold"/>
                <a:hlinkClick r:id="rId21" tooltip="WG NaN Strategy Forum Group"/>
              </a:rPr>
              <a:t>NaN</a:t>
            </a:r>
            <a:r>
              <a:rPr lang="en-US" sz="1800" b="0" i="0" u="none" strike="noStrike" dirty="0">
                <a:solidFill>
                  <a:srgbClr val="5A5A5A"/>
                </a:solidFill>
                <a:effectLst/>
                <a:latin typeface="open_sanssemibold"/>
                <a:hlinkClick r:id="rId21" tooltip="WG NaN Strategy Forum Group"/>
              </a:rPr>
              <a:t> SFG</a:t>
            </a:r>
            <a:r>
              <a:rPr lang="en-US" sz="1800" b="0" i="0" dirty="0">
                <a:solidFill>
                  <a:srgbClr val="5A5A5A"/>
                </a:solidFill>
                <a:effectLst/>
                <a:latin typeface="open_sanssemibold"/>
              </a:rPr>
              <a:t> </a:t>
            </a:r>
            <a:endParaRPr lang="en-US" sz="1800" dirty="0"/>
          </a:p>
        </p:txBody>
      </p:sp>
    </p:spTree>
    <p:extLst>
      <p:ext uri="{BB962C8B-B14F-4D97-AF65-F5344CB8AC3E}">
        <p14:creationId xmlns:p14="http://schemas.microsoft.com/office/powerpoint/2010/main" val="39434672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58C616-DC2F-49ED-9AB1-837C0B093AD0}"/>
              </a:ext>
            </a:extLst>
          </p:cNvPr>
          <p:cNvSpPr>
            <a:spLocks noGrp="1"/>
          </p:cNvSpPr>
          <p:nvPr>
            <p:ph type="dt" idx="10"/>
          </p:nvPr>
        </p:nvSpPr>
        <p:spPr/>
        <p:txBody>
          <a:bodyPr/>
          <a:lstStyle/>
          <a:p>
            <a:r>
              <a:rPr lang="en-US"/>
              <a:t>17feb22</a:t>
            </a:r>
            <a:endParaRPr lang="en-GB" dirty="0"/>
          </a:p>
        </p:txBody>
      </p:sp>
      <p:sp>
        <p:nvSpPr>
          <p:cNvPr id="3" name="Footer Placeholder 2">
            <a:extLst>
              <a:ext uri="{FF2B5EF4-FFF2-40B4-BE49-F238E27FC236}">
                <a16:creationId xmlns:a16="http://schemas.microsoft.com/office/drawing/2014/main" id="{379AE9E2-83EF-46EE-81ED-0FBCBE4C2E3A}"/>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8E699D8-B120-416D-B828-C1266E107BC0}"/>
              </a:ext>
            </a:extLst>
          </p:cNvPr>
          <p:cNvSpPr>
            <a:spLocks noGrp="1"/>
          </p:cNvSpPr>
          <p:nvPr>
            <p:ph type="sldNum" idx="12"/>
          </p:nvPr>
        </p:nvSpPr>
        <p:spPr/>
        <p:txBody>
          <a:bodyPr/>
          <a:lstStyle/>
          <a:p>
            <a:r>
              <a:rPr lang="en-GB"/>
              <a:t>Slide </a:t>
            </a:r>
            <a:fld id="{F5D8E26B-7BCF-4D25-9C89-0168A6618F18}" type="slidenum">
              <a:rPr lang="en-GB" smtClean="0"/>
              <a:pPr/>
              <a:t>33</a:t>
            </a:fld>
            <a:endParaRPr lang="en-GB" dirty="0"/>
          </a:p>
        </p:txBody>
      </p:sp>
      <p:sp>
        <p:nvSpPr>
          <p:cNvPr id="6" name="TextBox 5">
            <a:extLst>
              <a:ext uri="{FF2B5EF4-FFF2-40B4-BE49-F238E27FC236}">
                <a16:creationId xmlns:a16="http://schemas.microsoft.com/office/drawing/2014/main" id="{E3F9C900-0A05-409F-91FC-F1BE5B411A9B}"/>
              </a:ext>
            </a:extLst>
          </p:cNvPr>
          <p:cNvSpPr txBox="1"/>
          <p:nvPr/>
        </p:nvSpPr>
        <p:spPr>
          <a:xfrm>
            <a:off x="860427" y="990600"/>
            <a:ext cx="10365314" cy="4893647"/>
          </a:xfrm>
          <a:prstGeom prst="rect">
            <a:avLst/>
          </a:prstGeom>
          <a:noFill/>
        </p:spPr>
        <p:txBody>
          <a:bodyPr wrap="square">
            <a:spAutoFit/>
          </a:bodyPr>
          <a:lstStyle/>
          <a:p>
            <a:r>
              <a:rPr lang="en-US" dirty="0">
                <a:solidFill>
                  <a:schemeClr val="tx1"/>
                </a:solidFill>
                <a:hlinkClick r:id="rId2"/>
              </a:rPr>
              <a:t>https://ec.europa.eu/info/index_en</a:t>
            </a:r>
            <a:endParaRPr lang="en-US" dirty="0">
              <a:solidFill>
                <a:schemeClr val="tx1"/>
              </a:solidFill>
            </a:endParaRPr>
          </a:p>
          <a:p>
            <a:pPr algn="l"/>
            <a:r>
              <a:rPr lang="en-US" sz="1800" b="1" i="0" dirty="0">
                <a:solidFill>
                  <a:schemeClr val="tx1"/>
                </a:solidFill>
                <a:effectLst/>
                <a:latin typeface="inherit"/>
              </a:rPr>
              <a:t>Strategy: </a:t>
            </a:r>
            <a:r>
              <a:rPr lang="en-US" sz="1800" b="0" i="0" dirty="0">
                <a:solidFill>
                  <a:schemeClr val="tx1"/>
                </a:solidFill>
                <a:effectLst/>
                <a:latin typeface="Arial" panose="020B0604020202020204" pitchFamily="34" charset="0"/>
              </a:rPr>
              <a:t>The EU's overall political goals are developed collectively by its institutions. Find out how the EU's strategy is developed and translated into policies and initiatives by the European Commission.</a:t>
            </a:r>
          </a:p>
          <a:p>
            <a:pPr marL="0" marR="0">
              <a:spcBef>
                <a:spcPts val="0"/>
              </a:spcBef>
              <a:spcAft>
                <a:spcPts val="0"/>
              </a:spcAft>
            </a:pPr>
            <a:endParaRPr lang="en-US" sz="1800" b="1" dirty="0">
              <a:solidFill>
                <a:srgbClr val="000000"/>
              </a:solidFill>
              <a:effectLst/>
              <a:latin typeface="inherit"/>
              <a:ea typeface="Times New Roman" panose="02020603050405020304" pitchFamily="18" charset="0"/>
              <a:cs typeface="Arial" panose="020B0604020202020204" pitchFamily="34" charset="0"/>
            </a:endParaRPr>
          </a:p>
          <a:p>
            <a:pPr marL="0" marR="0">
              <a:spcBef>
                <a:spcPts val="0"/>
              </a:spcBef>
              <a:spcAft>
                <a:spcPts val="0"/>
              </a:spcAft>
            </a:pPr>
            <a:r>
              <a:rPr lang="en-US" sz="1800" b="1" dirty="0">
                <a:solidFill>
                  <a:srgbClr val="000000"/>
                </a:solidFill>
                <a:effectLst/>
                <a:latin typeface="inherit"/>
                <a:ea typeface="Times New Roman" panose="02020603050405020304" pitchFamily="18" charset="0"/>
                <a:cs typeface="Arial" panose="020B0604020202020204" pitchFamily="34" charset="0"/>
              </a:rPr>
              <a:t>The European Commission's priorities</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u="none" strike="noStrike" dirty="0">
                <a:solidFill>
                  <a:srgbClr val="004494"/>
                </a:solidFill>
                <a:effectLst/>
                <a:latin typeface="inherit"/>
                <a:ea typeface="Times New Roman" panose="02020603050405020304" pitchFamily="18" charset="0"/>
                <a:cs typeface="Arial" panose="020B0604020202020204" pitchFamily="34" charset="0"/>
                <a:hlinkClick r:id="rId3"/>
              </a:rPr>
              <a:t>6 Commission priorities for 2019-2024</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4"/>
              </a:rPr>
              <a:t>A European Green Deal</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5"/>
              </a:rPr>
              <a:t>A Europe fit for the digital age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6"/>
              </a:rPr>
              <a:t>An economy that works for people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7"/>
              </a:rPr>
              <a:t>A stronger Europe in the world</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8"/>
              </a:rPr>
              <a:t>Promoting our European way of life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9"/>
              </a:rPr>
              <a:t>A new push for European democracy</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endPar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0" tooltip="Recovery plan for Europe"/>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0" tooltip="Recovery plan for Europe"/>
              </a:rPr>
              <a:t>Recovery plan for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14325" marR="0">
              <a:spcBef>
                <a:spcPts val="0"/>
              </a:spcBef>
              <a:spcAft>
                <a:spcPts val="0"/>
              </a:spcAft>
            </a:pPr>
            <a:r>
              <a:rPr lang="en-US" sz="1800" b="1" dirty="0">
                <a:solidFill>
                  <a:srgbClr val="004494"/>
                </a:solidFill>
                <a:effectLst/>
                <a:latin typeface="inherit"/>
                <a:ea typeface="Times New Roman" panose="02020603050405020304" pitchFamily="18" charset="0"/>
                <a:cs typeface="Arial" panose="020B0604020202020204" pitchFamily="34" charset="0"/>
              </a:rPr>
              <a:t>Recovery plan for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14325" marR="0">
              <a:spcBef>
                <a:spcPts val="0"/>
              </a:spcBef>
              <a:spcAft>
                <a:spcPts val="0"/>
              </a:spcAft>
            </a:pPr>
            <a:r>
              <a:rPr lang="en-US" sz="18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Leading the way out of the crisis and building a greener, more digital and more resilient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942418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58C616-DC2F-49ED-9AB1-837C0B093AD0}"/>
              </a:ext>
            </a:extLst>
          </p:cNvPr>
          <p:cNvSpPr>
            <a:spLocks noGrp="1"/>
          </p:cNvSpPr>
          <p:nvPr>
            <p:ph type="dt" idx="10"/>
          </p:nvPr>
        </p:nvSpPr>
        <p:spPr/>
        <p:txBody>
          <a:bodyPr/>
          <a:lstStyle/>
          <a:p>
            <a:r>
              <a:rPr lang="en-US"/>
              <a:t>17feb22</a:t>
            </a:r>
            <a:endParaRPr lang="en-GB" dirty="0"/>
          </a:p>
        </p:txBody>
      </p:sp>
      <p:sp>
        <p:nvSpPr>
          <p:cNvPr id="3" name="Footer Placeholder 2">
            <a:extLst>
              <a:ext uri="{FF2B5EF4-FFF2-40B4-BE49-F238E27FC236}">
                <a16:creationId xmlns:a16="http://schemas.microsoft.com/office/drawing/2014/main" id="{379AE9E2-83EF-46EE-81ED-0FBCBE4C2E3A}"/>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8E699D8-B120-416D-B828-C1266E107BC0}"/>
              </a:ext>
            </a:extLst>
          </p:cNvPr>
          <p:cNvSpPr>
            <a:spLocks noGrp="1"/>
          </p:cNvSpPr>
          <p:nvPr>
            <p:ph type="sldNum" idx="12"/>
          </p:nvPr>
        </p:nvSpPr>
        <p:spPr/>
        <p:txBody>
          <a:bodyPr/>
          <a:lstStyle/>
          <a:p>
            <a:r>
              <a:rPr lang="en-GB"/>
              <a:t>Slide </a:t>
            </a:r>
            <a:fld id="{F5D8E26B-7BCF-4D25-9C89-0168A6618F18}" type="slidenum">
              <a:rPr lang="en-GB" smtClean="0"/>
              <a:pPr/>
              <a:t>34</a:t>
            </a:fld>
            <a:endParaRPr lang="en-GB" dirty="0"/>
          </a:p>
        </p:txBody>
      </p:sp>
      <p:sp>
        <p:nvSpPr>
          <p:cNvPr id="6" name="TextBox 5">
            <a:extLst>
              <a:ext uri="{FF2B5EF4-FFF2-40B4-BE49-F238E27FC236}">
                <a16:creationId xmlns:a16="http://schemas.microsoft.com/office/drawing/2014/main" id="{E3F9C900-0A05-409F-91FC-F1BE5B411A9B}"/>
              </a:ext>
            </a:extLst>
          </p:cNvPr>
          <p:cNvSpPr txBox="1"/>
          <p:nvPr/>
        </p:nvSpPr>
        <p:spPr>
          <a:xfrm>
            <a:off x="912285" y="748924"/>
            <a:ext cx="10365314" cy="5816977"/>
          </a:xfrm>
          <a:prstGeom prst="rect">
            <a:avLst/>
          </a:prstGeom>
          <a:noFill/>
        </p:spPr>
        <p:txBody>
          <a:bodyPr wrap="square">
            <a:spAutoFit/>
          </a:bodyPr>
          <a:lstStyle/>
          <a:p>
            <a:pPr marL="0" marR="0">
              <a:spcBef>
                <a:spcPts val="0"/>
              </a:spcBef>
              <a:spcAft>
                <a:spcPts val="0"/>
              </a:spcAft>
            </a:pPr>
            <a:r>
              <a:rPr lang="en-US" sz="1200" b="1" dirty="0">
                <a:solidFill>
                  <a:srgbClr val="000000"/>
                </a:solidFill>
                <a:effectLst/>
                <a:latin typeface="inherit"/>
                <a:ea typeface="Times New Roman" panose="02020603050405020304" pitchFamily="18" charset="0"/>
                <a:cs typeface="Arial" panose="020B0604020202020204" pitchFamily="34" charset="0"/>
              </a:rPr>
              <a:t>Planning, implementing, and reporting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
              </a:rPr>
              <a:t>Decision-making process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3"/>
              </a:rPr>
              <a:t>How decisions are made</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4"/>
              </a:rPr>
              <a:t>Decision-making during weekly meetings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5"/>
              </a:rPr>
              <a:t>Contribute to decision-making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6"/>
              </a:rPr>
              <a:t>Have your say on Commission initiatives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7"/>
              </a:rPr>
              <a:t>Track law-making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8"/>
              </a:rPr>
              <a:t>EU budget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Overview of the EU budgetary system, plus latest news, results and figures from the budget department.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9"/>
              </a:rPr>
              <a:t>Strategic planning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0"/>
              </a:rPr>
              <a:t>State of the Union addresses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1"/>
              </a:rPr>
              <a:t>Commission work </a:t>
            </a:r>
            <a:r>
              <a:rPr lang="en-US" sz="1200" u="none" strike="noStrike" dirty="0" err="1">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1"/>
              </a:rPr>
              <a:t>programme</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2"/>
              </a:rPr>
              <a:t>Delivering on the political priorities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3"/>
              </a:rPr>
              <a:t>Strategic foresight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4"/>
              </a:rPr>
              <a:t>The joint priorities of the EU institutions for 2021-2024</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5"/>
              </a:rPr>
              <a:t>Strategic plans 2020-2024</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6"/>
              </a:rPr>
              <a:t>Management plans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17"/>
              </a:rPr>
              <a:t>Reporting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8"/>
              </a:rPr>
              <a:t>Annual activity reports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9"/>
              </a:rPr>
              <a:t>Annual management and performance reports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0"/>
              </a:rPr>
              <a:t>Relations with non-EU countries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1"/>
              </a:rPr>
              <a:t>Types of relations and partnerships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By country</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Regional strategies and agreements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3"/>
              </a:rPr>
              <a:t>Relations with the United Kingdom</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4"/>
              </a:rPr>
              <a:t>International strategies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err="1">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Organisations</a:t>
            </a: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 and partners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5"/>
              </a:rPr>
              <a:t>Sustainable Development Goals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6"/>
              </a:rPr>
              <a:t>Priorities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The European Commission’s priorities include the European Green deal, a digital future, an economy that works for people, promoting and strengthening European democracy.</a:t>
            </a:r>
            <a:endParaRPr lang="en-US" sz="1600" dirty="0">
              <a:solidFill>
                <a:schemeClr val="tx1"/>
              </a:solidFill>
            </a:endParaRPr>
          </a:p>
        </p:txBody>
      </p:sp>
    </p:spTree>
    <p:extLst>
      <p:ext uri="{BB962C8B-B14F-4D97-AF65-F5344CB8AC3E}">
        <p14:creationId xmlns:p14="http://schemas.microsoft.com/office/powerpoint/2010/main" val="1785951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17feb22</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17feb22</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648200"/>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17feb22</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990600" y="276133"/>
            <a:ext cx="2198688" cy="304800"/>
          </a:xfrm>
          <a:prstGeom prst="rect">
            <a:avLst/>
          </a:prstGeom>
        </p:spPr>
        <p:txBody>
          <a:bodyPr/>
          <a:lstStyle/>
          <a:p>
            <a:pPr>
              <a:defRPr/>
            </a:pPr>
            <a:r>
              <a:rPr lang="en-US"/>
              <a:t>17feb22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61432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600" b="1" dirty="0">
                <a:solidFill>
                  <a:schemeClr val="tx1"/>
                </a:solidFill>
              </a:rPr>
              <a:t>Attendance is not on IMAT (</a:t>
            </a:r>
            <a:r>
              <a:rPr lang="en-US" altLang="en-US" sz="1600" dirty="0">
                <a:solidFill>
                  <a:schemeClr val="tx1"/>
                </a:solidFill>
              </a:rPr>
              <a:t>VC &amp; </a:t>
            </a:r>
            <a:r>
              <a:rPr lang="en-US" altLang="en-US" sz="1600" dirty="0" err="1">
                <a:solidFill>
                  <a:schemeClr val="tx1"/>
                </a:solidFill>
              </a:rPr>
              <a:t>webex</a:t>
            </a:r>
            <a:r>
              <a:rPr lang="en-US" altLang="en-US" sz="1600" dirty="0">
                <a:solidFill>
                  <a:schemeClr val="tx1"/>
                </a:solidFill>
              </a:rPr>
              <a:t>)</a:t>
            </a:r>
          </a:p>
          <a:p>
            <a:pPr lvl="1">
              <a:spcBef>
                <a:spcPts val="0"/>
              </a:spcBef>
              <a:buFont typeface="Arial" panose="020B0604020202020204" pitchFamily="34" charset="0"/>
              <a:buChar char="•"/>
            </a:pPr>
            <a:r>
              <a:rPr lang="en-US" altLang="en-US" sz="1600" b="1" u="sng" dirty="0">
                <a:solidFill>
                  <a:schemeClr val="tx1"/>
                </a:solidFill>
              </a:rPr>
              <a:t>Remember to mute when not speaking, thanks.</a:t>
            </a:r>
          </a:p>
          <a:p>
            <a:pPr lvl="1">
              <a:spcBef>
                <a:spcPts val="0"/>
              </a:spcBef>
              <a:buFont typeface="Arial" panose="020B0604020202020204" pitchFamily="34" charset="0"/>
              <a:buChar char="•"/>
            </a:pPr>
            <a:r>
              <a:rPr lang="en-US" altLang="en-US" sz="1600" b="1" u="sng" dirty="0">
                <a:solidFill>
                  <a:schemeClr val="tx1"/>
                </a:solidFill>
              </a:rPr>
              <a:t>Please request Q in the chat window.</a:t>
            </a:r>
            <a:endParaRPr lang="en-US" sz="1600" dirty="0">
              <a:solidFill>
                <a:srgbClr val="00B0F0"/>
              </a:solidFill>
            </a:endParaRP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_Peter E_</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then administration items</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sz="1400" dirty="0">
                <a:ea typeface="SimSun" panose="02010600030101010101" pitchFamily="2" charset="-122"/>
              </a:rPr>
              <a:t>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lvl="1">
              <a:spcBef>
                <a:spcPts val="0"/>
              </a:spcBef>
              <a:buFont typeface="Arial" panose="020B0604020202020204" pitchFamily="34" charset="0"/>
              <a:buChar char="•"/>
            </a:pPr>
            <a:r>
              <a:rPr lang="en-US" altLang="en-US" sz="1400" dirty="0">
                <a:solidFill>
                  <a:schemeClr val="tx1"/>
                </a:solidFill>
              </a:rPr>
              <a:t>ongoing: WRC-23 AI Viewpoints &amp; Stds. freq. table fill in</a:t>
            </a:r>
          </a:p>
          <a:p>
            <a:pPr>
              <a:buFont typeface="Arial" panose="020B0604020202020204" pitchFamily="34" charset="0"/>
              <a:buChar char="•"/>
            </a:pPr>
            <a:r>
              <a:rPr lang="en-US" altLang="en-US" sz="1600" dirty="0">
                <a:solidFill>
                  <a:schemeClr val="tx1"/>
                </a:solidFill>
              </a:rPr>
              <a:t>AOB</a:t>
            </a:r>
          </a:p>
          <a:p>
            <a:pPr>
              <a:buFont typeface="Arial" panose="020B0604020202020204" pitchFamily="34" charset="0"/>
              <a:buChar char="•"/>
            </a:pPr>
            <a:r>
              <a:rPr lang="en-US" altLang="en-US" sz="1600" dirty="0">
                <a:solidFill>
                  <a:schemeClr val="tx1"/>
                </a:solidFill>
              </a:rPr>
              <a:t>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43184"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BRAN update</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 </a:t>
            </a:r>
          </a:p>
          <a:p>
            <a:pPr lvl="1">
              <a:spcBef>
                <a:spcPts val="0"/>
              </a:spcBef>
              <a:buFont typeface="Arial" panose="020B0604020202020204" pitchFamily="34" charset="0"/>
              <a:buChar char="•"/>
            </a:pPr>
            <a:r>
              <a:rPr lang="en-US" altLang="en-US" sz="1400" dirty="0">
                <a:solidFill>
                  <a:schemeClr val="tx1"/>
                </a:solidFill>
              </a:rPr>
              <a:t>General items,</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ongoing: IEEE 802 viewpoints on WRC-23 AIs</a:t>
            </a:r>
          </a:p>
          <a:p>
            <a:pPr marL="0"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 </a:t>
            </a:r>
            <a:endParaRPr lang="en-US" sz="1400" dirty="0">
              <a:effectLst/>
            </a:endParaRPr>
          </a:p>
          <a:p>
            <a:pPr lvl="1">
              <a:spcBef>
                <a:spcPts val="0"/>
              </a:spcBef>
              <a:buFont typeface="Arial" panose="020B0604020202020204" pitchFamily="34" charset="0"/>
              <a:buChar char="•"/>
            </a:pPr>
            <a:r>
              <a:rPr lang="en-US" altLang="en-US" sz="1400" kern="0" dirty="0">
                <a:solidFill>
                  <a:schemeClr val="tx1"/>
                </a:solidFill>
              </a:rPr>
              <a:t>ongoing: 6GHz MSGs  &amp; Stds frequency table</a:t>
            </a: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note: </a:t>
            </a:r>
          </a:p>
          <a:p>
            <a:pPr>
              <a:spcBef>
                <a:spcPts val="0"/>
              </a:spcBef>
              <a:buFont typeface="Arial" panose="020B0604020202020204" pitchFamily="34" charset="0"/>
              <a:buChar char="•"/>
            </a:pPr>
            <a:r>
              <a:rPr lang="en-US" altLang="en-US" sz="1400" b="0" kern="0" dirty="0">
                <a:solidFill>
                  <a:schemeClr val="tx1"/>
                </a:solidFill>
              </a:rPr>
              <a:t>Normal input and process has covered USA items as they come up.  Please speak up if an item is not brought up.   </a:t>
            </a:r>
            <a:endParaRPr lang="en-US" altLang="en-US" sz="1400" kern="0" dirty="0">
              <a:solidFill>
                <a:schemeClr val="tx1"/>
              </a:solidFill>
            </a:endParaRPr>
          </a:p>
        </p:txBody>
      </p:sp>
    </p:spTree>
    <p:extLst>
      <p:ext uri="{BB962C8B-B14F-4D97-AF65-F5344CB8AC3E}">
        <p14:creationId xmlns:p14="http://schemas.microsoft.com/office/powerpoint/2010/main" val="4202320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u="sng" dirty="0">
                <a:solidFill>
                  <a:schemeClr val="tx1"/>
                </a:solidFill>
              </a:rPr>
              <a:t>:</a:t>
            </a:r>
            <a:r>
              <a:rPr lang="en-US" altLang="en-US" sz="1800" dirty="0">
                <a:solidFill>
                  <a:schemeClr val="tx1"/>
                </a:solidFill>
              </a:rPr>
              <a:t> </a:t>
            </a:r>
            <a:r>
              <a:rPr lang="en-US" altLang="en-US" sz="1800" b="0" dirty="0">
                <a:solidFill>
                  <a:schemeClr val="tx1"/>
                </a:solidFill>
              </a:rPr>
              <a:t>To approve the agenda as presented on previous slide</a:t>
            </a:r>
          </a:p>
          <a:p>
            <a:pPr>
              <a:spcBef>
                <a:spcPts val="0"/>
              </a:spcBef>
            </a:pPr>
            <a:r>
              <a:rPr lang="en-US" altLang="en-US" sz="1800"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Hassan Y</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solidFill>
                <a:schemeClr val="bg1">
                  <a:lumMod val="85000"/>
                </a:schemeClr>
              </a:solidFill>
            </a:endParaRP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a:t>
            </a:r>
            <a:r>
              <a:rPr lang="en-GB" sz="1800" b="0" dirty="0">
                <a:ea typeface="SimSun" panose="02010600030101010101" pitchFamily="2" charset="-122"/>
                <a:hlinkClick r:id="rId3"/>
              </a:rPr>
              <a:t>https://mentor.ieee.org/802.18/dcn/22/18-22-0016-00-0000-minutes-10feb22-rrtag-teleconference.docx</a:t>
            </a:r>
            <a:r>
              <a:rPr lang="en-GB" sz="1800" b="0" dirty="0">
                <a:ea typeface="SimSun" panose="02010600030101010101" pitchFamily="2" charset="-122"/>
              </a:rPr>
              <a:t>   </a:t>
            </a:r>
            <a:r>
              <a:rPr lang="en-US" sz="1100" b="0" i="0" dirty="0">
                <a:solidFill>
                  <a:srgbClr val="000000"/>
                </a:solidFill>
                <a:effectLst/>
                <a:latin typeface="Verdana" panose="020B0604030504040204" pitchFamily="34" charset="0"/>
              </a:rPr>
              <a:t>13-Feb-2022 19:27:49 ET</a:t>
            </a:r>
            <a:r>
              <a:rPr lang="en-US" sz="1800" b="0" dirty="0">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Mike L </a:t>
            </a:r>
          </a:p>
          <a:p>
            <a:pPr marL="0" indent="0">
              <a:spcBef>
                <a:spcPts val="0"/>
              </a:spcBef>
            </a:pPr>
            <a:r>
              <a:rPr lang="en-US" altLang="en-US" sz="1800" b="0" dirty="0">
                <a:solidFill>
                  <a:schemeClr val="tx1"/>
                </a:solidFill>
              </a:rPr>
              <a:t>	Seconded by:  Ben R</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dirty="0">
              <a:solidFill>
                <a:schemeClr val="tx1"/>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17feb22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1049000" cy="5667376"/>
          </a:xfrm>
        </p:spPr>
        <p:txBody>
          <a:bodyPr/>
          <a:lstStyle/>
          <a:p>
            <a:pPr marL="285750" indent="-285750">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2022 Plenary</a:t>
            </a:r>
            <a:r>
              <a:rPr lang="en-US" altLang="en-US" sz="1800" b="0" dirty="0">
                <a:solidFill>
                  <a:schemeClr val="tx1"/>
                </a:solidFill>
              </a:rPr>
              <a:t> (was Orlando)</a:t>
            </a:r>
          </a:p>
          <a:p>
            <a:pPr marL="685800" lvl="1">
              <a:spcBef>
                <a:spcPts val="0"/>
              </a:spcBef>
              <a:buFont typeface="Arial" panose="020B0604020202020204" pitchFamily="34" charset="0"/>
              <a:buChar char="•"/>
            </a:pPr>
            <a:r>
              <a:rPr lang="en-US" sz="1800" dirty="0">
                <a:ea typeface="Calibri" panose="020F0502020204030204" pitchFamily="34" charset="0"/>
              </a:rPr>
              <a:t>Decision point was on LMSC/EC call Tuesday/07dec21, and Plenary will stay electronic:  </a:t>
            </a:r>
          </a:p>
          <a:p>
            <a:pPr lvl="1">
              <a:spcBef>
                <a:spcPts val="0"/>
              </a:spcBef>
              <a:buFont typeface="Arial" panose="020B0604020202020204" pitchFamily="34" charset="0"/>
              <a:buChar char="•"/>
            </a:pPr>
            <a:r>
              <a:rPr lang="en-US" sz="1800" i="0" dirty="0">
                <a:solidFill>
                  <a:srgbClr val="7030A0"/>
                </a:solidFill>
                <a:effectLst/>
              </a:rPr>
              <a:t>However, contract </a:t>
            </a:r>
            <a:r>
              <a:rPr lang="en-US" sz="1800" dirty="0">
                <a:solidFill>
                  <a:srgbClr val="7030A0"/>
                </a:solidFill>
              </a:rPr>
              <a:t>n</a:t>
            </a:r>
            <a:r>
              <a:rPr lang="en-US" sz="1800" i="0" dirty="0">
                <a:solidFill>
                  <a:srgbClr val="7030A0"/>
                </a:solidFill>
                <a:effectLst/>
              </a:rPr>
              <a:t>egotiations on the March 2022 cancellation will result in a significant penalty fee not anticipated on December 7th, 2021.</a:t>
            </a:r>
          </a:p>
          <a:p>
            <a:pPr lvl="1">
              <a:buFont typeface="Arial" panose="020B0604020202020204" pitchFamily="34" charset="0"/>
              <a:buChar char="•"/>
            </a:pPr>
            <a:r>
              <a:rPr lang="en-US" sz="1800" i="0" dirty="0">
                <a:solidFill>
                  <a:srgbClr val="7030A0"/>
                </a:solidFill>
                <a:effectLst/>
              </a:rPr>
              <a:t>Registration for the March 2022 Plenary was suspended immediately until the new Fee Structure for the plenary to address the high penalty fee was determined this week at the 04jan21 LMSC/EC call.</a:t>
            </a:r>
          </a:p>
          <a:p>
            <a:pPr marL="1085850" lvl="2" indent="-285750">
              <a:spcBef>
                <a:spcPts val="0"/>
              </a:spcBef>
              <a:spcAft>
                <a:spcPts val="0"/>
              </a:spcAft>
              <a:buFont typeface="Arial" panose="020B0604020202020204" pitchFamily="34" charset="0"/>
              <a:buChar char="•"/>
            </a:pPr>
            <a:r>
              <a:rPr lang="en-US" strike="sngStrike" dirty="0">
                <a:solidFill>
                  <a:schemeClr val="bg1">
                    <a:lumMod val="75000"/>
                  </a:schemeClr>
                </a:solidFill>
              </a:rPr>
              <a:t>$400 until Friday, January 28, 2022 (fully refundable. </a:t>
            </a:r>
            <a:r>
              <a:rPr lang="en-US" sz="1800" strike="sngStrike" dirty="0">
                <a:solidFill>
                  <a:schemeClr val="bg1">
                    <a:lumMod val="75000"/>
                  </a:schemeClr>
                </a:solidFill>
                <a:effectLst/>
                <a:latin typeface="Times New Roman" panose="02020603050405020304" pitchFamily="18" charset="0"/>
                <a:ea typeface="Calibri" panose="020F0502020204030204" pitchFamily="34" charset="0"/>
              </a:rPr>
              <a:t>until January 28</a:t>
            </a:r>
            <a:r>
              <a:rPr lang="en-US" sz="1800" strike="sngStrike" baseline="30000" dirty="0">
                <a:solidFill>
                  <a:schemeClr val="bg1">
                    <a:lumMod val="75000"/>
                  </a:schemeClr>
                </a:solidFill>
                <a:effectLst/>
                <a:latin typeface="Times New Roman" panose="02020603050405020304" pitchFamily="18" charset="0"/>
                <a:ea typeface="Calibri" panose="020F0502020204030204" pitchFamily="34" charset="0"/>
              </a:rPr>
              <a:t>th</a:t>
            </a:r>
            <a:r>
              <a:rPr lang="en-US" strike="sngStrike" dirty="0">
                <a:solidFill>
                  <a:schemeClr val="bg1">
                    <a:lumMod val="75000"/>
                  </a:schemeClr>
                </a:solidFill>
              </a:rPr>
              <a:t>) </a:t>
            </a:r>
          </a:p>
          <a:p>
            <a:pPr marL="1085850" lvl="2" indent="-285750">
              <a:spcBef>
                <a:spcPts val="0"/>
              </a:spcBef>
              <a:spcAft>
                <a:spcPts val="0"/>
              </a:spcAft>
              <a:buFont typeface="Arial" panose="020B0604020202020204" pitchFamily="34" charset="0"/>
              <a:buChar char="•"/>
            </a:pPr>
            <a:r>
              <a:rPr lang="en-US" dirty="0">
                <a:solidFill>
                  <a:schemeClr val="tx1"/>
                </a:solidFill>
              </a:rPr>
              <a:t>$</a:t>
            </a:r>
            <a:r>
              <a:rPr lang="en-US" b="1" dirty="0">
                <a:solidFill>
                  <a:schemeClr val="tx1"/>
                </a:solidFill>
              </a:rPr>
              <a:t>600 until Friday, February 25, 2022 (refundable w/cancellation fee. </a:t>
            </a:r>
            <a:r>
              <a:rPr lang="en-US" sz="1800" b="1" dirty="0">
                <a:solidFill>
                  <a:schemeClr val="tx1"/>
                </a:solidFill>
                <a:effectLst/>
                <a:latin typeface="Times New Roman" panose="02020603050405020304" pitchFamily="18" charset="0"/>
                <a:ea typeface="Calibri" panose="020F0502020204030204" pitchFamily="34" charset="0"/>
              </a:rPr>
              <a:t>January 28th to February 25</a:t>
            </a:r>
            <a:r>
              <a:rPr lang="en-US" sz="1800" b="1" baseline="30000" dirty="0">
                <a:solidFill>
                  <a:schemeClr val="tx1"/>
                </a:solidFill>
                <a:effectLst/>
                <a:latin typeface="Times New Roman" panose="02020603050405020304" pitchFamily="18" charset="0"/>
                <a:ea typeface="Calibri" panose="020F0502020204030204" pitchFamily="34" charset="0"/>
              </a:rPr>
              <a:t>th</a:t>
            </a:r>
            <a:r>
              <a:rPr lang="en-US" sz="1800" b="1" dirty="0">
                <a:solidFill>
                  <a:schemeClr val="tx1"/>
                </a:solidFill>
                <a:effectLst/>
                <a:latin typeface="Times New Roman" panose="02020603050405020304" pitchFamily="18" charset="0"/>
                <a:ea typeface="Calibri" panose="020F0502020204030204" pitchFamily="34" charset="0"/>
              </a:rPr>
              <a:t>)</a:t>
            </a:r>
            <a:r>
              <a:rPr lang="en-US" b="1" dirty="0">
                <a:solidFill>
                  <a:schemeClr val="tx1"/>
                </a:solidFill>
              </a:rPr>
              <a:t> </a:t>
            </a:r>
          </a:p>
          <a:p>
            <a:pPr marL="1085850" lvl="2" indent="-285750">
              <a:spcBef>
                <a:spcPts val="0"/>
              </a:spcBef>
              <a:spcAft>
                <a:spcPts val="0"/>
              </a:spcAft>
              <a:buFont typeface="Arial" panose="020B0604020202020204" pitchFamily="34" charset="0"/>
              <a:buChar char="•"/>
            </a:pPr>
            <a:r>
              <a:rPr lang="en-US" dirty="0">
                <a:solidFill>
                  <a:schemeClr val="tx1"/>
                </a:solidFill>
              </a:rPr>
              <a:t>$800 after Friday, February 25, 2022 (non-refundable. after February 25</a:t>
            </a:r>
            <a:r>
              <a:rPr lang="en-US" baseline="30000" dirty="0">
                <a:solidFill>
                  <a:schemeClr val="tx1"/>
                </a:solidFill>
              </a:rPr>
              <a:t>th</a:t>
            </a:r>
            <a:r>
              <a:rPr lang="en-US" dirty="0">
                <a:solidFill>
                  <a:schemeClr val="tx1"/>
                </a:solidFill>
              </a:rPr>
              <a:t>)</a:t>
            </a:r>
            <a:endParaRPr lang="en-US" sz="1400" b="1" dirty="0">
              <a:solidFill>
                <a:schemeClr val="tx1"/>
              </a:solidFill>
              <a:effectLst/>
              <a:ea typeface="Calibri" panose="020F0502020204030204" pitchFamily="34" charset="0"/>
              <a:cs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sz="1600" b="1" dirty="0">
                <a:solidFill>
                  <a:schemeClr val="tx1"/>
                </a:solidFill>
                <a:ea typeface="Calibri" panose="020F0502020204030204" pitchFamily="34" charset="0"/>
                <a:cs typeface="Times New Roman" panose="02020603050405020304" pitchFamily="18" charset="0"/>
              </a:rPr>
              <a:t>note: </a:t>
            </a:r>
            <a:r>
              <a:rPr lang="en-US" sz="1600" dirty="0">
                <a:solidFill>
                  <a:schemeClr val="tx1"/>
                </a:solidFill>
                <a:effectLst/>
                <a:latin typeface="Times New Roman" panose="02020603050405020304" pitchFamily="18" charset="0"/>
                <a:ea typeface="Calibri" panose="020F0502020204030204" pitchFamily="34" charset="0"/>
              </a:rPr>
              <a:t>Those individuals who had previously registered will be contacted directly by the IEEE 802 EC Executive Secretary for further instructions.</a:t>
            </a:r>
            <a:endParaRPr lang="en-US" sz="1600" dirty="0">
              <a:solidFill>
                <a:schemeClr val="tx1"/>
              </a:solidFill>
              <a:effectLst/>
              <a:latin typeface="Calibri" panose="020F0502020204030204" pitchFamily="34" charset="0"/>
              <a:ea typeface="Calibri" panose="020F0502020204030204" pitchFamily="34" charset="0"/>
            </a:endParaRPr>
          </a:p>
          <a:p>
            <a:pPr marL="685800" lvl="1">
              <a:spcBef>
                <a:spcPts val="0"/>
              </a:spcBef>
              <a:spcAft>
                <a:spcPts val="0"/>
              </a:spcAft>
              <a:buFont typeface="Arial" panose="020B0604020202020204" pitchFamily="34" charset="0"/>
              <a:buChar char="•"/>
            </a:pPr>
            <a:r>
              <a:rPr lang="en-US" sz="1800" dirty="0"/>
              <a:t>Plenary info: </a:t>
            </a:r>
            <a:r>
              <a:rPr lang="en-US" sz="1800" dirty="0">
                <a:hlinkClick r:id="rId3"/>
              </a:rPr>
              <a:t>http://802world.org/plenary/</a:t>
            </a:r>
            <a:r>
              <a:rPr lang="en-US" sz="1800" dirty="0"/>
              <a:t> </a:t>
            </a:r>
          </a:p>
          <a:p>
            <a:pPr marL="685800" lvl="1">
              <a:spcBef>
                <a:spcPts val="0"/>
              </a:spcBef>
              <a:spcAft>
                <a:spcPts val="0"/>
              </a:spcAft>
              <a:buFont typeface="Arial" panose="020B0604020202020204" pitchFamily="34" charset="0"/>
              <a:buChar char="•"/>
            </a:pPr>
            <a:r>
              <a:rPr lang="en-US" sz="1800" b="1" dirty="0">
                <a:effectLst/>
                <a:ea typeface="Calibri" panose="020F0502020204030204" pitchFamily="34" charset="0"/>
                <a:cs typeface="Times New Roman" panose="02020603050405020304" pitchFamily="18" charset="0"/>
              </a:rPr>
              <a:t>Face to Face Registration Website:    </a:t>
            </a:r>
            <a:r>
              <a:rPr lang="en-US" sz="1800" b="1" u="sng" dirty="0">
                <a:solidFill>
                  <a:srgbClr val="0000FF"/>
                </a:solidFill>
                <a:effectLst/>
                <a:ea typeface="Calibri" panose="020F0502020204030204" pitchFamily="34" charset="0"/>
                <a:cs typeface="Times New Roman" panose="02020603050405020304" pitchFamily="18" charset="0"/>
                <a:hlinkClick r:id="rId4"/>
              </a:rPr>
              <a:t>https://cvent.me/yG5GY2</a:t>
            </a:r>
            <a:endParaRPr lang="en-US" sz="1800" dirty="0">
              <a:effectLst/>
              <a:ea typeface="Calibri" panose="020F0502020204030204" pitchFamily="34" charset="0"/>
              <a:cs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t>Plenary dates to be 04-18 March (Avoids conflict with IEEE-SA Meetings March 22-24.)</a:t>
            </a:r>
          </a:p>
          <a:p>
            <a:pPr marL="1085850" lvl="2">
              <a:spcBef>
                <a:spcPts val="0"/>
              </a:spcBef>
              <a:spcAft>
                <a:spcPts val="0"/>
              </a:spcAft>
              <a:buFont typeface="Arial" panose="020B0604020202020204" pitchFamily="34" charset="0"/>
              <a:buChar char="•"/>
            </a:pPr>
            <a:r>
              <a:rPr lang="en-US" dirty="0">
                <a:ea typeface="Calibri" panose="020F0502020204030204" pitchFamily="34" charset="0"/>
              </a:rPr>
              <a:t>.18 will be our normal weekly times and call-in, Thursday’s 10</a:t>
            </a:r>
            <a:r>
              <a:rPr lang="en-US" baseline="30000" dirty="0">
                <a:ea typeface="Calibri" panose="020F0502020204030204" pitchFamily="34" charset="0"/>
              </a:rPr>
              <a:t>th</a:t>
            </a:r>
            <a:r>
              <a:rPr lang="en-US" dirty="0">
                <a:ea typeface="Calibri" panose="020F0502020204030204" pitchFamily="34" charset="0"/>
              </a:rPr>
              <a:t> and 17</a:t>
            </a:r>
            <a:r>
              <a:rPr lang="en-US" baseline="30000" dirty="0">
                <a:ea typeface="Calibri" panose="020F0502020204030204" pitchFamily="34" charset="0"/>
              </a:rPr>
              <a:t>th</a:t>
            </a:r>
            <a:r>
              <a:rPr lang="en-US" dirty="0">
                <a:ea typeface="Calibri" panose="020F0502020204030204" pitchFamily="34" charset="0"/>
              </a:rPr>
              <a:t> March2022. </a:t>
            </a:r>
          </a:p>
          <a:p>
            <a:pPr marL="285750">
              <a:spcBef>
                <a:spcPts val="0"/>
              </a:spcBef>
              <a:spcAft>
                <a:spcPts val="0"/>
              </a:spcAft>
              <a:buFont typeface="Arial" panose="020B0604020202020204" pitchFamily="34" charset="0"/>
              <a:buChar char="•"/>
            </a:pPr>
            <a:endParaRPr lang="en-US" altLang="en-US" sz="2000" b="0" dirty="0">
              <a:solidFill>
                <a:schemeClr val="tx1"/>
              </a:solidFill>
            </a:endParaRPr>
          </a:p>
          <a:p>
            <a:pPr marL="285750">
              <a:spcBef>
                <a:spcPts val="0"/>
              </a:spcBef>
              <a:spcAft>
                <a:spcPts val="0"/>
              </a:spcAft>
              <a:buFont typeface="Arial" panose="020B0604020202020204" pitchFamily="34" charset="0"/>
              <a:buChar char="•"/>
            </a:pPr>
            <a:r>
              <a:rPr lang="en-US" altLang="en-US" sz="2000" b="0" dirty="0">
                <a:solidFill>
                  <a:schemeClr val="tx1"/>
                </a:solidFill>
              </a:rPr>
              <a:t>For the 8-13 </a:t>
            </a:r>
            <a:r>
              <a:rPr lang="en-US" altLang="en-US" sz="2000" dirty="0">
                <a:solidFill>
                  <a:schemeClr val="tx1"/>
                </a:solidFill>
              </a:rPr>
              <a:t>May 2022 Wireless Interim </a:t>
            </a:r>
            <a:r>
              <a:rPr lang="en-US" altLang="en-US" sz="2000" b="0" dirty="0">
                <a:solidFill>
                  <a:schemeClr val="tx1"/>
                </a:solidFill>
              </a:rPr>
              <a:t>in Warsaw, Poland, the WCSC voted (02feb22) to head in the direction of mixed-mode (9-1-0).  More details will be worked on at the 02mar22 WCSC call.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17feb22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64802</TotalTime>
  <Words>8949</Words>
  <Application>Microsoft Office PowerPoint</Application>
  <PresentationFormat>Widescreen</PresentationFormat>
  <Paragraphs>876</Paragraphs>
  <Slides>34</Slides>
  <Notes>16</Notes>
  <HiddenSlides>0</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3</vt:i4>
      </vt:variant>
      <vt:variant>
        <vt:lpstr>Slide Titles</vt:lpstr>
      </vt:variant>
      <vt:variant>
        <vt:i4>34</vt:i4>
      </vt:variant>
    </vt:vector>
  </HeadingPairs>
  <TitlesOfParts>
    <vt:vector size="50" baseType="lpstr">
      <vt:lpstr>Arial</vt:lpstr>
      <vt:lpstr>Calibri</vt:lpstr>
      <vt:lpstr>Consolas</vt:lpstr>
      <vt:lpstr>Helvetica</vt:lpstr>
      <vt:lpstr>inherit</vt:lpstr>
      <vt:lpstr>Mina</vt:lpstr>
      <vt:lpstr>Monotype Sorts</vt:lpstr>
      <vt:lpstr>open_sanssemibold</vt:lpstr>
      <vt:lpstr>Symbol</vt:lpstr>
      <vt:lpstr>Times New Roman</vt:lpstr>
      <vt:lpstr>Verdana</vt:lpstr>
      <vt:lpstr>Wingdings</vt:lpstr>
      <vt:lpstr>Office Theme</vt:lpstr>
      <vt:lpstr>Document</vt:lpstr>
      <vt:lpstr>Packager Shell Object</vt:lpstr>
      <vt:lpstr>Acrobat Document</vt:lpstr>
      <vt:lpstr>IEEE 802.18 RR-TAG Weekly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Administrative–elections in March - reminder</vt:lpstr>
      <vt:lpstr>EU items to share</vt:lpstr>
      <vt:lpstr>EU items to share -2</vt:lpstr>
      <vt:lpstr>Other regions (outside EU-Stds and USA), items to share</vt:lpstr>
      <vt:lpstr>ITU-R items to share  -</vt:lpstr>
      <vt:lpstr>General Discussion Items </vt:lpstr>
      <vt:lpstr>General Discussion Items – ongoing fyi - MSGs 6 GHz &amp; FCC</vt:lpstr>
      <vt:lpstr>General Discussion Items – ongoing fyi - IEEE 802 Wireless Stds Table of Frequency Ranges</vt:lpstr>
      <vt:lpstr>Actions Required</vt:lpstr>
      <vt:lpstr>Any Other Business</vt:lpstr>
      <vt:lpstr>Adjourn</vt:lpstr>
      <vt:lpstr>PowerPoint Presentation</vt:lpstr>
      <vt:lpstr>PowerPoint Presentation</vt:lpstr>
      <vt:lpstr>PowerPoint Presentation</vt:lpstr>
      <vt:lpstr>Responsibilities of WG Chair</vt:lpstr>
      <vt:lpstr>Responsibilities of WG Chair – cont.</vt:lpstr>
      <vt:lpstr>Responsibilities of WG Vice Chair</vt:lpstr>
      <vt:lpstr>Responsibilities of WG Secretary</vt:lpstr>
      <vt:lpstr>Responsibilities of Working Group Officers</vt:lpstr>
      <vt:lpstr>ITU-R links &amp; general info</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author</cp:lastModifiedBy>
  <cp:revision>4090</cp:revision>
  <cp:lastPrinted>1601-01-01T00:00:00Z</cp:lastPrinted>
  <dcterms:created xsi:type="dcterms:W3CDTF">2016-03-03T14:54:45Z</dcterms:created>
  <dcterms:modified xsi:type="dcterms:W3CDTF">2022-02-18T18:48:32Z</dcterms:modified>
</cp:coreProperties>
</file>