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608" r:id="rId15"/>
    <p:sldId id="796" r:id="rId16"/>
    <p:sldId id="826" r:id="rId17"/>
    <p:sldId id="827" r:id="rId18"/>
    <p:sldId id="650" r:id="rId19"/>
    <p:sldId id="498" r:id="rId20"/>
    <p:sldId id="402" r:id="rId21"/>
    <p:sldId id="403" r:id="rId22"/>
    <p:sldId id="829" r:id="rId23"/>
    <p:sldId id="828" r:id="rId24"/>
    <p:sldId id="835" r:id="rId25"/>
    <p:sldId id="841" r:id="rId26"/>
    <p:sldId id="652" r:id="rId27"/>
    <p:sldId id="549" r:id="rId28"/>
    <p:sldId id="425" r:id="rId29"/>
    <p:sldId id="728" r:id="rId30"/>
    <p:sldId id="655" r:id="rId31"/>
    <p:sldId id="656" r:id="rId32"/>
    <p:sldId id="832" r:id="rId33"/>
    <p:sldId id="833" r:id="rId34"/>
    <p:sldId id="83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6590" autoAdjust="0"/>
  </p:normalViewPr>
  <p:slideViewPr>
    <p:cSldViewPr>
      <p:cViewPr varScale="1">
        <p:scale>
          <a:sx n="108" d="100"/>
          <a:sy n="108" d="100"/>
        </p:scale>
        <p:origin x="1332"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17feb22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17feb22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802.18-22/0020r00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consultations-and-statements/category-3/ofcoms-future-approach-to-mobile-market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2/18-22-0019-00-0000-uk-ofcom-mobile-strategy-consultation.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16-00-0000-minutes-10feb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dirty="0"/>
              <a:t>17feb22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49"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solidFill>
                  <a:srgbClr val="00B0F0"/>
                </a:solidFill>
              </a:rPr>
              <a:t>Please send nominations or self nominations to the .18 Chair before </a:t>
            </a:r>
            <a:r>
              <a:rPr lang="en-US" sz="1800" b="1" i="1" u="sng" dirty="0">
                <a:solidFill>
                  <a:srgbClr val="00B0F0"/>
                </a:solidFill>
                <a:effectLst/>
                <a:latin typeface="Times New Roman" panose="02020603050405020304" pitchFamily="18" charset="0"/>
                <a:ea typeface="SimSun" panose="02010600030101010101" pitchFamily="2" charset="-122"/>
              </a:rPr>
              <a:t>Wednesday 02 March 2022 </a:t>
            </a:r>
            <a:r>
              <a:rPr lang="en-US" b="1" i="1" u="sng" dirty="0">
                <a:solidFill>
                  <a:srgbClr val="00B0F0"/>
                </a:solidFill>
              </a:rPr>
              <a:t>- end of day </a:t>
            </a:r>
            <a:r>
              <a:rPr lang="en-US" b="1" i="1" u="sng" dirty="0" err="1">
                <a:solidFill>
                  <a:srgbClr val="00B0F0"/>
                </a:solidFill>
              </a:rPr>
              <a:t>aoe</a:t>
            </a:r>
            <a:r>
              <a:rPr lang="en-US" b="1" i="1" u="sng" dirty="0">
                <a:solidFill>
                  <a:srgbClr val="00B0F0"/>
                </a:solidFill>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Stuart Kerry)</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17feb22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8204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a:t>
            </a:r>
            <a:r>
              <a:rPr lang="en-US" sz="1800" b="1" dirty="0">
                <a:effectLst/>
                <a:ea typeface="SimSun" panose="02010600030101010101" pitchFamily="2" charset="-122"/>
              </a:rPr>
              <a:t>#114 03-10june22</a:t>
            </a:r>
            <a:r>
              <a:rPr lang="en-US" sz="1800" dirty="0">
                <a:effectLst/>
                <a:ea typeface="SimSun" panose="02010600030101010101" pitchFamily="2" charset="-122"/>
              </a:rPr>
              <a:t>, </a:t>
            </a:r>
            <a:r>
              <a:rPr lang="en-GB" sz="1800" dirty="0">
                <a:solidFill>
                  <a:srgbClr val="222222"/>
                </a:solidFill>
                <a:effectLst/>
                <a:ea typeface="SimSun" panose="02010600030101010101" pitchFamily="2" charset="-122"/>
              </a:rPr>
              <a:t>Sophia-Antipolis, </a:t>
            </a:r>
            <a:r>
              <a:rPr lang="en-US" sz="1800" dirty="0">
                <a:effectLst/>
                <a:ea typeface="SimSun" panose="02010600030101010101" pitchFamily="2" charset="-122"/>
              </a:rPr>
              <a:t>FR</a:t>
            </a:r>
            <a:endParaRPr lang="en-US" sz="1800" b="1"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Looks like about 11 ad </a:t>
            </a:r>
            <a:r>
              <a:rPr lang="en-US" sz="1600" dirty="0" err="1">
                <a:solidFill>
                  <a:schemeClr val="tx1"/>
                </a:solidFill>
                <a:effectLst/>
                <a:ea typeface="Calibri" panose="020F0502020204030204" pitchFamily="34" charset="0"/>
                <a:cs typeface="Times New Roman" panose="02020603050405020304" pitchFamily="18" charset="0"/>
              </a:rPr>
              <a:t>hocs</a:t>
            </a:r>
            <a:r>
              <a:rPr lang="en-US" sz="1600" dirty="0">
                <a:solidFill>
                  <a:schemeClr val="tx1"/>
                </a:solidFill>
                <a:effectLst/>
                <a:ea typeface="Calibri" panose="020F0502020204030204" pitchFamily="34" charset="0"/>
                <a:cs typeface="Times New Roman" panose="02020603050405020304" pitchFamily="18" charset="0"/>
              </a:rPr>
              <a:t> setup over the next few months. </a:t>
            </a:r>
            <a:r>
              <a:rPr lang="en-US" sz="1600" dirty="0">
                <a:effectLst/>
                <a:ea typeface="SimSun" panose="02010600030101010101" pitchFamily="2" charset="-122"/>
              </a:rPr>
              <a:t>(ad </a:t>
            </a:r>
            <a:r>
              <a:rPr lang="en-US" sz="1600" dirty="0" err="1">
                <a:effectLst/>
                <a:ea typeface="SimSun" panose="02010600030101010101" pitchFamily="2" charset="-122"/>
              </a:rPr>
              <a:t>hocs</a:t>
            </a:r>
            <a:r>
              <a:rPr lang="en-US" sz="1600" dirty="0">
                <a:effectLst/>
                <a:ea typeface="SimSun" panose="02010600030101010101" pitchFamily="2" charset="-122"/>
              </a:rPr>
              <a:t> can make decisions)</a:t>
            </a:r>
            <a:endParaRPr lang="en-US" sz="160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200" b="1" dirty="0">
                <a:solidFill>
                  <a:schemeClr val="tx1"/>
                </a:solidFill>
                <a:effectLst/>
                <a:ea typeface="Calibri" panose="020F0502020204030204" pitchFamily="34" charset="0"/>
                <a:cs typeface="Times New Roman" panose="02020603050405020304" pitchFamily="18" charset="0"/>
              </a:rPr>
              <a:t>10feb: </a:t>
            </a:r>
            <a:r>
              <a:rPr lang="en-US" sz="1200" dirty="0">
                <a:solidFill>
                  <a:schemeClr val="tx1"/>
                </a:solidFill>
                <a:effectLst/>
                <a:ea typeface="Calibri" panose="020F0502020204030204" pitchFamily="34" charset="0"/>
                <a:cs typeface="Times New Roman" panose="02020603050405020304" pitchFamily="18" charset="0"/>
              </a:rPr>
              <a:t>Have been meeting since last </a:t>
            </a:r>
            <a:r>
              <a:rPr lang="en-US" sz="1200" dirty="0">
                <a:solidFill>
                  <a:schemeClr val="tx1"/>
                </a:solidFill>
                <a:ea typeface="Calibri" panose="020F0502020204030204" pitchFamily="34" charset="0"/>
                <a:cs typeface="Times New Roman" panose="02020603050405020304" pitchFamily="18" charset="0"/>
              </a:rPr>
              <a:t>Friday</a:t>
            </a:r>
            <a:r>
              <a:rPr lang="en-US" sz="1200" dirty="0">
                <a:solidFill>
                  <a:schemeClr val="tx1"/>
                </a:solidFill>
                <a:effectLst/>
                <a:ea typeface="Calibri" panose="020F0502020204030204" pitchFamily="34" charset="0"/>
                <a:cs typeface="Times New Roman" panose="02020603050405020304" pitchFamily="18" charset="0"/>
              </a:rPr>
              <a:t>, have accepted 16 docs of 39 discussed, all good progress.</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EN 301 893 5 GHz, review basically completed of draft, the quality has greatly improved, thanks to rapporteur.</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T</a:t>
            </a:r>
            <a:r>
              <a:rPr lang="en-US" sz="1200" dirty="0">
                <a:solidFill>
                  <a:schemeClr val="tx1"/>
                </a:solidFill>
                <a:effectLst/>
                <a:ea typeface="Calibri" panose="020F0502020204030204" pitchFamily="34" charset="0"/>
                <a:cs typeface="Times New Roman" panose="02020603050405020304" pitchFamily="18" charset="0"/>
              </a:rPr>
              <a:t>he EN 303 687 6GHz std, will benefit from what was done on the 5 GHz update.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6 GHz  2 topics still going; NBFH (getting settled) and Client to Client comms which a proposal is available. (however still some concern on protection levels, working to overcome.)</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Not seeing it go to ENAP out of this meeting.</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cs typeface="Times New Roman" panose="02020603050405020304" pitchFamily="18" charset="0"/>
              </a:rPr>
              <a:t>Have advanced on TS 103 754 on mesh comms, close to being ready.</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EN 303 753-3</a:t>
            </a:r>
            <a:r>
              <a:rPr lang="en-US" sz="1200" baseline="30000" dirty="0">
                <a:solidFill>
                  <a:schemeClr val="tx1"/>
                </a:solidFill>
                <a:ea typeface="Calibri" panose="020F0502020204030204" pitchFamily="34" charset="0"/>
                <a:cs typeface="Times New Roman" panose="02020603050405020304" pitchFamily="18" charset="0"/>
              </a:rPr>
              <a:t>rd</a:t>
            </a:r>
            <a:r>
              <a:rPr lang="en-US" sz="1200" dirty="0">
                <a:solidFill>
                  <a:schemeClr val="tx1"/>
                </a:solidFill>
                <a:ea typeface="Calibri" panose="020F0502020204030204" pitchFamily="34" charset="0"/>
                <a:cs typeface="Times New Roman" panose="02020603050405020304" pitchFamily="18" charset="0"/>
              </a:rPr>
              <a:t> 60GHz std, accepted many inputs, not ready for next stage just yet.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Did received from WGFM just now, spectrum for airplane use for entertainment @5.8GHz. is it still needed?  basically, the technology has gone away. </a:t>
            </a:r>
            <a:endParaRPr lang="en-US" sz="1200" dirty="0">
              <a:solidFill>
                <a:schemeClr val="tx1"/>
              </a:solidFill>
              <a:effectLst/>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EC assessment of stds before going to OJEU, still a funding question…  Originally was voluntary and did not need to send all stds through them.  However,  has been treated as mandatory and is out of  EC budget Euros,.</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BRAN will turn stds in and give the EC a chance, but will move on even if not assessed, so released but not in OJEU.  (generally, from ETSI draft HS + 320 days to publication)</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cs typeface="Times New Roman" panose="02020603050405020304" pitchFamily="18" charset="0"/>
              </a:rPr>
              <a:t> Monday, 14feb22, is closing plenary -  A liaison statement on ITU-R M-1450 recommendation</a:t>
            </a:r>
            <a:r>
              <a:rPr lang="en-US" sz="1200" dirty="0">
                <a:solidFill>
                  <a:schemeClr val="tx1"/>
                </a:solidFill>
                <a:ea typeface="Calibri" panose="020F0502020204030204" pitchFamily="34" charset="0"/>
                <a:cs typeface="Times New Roman" panose="02020603050405020304" pitchFamily="18" charset="0"/>
              </a:rPr>
              <a:t> will be addressed,</a:t>
            </a:r>
            <a:endParaRPr lang="en-US" dirty="0">
              <a:solidFill>
                <a:schemeClr val="tx1"/>
              </a:solidFill>
              <a:ea typeface="Calibri" panose="020F0502020204030204" pitchFamily="34" charset="0"/>
              <a:cs typeface="Times New Roman" panose="02020603050405020304" pitchFamily="18" charset="0"/>
            </a:endParaRP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a:t>
            </a:r>
            <a:r>
              <a:rPr lang="en-US" sz="1800" dirty="0">
                <a:ea typeface="SimSun" panose="02010600030101010101" pitchFamily="2" charset="-122"/>
              </a:rPr>
              <a:t>28feb</a:t>
            </a:r>
            <a:r>
              <a:rPr lang="en-US" sz="1800" b="1" dirty="0">
                <a:effectLst/>
                <a:ea typeface="SimSun" panose="02010600030101010101" pitchFamily="2" charset="-122"/>
              </a:rPr>
              <a:t>-04mar22, web meeting</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next call #15 03-04mar22, web-meeting</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b="1" dirty="0"/>
              <a:t>03feb: </a:t>
            </a:r>
            <a:r>
              <a:rPr lang="en-US" altLang="en-US" sz="1600" dirty="0"/>
              <a:t>WI_4 has been assigned on 6425 – 7125 Std. Power</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next meeting #102 06-10jun22</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800" b="1" dirty="0">
                <a:solidFill>
                  <a:schemeClr val="tx1"/>
                </a:solidFill>
              </a:rPr>
              <a:t>10feb:</a:t>
            </a:r>
            <a:r>
              <a:rPr lang="en-US" sz="1800" dirty="0">
                <a:solidFill>
                  <a:schemeClr val="tx1"/>
                </a:solidFill>
              </a:rPr>
              <a:t> Did not pass along the WI on high power outdoor 6425-7125MHz (different one from above), so pushed to the next meeting, June 2022.  </a:t>
            </a:r>
          </a:p>
          <a:p>
            <a:pPr lvl="2">
              <a:spcBef>
                <a:spcPts val="0"/>
              </a:spcBef>
              <a:spcAft>
                <a:spcPts val="0"/>
              </a:spcAft>
              <a:buFont typeface="Arial" panose="020B0604020202020204" pitchFamily="34" charset="0"/>
              <a:buChar char="•"/>
            </a:pPr>
            <a:r>
              <a:rPr lang="en-US" sz="1600" dirty="0">
                <a:solidFill>
                  <a:schemeClr val="tx1"/>
                </a:solidFill>
              </a:rPr>
              <a:t>RF Crossing (French) borders is the reason for the push.   </a:t>
            </a:r>
          </a:p>
          <a:p>
            <a:pPr marL="457200" lvl="1" indent="0">
              <a:spcBef>
                <a:spcPts val="0"/>
              </a:spcBef>
              <a:spcAft>
                <a:spcPts val="0"/>
              </a:spcAft>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125200"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 </a:t>
            </a:r>
            <a:r>
              <a:rPr lang="en-US" sz="1800" dirty="0">
                <a:solidFill>
                  <a:schemeClr val="tx1"/>
                </a:solidFill>
                <a:cs typeface="Times New Roman" panose="02020603050405020304" pitchFamily="18" charset="0"/>
              </a:rPr>
              <a:t>UK-Ofcom Discussion paper: </a:t>
            </a:r>
            <a:r>
              <a:rPr lang="en-US" sz="1800" dirty="0" err="1">
                <a:solidFill>
                  <a:schemeClr val="tx1"/>
                </a:solidFill>
                <a:cs typeface="Times New Roman" panose="02020603050405020304" pitchFamily="18" charset="0"/>
              </a:rPr>
              <a:t>Ofcom’s</a:t>
            </a:r>
            <a:r>
              <a:rPr lang="en-US" sz="1800" dirty="0">
                <a:solidFill>
                  <a:schemeClr val="tx1"/>
                </a:solidFill>
                <a:cs typeface="Times New Roman" panose="02020603050405020304" pitchFamily="18" charset="0"/>
              </a:rPr>
              <a:t> future approach to mobile markets</a:t>
            </a:r>
          </a:p>
          <a:p>
            <a:pPr lvl="1">
              <a:spcBef>
                <a:spcPts val="0"/>
              </a:spcBef>
              <a:buFont typeface="Arial" panose="020B0604020202020204" pitchFamily="34" charset="0"/>
              <a:buChar char="•"/>
            </a:pPr>
            <a:r>
              <a:rPr lang="en-US" sz="1600" b="0" i="0" dirty="0">
                <a:solidFill>
                  <a:schemeClr val="tx1"/>
                </a:solidFill>
                <a:effectLst/>
              </a:rPr>
              <a:t>Start: 09 February 2022;  Status: Open ;  End: 08 April 2022; </a:t>
            </a:r>
            <a:r>
              <a:rPr lang="en-US" sz="1600" b="0" dirty="0">
                <a:solidFill>
                  <a:schemeClr val="tx1"/>
                </a:solidFill>
                <a:ea typeface="Times New Roman" panose="02020603050405020304" pitchFamily="18" charset="0"/>
                <a:cs typeface="Times New Roman" panose="02020603050405020304" pitchFamily="18" charset="0"/>
              </a:rPr>
              <a:t> this is the big one, heading toward 6G</a:t>
            </a: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3"/>
              </a:rPr>
              <a:t>https://www.ofcom.org.uk/consultations-and-statements/category-3/ofcoms-future-approach-to-mobile-markets</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5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4"/>
              </a:rPr>
              <a:t>https://mentor.ieee.org/802.18/dcn/22/18-22-0019-00-0000-uk-ofcom-mobile-strategy-consultation.zip</a:t>
            </a:r>
            <a:endParaRPr lang="en-US" sz="1600" b="0" dirty="0">
              <a:solidFill>
                <a:schemeClr val="tx1"/>
              </a:solidFill>
              <a:ea typeface="Times New Roman" panose="02020603050405020304" pitchFamily="18" charset="0"/>
              <a:cs typeface="Times New Roman" panose="02020603050405020304" pitchFamily="18" charset="0"/>
            </a:endParaRP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 </a:t>
            </a: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a:t>
            </a:r>
          </a:p>
          <a:p>
            <a:pPr>
              <a:spcBef>
                <a:spcPts val="0"/>
              </a:spcBef>
              <a:spcAft>
                <a:spcPts val="0"/>
              </a:spcAft>
              <a:buFont typeface="Arial" panose="020B0604020202020204" pitchFamily="34" charset="0"/>
              <a:buChar char="•"/>
            </a:pPr>
            <a:endParaRPr lang="en-US" sz="16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none heard</a:t>
            </a:r>
            <a:endParaRPr lang="en-US" sz="1800" dirty="0">
              <a:solidFill>
                <a:schemeClr val="tx1"/>
              </a:solidFill>
            </a:endParaRPr>
          </a:p>
          <a:p>
            <a:pPr lvl="1">
              <a:spcBef>
                <a:spcPts val="0"/>
              </a:spcBef>
              <a:spcAft>
                <a:spcPts val="0"/>
              </a:spcAft>
              <a:buFont typeface="Arial" panose="020B0604020202020204" pitchFamily="34" charset="0"/>
              <a:buChar char="•"/>
            </a:pPr>
            <a:endParaRPr lang="en-US" sz="14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p>
          <a:p>
            <a:pPr marL="857250" lvl="3">
              <a:spcBef>
                <a:spcPts val="0"/>
              </a:spcBef>
              <a:buFont typeface="Arial" panose="020B0604020202020204" pitchFamily="34" charset="0"/>
              <a:buChar char="•"/>
            </a:pPr>
            <a:r>
              <a:rPr lang="en-US" dirty="0">
                <a:effectLst/>
                <a:ea typeface="Calibri" panose="020F0502020204030204" pitchFamily="34" charset="0"/>
              </a:rPr>
              <a:t>  </a:t>
            </a:r>
          </a:p>
          <a:p>
            <a:pPr marL="857250" lvl="3">
              <a:spcBef>
                <a:spcPts val="0"/>
              </a:spcBef>
              <a:buFont typeface="Arial" panose="020B0604020202020204" pitchFamily="34" charset="0"/>
              <a:buChar char="•"/>
            </a:pPr>
            <a:r>
              <a:rPr lang="en-US" dirty="0">
                <a:ea typeface="Calibri" panose="020F0502020204030204" pitchFamily="34" charset="0"/>
              </a:rPr>
              <a:t> </a:t>
            </a:r>
            <a:endParaRPr lang="en-US" dirty="0">
              <a:effectLst/>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10feb: </a:t>
            </a:r>
            <a:r>
              <a:rPr lang="en-US" dirty="0">
                <a:effectLst/>
                <a:ea typeface="Calibri" panose="020F0502020204030204" pitchFamily="34" charset="0"/>
              </a:rPr>
              <a:t>Looking toward WRC-23: The next CTEL is on 25-29 April – hosted by Mexico</a:t>
            </a:r>
          </a:p>
          <a:p>
            <a:pPr marL="1314450" lvl="4">
              <a:spcBef>
                <a:spcPts val="0"/>
              </a:spcBef>
              <a:buFont typeface="Arial" panose="020B0604020202020204" pitchFamily="34" charset="0"/>
              <a:buChar char="•"/>
            </a:pPr>
            <a:r>
              <a:rPr lang="en-US" dirty="0">
                <a:ea typeface="Calibri" panose="020F0502020204030204" pitchFamily="34" charset="0"/>
              </a:rPr>
              <a:t>FCC WAC meets next week, to look at a couple of USA draft proposals on AI 1.2;  3, 6 (top ½ of the band) and 10 GHz for IMT identification.</a:t>
            </a:r>
          </a:p>
          <a:p>
            <a:pPr marL="1771650" lvl="5">
              <a:spcBef>
                <a:spcPts val="0"/>
              </a:spcBef>
              <a:buFont typeface="Arial" panose="020B0604020202020204" pitchFamily="34" charset="0"/>
              <a:buChar char="•"/>
            </a:pPr>
            <a:r>
              <a:rPr lang="en-US" dirty="0">
                <a:ea typeface="Calibri" panose="020F0502020204030204" pitchFamily="34" charset="0"/>
              </a:rPr>
              <a:t>Proposal is no change for the 6 GHz band, 6425 -7125.</a:t>
            </a:r>
          </a:p>
          <a:p>
            <a:pPr marL="1314450" lvl="4">
              <a:spcBef>
                <a:spcPts val="0"/>
              </a:spcBef>
              <a:buFont typeface="Arial" panose="020B0604020202020204" pitchFamily="34" charset="0"/>
              <a:buChar char="•"/>
            </a:pPr>
            <a:r>
              <a:rPr lang="en-US" dirty="0">
                <a:effectLst/>
                <a:ea typeface="Calibri" panose="020F0502020204030204" pitchFamily="34" charset="0"/>
              </a:rPr>
              <a:t>Region 1 -  6425-7125 MHZ, different countries/</a:t>
            </a:r>
            <a:r>
              <a:rPr lang="en-US" dirty="0" err="1">
                <a:effectLst/>
                <a:ea typeface="Calibri" panose="020F0502020204030204" pitchFamily="34" charset="0"/>
              </a:rPr>
              <a:t>telcoms</a:t>
            </a:r>
            <a:r>
              <a:rPr lang="en-US" dirty="0">
                <a:effectLst/>
                <a:ea typeface="Calibri" panose="020F0502020204030204" pitchFamily="34" charset="0"/>
              </a:rPr>
              <a:t>  looking what they need, may not follow recommendations. </a:t>
            </a:r>
          </a:p>
          <a:p>
            <a:pPr marL="1314450" lvl="4">
              <a:spcBef>
                <a:spcPts val="0"/>
              </a:spcBef>
              <a:buFont typeface="Arial" panose="020B0604020202020204" pitchFamily="34" charset="0"/>
              <a:buChar char="•"/>
            </a:pPr>
            <a:r>
              <a:rPr lang="en-US" dirty="0">
                <a:effectLst/>
                <a:ea typeface="Calibri" panose="020F0502020204030204" pitchFamily="34" charset="0"/>
              </a:rPr>
              <a:t> Region 2, 3 study is with 6425-7025 and 7025-7125 </a:t>
            </a:r>
            <a:r>
              <a:rPr lang="en-US" dirty="0" err="1">
                <a:effectLst/>
                <a:ea typeface="Calibri" panose="020F0502020204030204" pitchFamily="34" charset="0"/>
              </a:rPr>
              <a:t>MHz</a:t>
            </a:r>
            <a:r>
              <a:rPr lang="en-US" dirty="0" err="1">
                <a:ea typeface="Calibri" panose="020F0502020204030204" pitchFamily="34" charset="0"/>
              </a:rPr>
              <a:t>.</a:t>
            </a:r>
            <a:endParaRPr lang="en-US" dirty="0">
              <a:effectLst/>
              <a:ea typeface="Calibri" panose="020F0502020204030204" pitchFamily="34" charset="0"/>
            </a:endParaRPr>
          </a:p>
          <a:p>
            <a:pPr>
              <a:spcBef>
                <a:spcPts val="0"/>
              </a:spcBef>
              <a:buFont typeface="Arial" panose="020B0604020202020204" pitchFamily="34" charset="0"/>
              <a:buChar char="•"/>
            </a:pPr>
            <a:r>
              <a:rPr lang="en-US" sz="1600" b="0" dirty="0">
                <a:ea typeface="Calibri" panose="020F0502020204030204" pitchFamily="34" charset="0"/>
              </a:rPr>
              <a:t>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17feb22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85977"/>
            <a:ext cx="11032375" cy="5516412"/>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endParaRPr lang="en-US" sz="14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endParaRPr lang="en-GB" sz="1600" b="1"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GB" sz="1600" b="1"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10feb: </a:t>
            </a:r>
            <a:r>
              <a:rPr lang="en-GB" sz="1600" dirty="0">
                <a:solidFill>
                  <a:schemeClr val="tx1"/>
                </a:solidFill>
                <a:ea typeface="Calibri" panose="020F0502020204030204" pitchFamily="34" charset="0"/>
              </a:rPr>
              <a:t>AFC lab test .vs. field test,  5 papers on this yesterday; getting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to run some tests, Discussion includes test vectors, etc.  Discussions picking up on what tests will be needed and how it will work, by different entities with different ideas.  </a:t>
            </a:r>
          </a:p>
          <a:p>
            <a:pPr marL="638175" lvl="2" indent="0">
              <a:spcBef>
                <a:spcPts val="0"/>
              </a:spcBef>
              <a:spcAft>
                <a:spcPts val="0"/>
              </a:spcAft>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10feb:</a:t>
            </a:r>
            <a:r>
              <a:rPr lang="en-GB" sz="1600" dirty="0">
                <a:solidFill>
                  <a:schemeClr val="tx1"/>
                </a:solidFill>
                <a:ea typeface="Calibri" panose="020F0502020204030204" pitchFamily="34" charset="0"/>
              </a:rPr>
              <a:t> Incumbents want some statements with some documents on the participation and how we got to where the MSG is today – published;  the other side has not responded.    This will be hard to get consensus. </a:t>
            </a:r>
          </a:p>
          <a:p>
            <a:pPr marL="866775" lvl="2">
              <a:spcBef>
                <a:spcPts val="0"/>
              </a:spcBef>
              <a:spcAft>
                <a:spcPts val="0"/>
              </a:spcAft>
              <a:buFont typeface="Arial" panose="020B0604020202020204" pitchFamily="34" charset="0"/>
              <a:buChar char="•"/>
            </a:pPr>
            <a:endParaRPr lang="en-US" sz="1400"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endParaRPr lang="en-GB" sz="1800"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03feb: FCC getting inputs and setting up interviews on companies for the AFC accreditation. </a:t>
            </a:r>
          </a:p>
          <a:p>
            <a:pPr marL="466725" lvl="1">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16dec: </a:t>
            </a:r>
            <a:r>
              <a:rPr lang="en-GB" sz="1400" b="1" dirty="0">
                <a:solidFill>
                  <a:schemeClr val="tx1"/>
                </a:solidFill>
                <a:ea typeface="Calibri" panose="020F0502020204030204" pitchFamily="34" charset="0"/>
              </a:rPr>
              <a:t>A </a:t>
            </a:r>
            <a:r>
              <a:rPr lang="en-GB" sz="1400" dirty="0">
                <a:solidFill>
                  <a:schemeClr val="tx1"/>
                </a:solidFill>
                <a:ea typeface="Calibri" panose="020F0502020204030204" pitchFamily="34" charset="0"/>
              </a:rPr>
              <a:t>public notice is expected in January about work needed on improving the ULS data.</a:t>
            </a:r>
          </a:p>
        </p:txBody>
      </p:sp>
    </p:spTree>
    <p:extLst>
      <p:ext uri="{BB962C8B-B14F-4D97-AF65-F5344CB8AC3E}">
        <p14:creationId xmlns:p14="http://schemas.microsoft.com/office/powerpoint/2010/main" val="220391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17feb22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Was touched on at the WCSC 02feb22 call, working on a comment collection from IEEE 802 membership.</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all – send .18 chair any nominations for chair or vice-chair for 802.18 for next 2 years.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all/anyone – nominations/self nominations for .18 march chair/vice chairs elections to .18 chair by 02mar22</a:t>
            </a: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5156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17feb22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472"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473"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24feb22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15:__________________55et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8-13May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17feb22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17feb22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17feb22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17feb22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17feb22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17feb22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BRAN update</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Hassan Y</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https://mentor.ieee.org/802.18/dcn/22/18-22-0016-00-0000-minutes-10feb22-rrtag-teleconference.docx</a:t>
            </a:r>
            <a:r>
              <a:rPr lang="en-GB" sz="1800" b="0" dirty="0">
                <a:ea typeface="SimSun" panose="02010600030101010101" pitchFamily="2" charset="-122"/>
              </a:rPr>
              <a:t>   </a:t>
            </a:r>
            <a:r>
              <a:rPr lang="en-US" sz="1100" b="0" i="0" dirty="0">
                <a:solidFill>
                  <a:srgbClr val="000000"/>
                </a:solidFill>
                <a:effectLst/>
                <a:latin typeface="Verdana" panose="020B0604030504040204" pitchFamily="34" charset="0"/>
              </a:rPr>
              <a:t>13-Feb-2022 19:27:49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a:t>
            </a:r>
          </a:p>
          <a:p>
            <a:pPr marL="0" indent="0">
              <a:spcBef>
                <a:spcPts val="0"/>
              </a:spcBef>
            </a:pPr>
            <a:r>
              <a:rPr lang="en-US" altLang="en-US" sz="1800" b="0" dirty="0">
                <a:solidFill>
                  <a:schemeClr val="bg1">
                    <a:lumMod val="75000"/>
                  </a:schemeClr>
                </a:solidFill>
              </a:rPr>
              <a:t>	Seconded by:  Stuart K</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17feb22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Plenary</a:t>
            </a:r>
            <a:r>
              <a:rPr lang="en-US" altLang="en-US" sz="1800" b="0" dirty="0">
                <a:solidFill>
                  <a:schemeClr val="tx1"/>
                </a:solidFill>
              </a:rPr>
              <a:t>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trike="sngStrike" dirty="0">
                <a:solidFill>
                  <a:schemeClr val="bg1">
                    <a:lumMod val="75000"/>
                  </a:schemeClr>
                </a:solidFill>
              </a:rPr>
              <a:t>$400 until Friday, January 28, 2022 (fully refundable. </a:t>
            </a:r>
            <a:r>
              <a:rPr lang="en-US" sz="1800" strike="sngStrike"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strike="sngStrike"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a:t>
            </a:r>
            <a:r>
              <a:rPr lang="en-US" b="1" dirty="0">
                <a:solidFill>
                  <a:schemeClr val="tx1"/>
                </a:solidFill>
              </a:rPr>
              <a:t>600 until Friday, February 25, 2022 (refundable w/cancellation fee. </a:t>
            </a:r>
            <a:r>
              <a:rPr lang="en-US" sz="1800" b="1" dirty="0">
                <a:solidFill>
                  <a:schemeClr val="tx1"/>
                </a:solidFill>
                <a:effectLst/>
                <a:latin typeface="Times New Roman" panose="02020603050405020304" pitchFamily="18" charset="0"/>
                <a:ea typeface="Calibri" panose="020F0502020204030204" pitchFamily="34" charset="0"/>
              </a:rPr>
              <a:t>January 28th to February 25</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sz="1800" b="1" dirty="0">
                <a:solidFill>
                  <a:schemeClr val="tx1"/>
                </a:solidFill>
                <a:effectLst/>
                <a:latin typeface="Times New Roman" panose="02020603050405020304" pitchFamily="18" charset="0"/>
                <a:ea typeface="Calibri" panose="020F0502020204030204" pitchFamily="34" charset="0"/>
              </a:rPr>
              <a:t>)</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More details will be worked on at the 02mar22 WCSC call.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17feb22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64662</TotalTime>
  <Words>8652</Words>
  <Application>Microsoft Office PowerPoint</Application>
  <PresentationFormat>Widescreen</PresentationFormat>
  <Paragraphs>880</Paragraphs>
  <Slides>34</Slides>
  <Notes>16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4081</cp:revision>
  <cp:lastPrinted>1601-01-01T00:00:00Z</cp:lastPrinted>
  <dcterms:created xsi:type="dcterms:W3CDTF">2016-03-03T14:54:45Z</dcterms:created>
  <dcterms:modified xsi:type="dcterms:W3CDTF">2022-02-17T14:33:37Z</dcterms:modified>
</cp:coreProperties>
</file>