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18"/>
  </p:notesMasterIdLst>
  <p:handoutMasterIdLst>
    <p:handoutMasterId r:id="rId19"/>
  </p:handoutMasterIdLst>
  <p:sldIdLst>
    <p:sldId id="256" r:id="rId2"/>
    <p:sldId id="341" r:id="rId3"/>
    <p:sldId id="329" r:id="rId4"/>
    <p:sldId id="604" r:id="rId5"/>
    <p:sldId id="624" r:id="rId6"/>
    <p:sldId id="605" r:id="rId7"/>
    <p:sldId id="516" r:id="rId8"/>
    <p:sldId id="744" r:id="rId9"/>
    <p:sldId id="750" r:id="rId10"/>
    <p:sldId id="747" r:id="rId11"/>
    <p:sldId id="780" r:id="rId12"/>
    <p:sldId id="498" r:id="rId13"/>
    <p:sldId id="746" r:id="rId14"/>
    <p:sldId id="402" r:id="rId15"/>
    <p:sldId id="403" r:id="rId16"/>
    <p:sldId id="779" r:id="rId1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30" autoAdjust="0"/>
    <p:restoredTop sz="95202" autoAdjust="0"/>
  </p:normalViewPr>
  <p:slideViewPr>
    <p:cSldViewPr>
      <p:cViewPr varScale="1">
        <p:scale>
          <a:sx n="85" d="100"/>
          <a:sy n="85" d="100"/>
        </p:scale>
        <p:origin x="102" y="600"/>
      </p:cViewPr>
      <p:guideLst>
        <p:guide orient="horz" pos="2160"/>
        <p:guide pos="288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50" d="100"/>
        <a:sy n="15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15-Feb-22</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7610432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42909287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685800" lvl="1">
              <a:spcBef>
                <a:spcPts val="0"/>
              </a:spcBef>
              <a:spcAft>
                <a:spcPts val="0"/>
              </a:spcAft>
              <a:buClrTx/>
              <a:buFont typeface="Arial" panose="020B0604020202020204" pitchFamily="34" charset="0"/>
              <a:buChar char="•"/>
            </a:pPr>
            <a:r>
              <a:rPr lang="en-US" sz="1800" b="1" dirty="0">
                <a:solidFill>
                  <a:schemeClr val="tx1"/>
                </a:solidFill>
                <a:ea typeface="Times New Roman" panose="02020603050405020304" pitchFamily="18" charset="0"/>
              </a:rPr>
              <a:t>23nov:  </a:t>
            </a:r>
            <a:r>
              <a:rPr lang="en-US" sz="1600" dirty="0">
                <a:solidFill>
                  <a:schemeClr val="tx1"/>
                </a:solidFill>
                <a:ea typeface="Times New Roman" panose="02020603050405020304" pitchFamily="18" charset="0"/>
              </a:rPr>
              <a:t>Not a template anymore, work toward a new document with new name in 2022. </a:t>
            </a:r>
            <a:endParaRPr lang="en-US" sz="1800" dirty="0">
              <a:solidFill>
                <a:schemeClr val="tx1"/>
              </a:solidFill>
              <a:ea typeface="Times New Roman" panose="02020603050405020304" pitchFamily="18" charset="0"/>
            </a:endParaRPr>
          </a:p>
          <a:p>
            <a:pPr marL="1543050" lvl="3">
              <a:spcBef>
                <a:spcPts val="0"/>
              </a:spcBef>
              <a:spcAft>
                <a:spcPts val="0"/>
              </a:spcAft>
              <a:buClrTx/>
              <a:buFont typeface="Arial" panose="020B0604020202020204" pitchFamily="34" charset="0"/>
              <a:buChar char="•"/>
            </a:pPr>
            <a:r>
              <a:rPr lang="en-US" sz="1400" dirty="0">
                <a:solidFill>
                  <a:schemeClr val="tx1"/>
                </a:solidFill>
                <a:ea typeface="Times New Roman" panose="02020603050405020304" pitchFamily="18" charset="0"/>
              </a:rPr>
              <a:t>Ask the other WGs is the content sufficient to publish and use as living reference doc? </a:t>
            </a:r>
          </a:p>
          <a:p>
            <a:pPr marL="1543050" lvl="3">
              <a:spcBef>
                <a:spcPts val="0"/>
              </a:spcBef>
              <a:spcAft>
                <a:spcPts val="0"/>
              </a:spcAft>
              <a:buClrTx/>
              <a:buFont typeface="Arial" panose="020B0604020202020204" pitchFamily="34" charset="0"/>
              <a:buChar char="•"/>
            </a:pPr>
            <a:r>
              <a:rPr lang="en-US" sz="1400" dirty="0">
                <a:solidFill>
                  <a:schemeClr val="tx1"/>
                </a:solidFill>
                <a:ea typeface="Times New Roman" panose="02020603050405020304" pitchFamily="18" charset="0"/>
              </a:rPr>
              <a:t>Maybe put a section on the 802 webpage and point to latest doc.</a:t>
            </a:r>
          </a:p>
          <a:p>
            <a:pPr marL="1085850" lvl="2">
              <a:spcBef>
                <a:spcPts val="0"/>
              </a:spcBef>
              <a:spcAft>
                <a:spcPts val="0"/>
              </a:spcAft>
              <a:buClrTx/>
              <a:buFont typeface="Arial" panose="020B0604020202020204" pitchFamily="34" charset="0"/>
              <a:buChar char="•"/>
            </a:pPr>
            <a:r>
              <a:rPr lang="en-US" sz="1600" dirty="0">
                <a:solidFill>
                  <a:schemeClr val="tx1"/>
                </a:solidFill>
                <a:ea typeface="Times New Roman" panose="02020603050405020304" pitchFamily="18" charset="0"/>
              </a:rPr>
              <a:t>At some time (need a date goal)  a</a:t>
            </a:r>
            <a:r>
              <a:rPr lang="en-US" sz="1600" b="0" dirty="0">
                <a:solidFill>
                  <a:schemeClr val="tx1"/>
                </a:solidFill>
                <a:ea typeface="Times New Roman" panose="02020603050405020304" pitchFamily="18" charset="0"/>
              </a:rPr>
              <a:t>sk the WG chairs </a:t>
            </a:r>
            <a:r>
              <a:rPr lang="en-US" sz="1600" dirty="0">
                <a:solidFill>
                  <a:schemeClr val="tx1"/>
                </a:solidFill>
                <a:ea typeface="Times New Roman" panose="02020603050405020304" pitchFamily="18" charset="0"/>
              </a:rPr>
              <a:t>their</a:t>
            </a:r>
            <a:r>
              <a:rPr lang="en-US" sz="1600" b="0" dirty="0">
                <a:solidFill>
                  <a:schemeClr val="tx1"/>
                </a:solidFill>
                <a:ea typeface="Times New Roman" panose="02020603050405020304" pitchFamily="18" charset="0"/>
              </a:rPr>
              <a:t> members for a review / comments of the template for publishing.</a:t>
            </a:r>
          </a:p>
          <a:p>
            <a:pPr marL="1543050" lvl="3">
              <a:spcBef>
                <a:spcPts val="0"/>
              </a:spcBef>
              <a:spcAft>
                <a:spcPts val="0"/>
              </a:spcAft>
              <a:buClrTx/>
              <a:buFont typeface="Arial" panose="020B0604020202020204" pitchFamily="34" charset="0"/>
              <a:buChar char="•"/>
            </a:pPr>
            <a:r>
              <a:rPr lang="en-US" sz="1400" dirty="0">
                <a:solidFill>
                  <a:schemeClr val="tx1"/>
                </a:solidFill>
                <a:ea typeface="Times New Roman" panose="02020603050405020304" pitchFamily="18" charset="0"/>
              </a:rPr>
              <a:t>Need to be clear what the scope &amp; goal is and this is a living document that will continue to be updated and refined. </a:t>
            </a:r>
            <a:r>
              <a:rPr lang="en-US" b="0" dirty="0">
                <a:solidFill>
                  <a:schemeClr val="tx1"/>
                </a:solidFill>
                <a:ea typeface="Times New Roman" panose="02020603050405020304" pitchFamily="18" charset="0"/>
              </a:rPr>
              <a:t> </a:t>
            </a:r>
          </a:p>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8268534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25694017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27207502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22feb22</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22feb22</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22feb22</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6490" y="303212"/>
            <a:ext cx="3500462" cy="271462"/>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802.18-22/0017r00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hyperlink" Target="http://ieee802.org/802tele_calendar.html" TargetMode="Externa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hyperlink" Target="https://urldefense.com/v3/__https:/help.webex.com__;!!F7jv3iA!hHSHorgLqol_U2RCNyI1HWujvpSxHLaGk6JGj7Sdgc_ctxU-bIyU7Ugstn1UGVzgHQ$" TargetMode="External"/><Relationship Id="rId3" Type="http://schemas.openxmlformats.org/officeDocument/2006/relationships/hyperlink" Target="https://ieeesa.webex.com/ieeesa/j.php?MTID=m55ca5484c290321aba5a38f8837afa0b" TargetMode="External"/><Relationship Id="rId7" Type="http://schemas.openxmlformats.org/officeDocument/2006/relationships/hyperlink" Target="file:///C:\Users\jholcomb\OneDrive%20-%20Itron\Documents\2standards\+stuff_stds\%20sip:23374836851@ieeesa.webex.com"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16c80bf76e9fa06e057f0c86c5612ba0__;!!F7jv3iA!hHSHorgLqol_U2RCNyI1HWujvpSxHLaGk6JGj7Sdgc_ctxU-bIyU7Ugstn1NkuY65A$" TargetMode="External"/><Relationship Id="rId5" Type="http://schemas.openxmlformats.org/officeDocument/2006/relationships/hyperlink" Target="tel:%2B1-213-306-3065,,*01*23374836851%23%23*01*" TargetMode="External"/><Relationship Id="rId4" Type="http://schemas.openxmlformats.org/officeDocument/2006/relationships/hyperlink" Target="tel:%2B1-646-992-2010,,*01*23374836851%23%23*01*" TargetMode="External"/></Relationships>
</file>

<file path=ppt/slides/_rels/slide2.xml.rels><?xml version="1.0" encoding="UTF-8" standalone="yes"?>
<Relationships xmlns="http://schemas.openxmlformats.org/package/2006/relationships"><Relationship Id="rId8" Type="http://schemas.openxmlformats.org/officeDocument/2006/relationships/hyperlink" Target="https://standards.ieee.org/faqs/copyrights/index.html#1" TargetMode="External"/><Relationship Id="rId13" Type="http://schemas.openxmlformats.org/officeDocument/2006/relationships/image" Target="../media/image3.emf"/><Relationship Id="rId3" Type="http://schemas.openxmlformats.org/officeDocument/2006/relationships/hyperlink" Target="mailto:sshellha@qti.qualcomm.com" TargetMode="External"/><Relationship Id="rId7" Type="http://schemas.openxmlformats.org/officeDocument/2006/relationships/hyperlink" Target="https://standards.ieee.org/about/sasb/patcom/materials.html" TargetMode="External"/><Relationship Id="rId12" Type="http://schemas.openxmlformats.org/officeDocument/2006/relationships/oleObject" Target="../embeddings/oleObject3.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11" Type="http://schemas.openxmlformats.org/officeDocument/2006/relationships/image" Target="../media/image2.wmf"/><Relationship Id="rId5" Type="http://schemas.openxmlformats.org/officeDocument/2006/relationships/hyperlink" Target="http://standards.ieee.org/resources/antitrust-guidelines.pdf" TargetMode="External"/><Relationship Id="rId10" Type="http://schemas.openxmlformats.org/officeDocument/2006/relationships/oleObject" Target="../embeddings/oleObject2.bin"/><Relationship Id="rId4" Type="http://schemas.openxmlformats.org/officeDocument/2006/relationships/hyperlink" Target="http://standards.ieee.org/faqs/affiliationFAQ.html" TargetMode="External"/><Relationship Id="rId9"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8/dcn/22/18-22-0003-00-0000-minutes-11jan22-adhoc-frequency-table.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2/18-22-0009-00-0000-ieee-802-wireless-standards-table-of-frequency-ranges.xls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22feb22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 Wireless Stds Frequency Table </a:t>
            </a:r>
            <a:br>
              <a:rPr lang="en-US" dirty="0">
                <a:latin typeface="Times New Roman" charset="0"/>
              </a:rPr>
            </a:br>
            <a:r>
              <a:rPr lang="en-US" dirty="0">
                <a:latin typeface="Times New Roman" charset="0"/>
              </a:rPr>
              <a:t>Ad Hoc Agenda</a:t>
            </a:r>
            <a:endParaRPr lang="en-GB" dirty="0"/>
          </a:p>
        </p:txBody>
      </p:sp>
      <p:sp>
        <p:nvSpPr>
          <p:cNvPr id="3074" name="Rectangle 2"/>
          <p:cNvSpPr>
            <a:spLocks noGrp="1" noChangeArrowheads="1"/>
          </p:cNvSpPr>
          <p:nvPr>
            <p:ph type="body" idx="1"/>
          </p:nvPr>
        </p:nvSpPr>
        <p:spPr>
          <a:xfrm>
            <a:off x="6280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22 February 2022</a:t>
            </a:r>
          </a:p>
        </p:txBody>
      </p:sp>
      <p:graphicFrame>
        <p:nvGraphicFramePr>
          <p:cNvPr id="3075" name="Object 3"/>
          <p:cNvGraphicFramePr>
            <a:graphicFrameLocks noChangeAspect="1"/>
          </p:cNvGraphicFramePr>
          <p:nvPr>
            <p:extLst>
              <p:ext uri="{D42A27DB-BD31-4B8C-83A1-F6EECF244321}">
                <p14:modId xmlns:p14="http://schemas.microsoft.com/office/powerpoint/2010/main" val="322978358"/>
              </p:ext>
            </p:extLst>
          </p:nvPr>
        </p:nvGraphicFramePr>
        <p:xfrm>
          <a:off x="682625" y="3756025"/>
          <a:ext cx="8894763" cy="2365375"/>
        </p:xfrm>
        <a:graphic>
          <a:graphicData uri="http://schemas.openxmlformats.org/presentationml/2006/ole">
            <mc:AlternateContent xmlns:mc="http://schemas.openxmlformats.org/markup-compatibility/2006">
              <mc:Choice xmlns:v="urn:schemas-microsoft-com:vml" Requires="v">
                <p:oleObj spid="_x0000_s1056" name="Document" r:id="rId4" imgW="10608966" imgH="2839425" progId="Word.Document.8">
                  <p:embed/>
                </p:oleObj>
              </mc:Choice>
              <mc:Fallback>
                <p:oleObj name="Document" r:id="rId4" imgW="10608966" imgH="2839425" progId="Word.Document.8">
                  <p:embed/>
                  <p:pic>
                    <p:nvPicPr>
                      <p:cNvPr id="0" name="Picture 3"/>
                      <p:cNvPicPr>
                        <a:picLocks noChangeAspect="1" noChangeArrowheads="1"/>
                      </p:cNvPicPr>
                      <p:nvPr/>
                    </p:nvPicPr>
                    <p:blipFill>
                      <a:blip r:embed="rId5"/>
                      <a:srcRect/>
                      <a:stretch>
                        <a:fillRect/>
                      </a:stretch>
                    </p:blipFill>
                    <p:spPr bwMode="auto">
                      <a:xfrm>
                        <a:off x="682625" y="3756025"/>
                        <a:ext cx="8894763" cy="2365375"/>
                      </a:xfrm>
                      <a:prstGeom prst="rect">
                        <a:avLst/>
                      </a:prstGeom>
                      <a:noFill/>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TextBox 1">
            <a:extLst>
              <a:ext uri="{FF2B5EF4-FFF2-40B4-BE49-F238E27FC236}">
                <a16:creationId xmlns:a16="http://schemas.microsoft.com/office/drawing/2014/main" id="{66E85588-2CB1-45BC-9181-0617CBC4CE2E}"/>
              </a:ext>
            </a:extLst>
          </p:cNvPr>
          <p:cNvSpPr txBox="1"/>
          <p:nvPr/>
        </p:nvSpPr>
        <p:spPr>
          <a:xfrm>
            <a:off x="7162800" y="2133600"/>
            <a:ext cx="492443" cy="461665"/>
          </a:xfrm>
          <a:prstGeom prst="rect">
            <a:avLst/>
          </a:prstGeom>
          <a:noFill/>
        </p:spPr>
        <p:txBody>
          <a:bodyPr wrap="none" rtlCol="0">
            <a:spAutoFit/>
          </a:bodyPr>
          <a:lstStyle/>
          <a:p>
            <a:r>
              <a:rPr lang="en-US" dirty="0"/>
              <a:t>24</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Moving Forward – comment collection</a:t>
            </a:r>
            <a:endParaRPr lang="en-US" sz="1800" dirty="0"/>
          </a:p>
        </p:txBody>
      </p:sp>
      <p:sp>
        <p:nvSpPr>
          <p:cNvPr id="3" name="Content Placeholder 2"/>
          <p:cNvSpPr>
            <a:spLocks noGrp="1"/>
          </p:cNvSpPr>
          <p:nvPr>
            <p:ph idx="1"/>
          </p:nvPr>
        </p:nvSpPr>
        <p:spPr>
          <a:xfrm>
            <a:off x="674298" y="1069005"/>
            <a:ext cx="8164902" cy="5406407"/>
          </a:xfrm>
        </p:spPr>
        <p:txBody>
          <a:bodyPr/>
          <a:lstStyle/>
          <a:p>
            <a:pPr marL="1085850" lvl="2">
              <a:buClrTx/>
              <a:buFont typeface="Arial" panose="020B0604020202020204" pitchFamily="34" charset="0"/>
              <a:buChar char="•"/>
            </a:pPr>
            <a:endParaRPr lang="en-US" sz="1000" b="1" dirty="0">
              <a:solidFill>
                <a:schemeClr val="tx1"/>
              </a:solidFill>
              <a:latin typeface="Times New Roman" panose="02020603050405020304" pitchFamily="18" charset="0"/>
              <a:ea typeface="Times New Roman" panose="02020603050405020304" pitchFamily="18" charset="0"/>
            </a:endParaRPr>
          </a:p>
          <a:p>
            <a:pPr marL="285750" indent="-285750">
              <a:spcBef>
                <a:spcPts val="0"/>
              </a:spcBef>
              <a:spcAft>
                <a:spcPts val="0"/>
              </a:spcAft>
              <a:buClrTx/>
              <a:buFont typeface="Arial" panose="020B0604020202020204" pitchFamily="34" charset="0"/>
              <a:buChar char="•"/>
            </a:pPr>
            <a:r>
              <a:rPr lang="en-US" sz="1600" b="1" dirty="0">
                <a:solidFill>
                  <a:schemeClr val="tx1"/>
                </a:solidFill>
                <a:ea typeface="Times New Roman" panose="02020603050405020304" pitchFamily="18" charset="0"/>
              </a:rPr>
              <a:t>22feb: starting with notes from 11jan22:</a:t>
            </a:r>
          </a:p>
          <a:p>
            <a:pPr marL="1085850" lvl="2">
              <a:spcBef>
                <a:spcPts val="0"/>
              </a:spcBef>
              <a:spcAft>
                <a:spcPts val="0"/>
              </a:spcAft>
              <a:buClrTx/>
              <a:buFont typeface="Arial" panose="020B0604020202020204" pitchFamily="34" charset="0"/>
              <a:buChar char="•"/>
            </a:pPr>
            <a:r>
              <a:rPr lang="en-US" sz="1600" dirty="0">
                <a:solidFill>
                  <a:schemeClr val="tx1"/>
                </a:solidFill>
                <a:ea typeface="Times New Roman" panose="02020603050405020304" pitchFamily="18" charset="0"/>
              </a:rPr>
              <a:t>Ask the wireless WGs (via their chair) to run a non-mandatory comment collection on the table.</a:t>
            </a:r>
          </a:p>
          <a:p>
            <a:pPr marL="1085850" lvl="2">
              <a:spcBef>
                <a:spcPts val="0"/>
              </a:spcBef>
              <a:spcAft>
                <a:spcPts val="0"/>
              </a:spcAft>
              <a:buClrTx/>
              <a:buFont typeface="Arial" panose="020B0604020202020204" pitchFamily="34" charset="0"/>
              <a:buChar char="•"/>
            </a:pPr>
            <a:r>
              <a:rPr lang="en-US" sz="1600" dirty="0">
                <a:solidFill>
                  <a:schemeClr val="tx1"/>
                </a:solidFill>
                <a:ea typeface="Times New Roman" panose="02020603050405020304" pitchFamily="18" charset="0"/>
              </a:rPr>
              <a:t>Co-leads will work off-line the request to take to the 02mar22 WCSC call.  </a:t>
            </a:r>
          </a:p>
          <a:p>
            <a:pPr marL="1543050" lvl="3">
              <a:spcBef>
                <a:spcPts val="0"/>
              </a:spcBef>
              <a:spcAft>
                <a:spcPts val="0"/>
              </a:spcAft>
              <a:buClrTx/>
              <a:buFont typeface="Arial" panose="020B0604020202020204" pitchFamily="34" charset="0"/>
              <a:buChar char="•"/>
            </a:pPr>
            <a:r>
              <a:rPr lang="en-US" dirty="0">
                <a:solidFill>
                  <a:schemeClr val="tx1"/>
                </a:solidFill>
                <a:ea typeface="Times New Roman" panose="02020603050405020304" pitchFamily="18" charset="0"/>
              </a:rPr>
              <a:t>A clear process of the review.</a:t>
            </a:r>
          </a:p>
          <a:p>
            <a:pPr marL="1543050" lvl="3">
              <a:spcBef>
                <a:spcPts val="0"/>
              </a:spcBef>
              <a:spcAft>
                <a:spcPts val="0"/>
              </a:spcAft>
              <a:buClrTx/>
              <a:buFont typeface="Arial" panose="020B0604020202020204" pitchFamily="34" charset="0"/>
              <a:buChar char="•"/>
            </a:pPr>
            <a:r>
              <a:rPr lang="en-US" dirty="0">
                <a:solidFill>
                  <a:schemeClr val="tx1"/>
                </a:solidFill>
                <a:ea typeface="Times New Roman" panose="02020603050405020304" pitchFamily="18" charset="0"/>
              </a:rPr>
              <a:t>Documents ready (spreadsheet, comment collection form, etc.)  </a:t>
            </a:r>
          </a:p>
          <a:p>
            <a:pPr marL="1543050" lvl="3">
              <a:spcBef>
                <a:spcPts val="0"/>
              </a:spcBef>
              <a:spcAft>
                <a:spcPts val="0"/>
              </a:spcAft>
              <a:buClrTx/>
              <a:buFont typeface="Arial" panose="020B0604020202020204" pitchFamily="34" charset="0"/>
              <a:buChar char="•"/>
            </a:pPr>
            <a:r>
              <a:rPr lang="en-US" dirty="0">
                <a:solidFill>
                  <a:schemeClr val="tx1"/>
                </a:solidFill>
                <a:ea typeface="Times New Roman" panose="02020603050405020304" pitchFamily="18" charset="0"/>
              </a:rPr>
              <a:t>Then after the comments are collected, use this ad hoc as the CRG </a:t>
            </a:r>
          </a:p>
          <a:p>
            <a:pPr marL="2000250" lvl="4">
              <a:spcBef>
                <a:spcPts val="0"/>
              </a:spcBef>
              <a:spcAft>
                <a:spcPts val="0"/>
              </a:spcAft>
              <a:buClrTx/>
              <a:buFont typeface="Arial" panose="020B0604020202020204" pitchFamily="34" charset="0"/>
              <a:buChar char="•"/>
            </a:pPr>
            <a:r>
              <a:rPr lang="en-US" dirty="0">
                <a:solidFill>
                  <a:schemeClr val="tx1"/>
                </a:solidFill>
                <a:ea typeface="Times New Roman" panose="02020603050405020304" pitchFamily="18" charset="0"/>
              </a:rPr>
              <a:t>Can run like a study group, all can provide input and vote. </a:t>
            </a:r>
          </a:p>
          <a:p>
            <a:pPr marL="685800" lvl="1">
              <a:spcBef>
                <a:spcPts val="0"/>
              </a:spcBef>
              <a:spcAft>
                <a:spcPts val="0"/>
              </a:spcAft>
              <a:buClrTx/>
              <a:buFont typeface="Arial" panose="020B0604020202020204" pitchFamily="34" charset="0"/>
              <a:buChar char="•"/>
            </a:pPr>
            <a:r>
              <a:rPr lang="en-US" sz="1600" dirty="0">
                <a:solidFill>
                  <a:schemeClr val="tx1"/>
                </a:solidFill>
                <a:ea typeface="Times New Roman" panose="02020603050405020304" pitchFamily="18" charset="0"/>
              </a:rPr>
              <a:t>  </a:t>
            </a:r>
          </a:p>
          <a:p>
            <a:pPr marL="685800" lvl="1">
              <a:spcBef>
                <a:spcPts val="0"/>
              </a:spcBef>
              <a:spcAft>
                <a:spcPts val="0"/>
              </a:spcAft>
              <a:buClrTx/>
              <a:buFont typeface="Arial" panose="020B0604020202020204" pitchFamily="34" charset="0"/>
              <a:buChar char="•"/>
            </a:pPr>
            <a:r>
              <a:rPr lang="en-US" sz="1600" dirty="0">
                <a:solidFill>
                  <a:schemeClr val="tx1"/>
                </a:solidFill>
                <a:ea typeface="Times New Roman" panose="02020603050405020304" pitchFamily="18" charset="0"/>
              </a:rPr>
              <a:t> </a:t>
            </a:r>
          </a:p>
          <a:p>
            <a:pPr marL="685800" lvl="1">
              <a:spcBef>
                <a:spcPts val="0"/>
              </a:spcBef>
              <a:spcAft>
                <a:spcPts val="0"/>
              </a:spcAft>
              <a:buClrTx/>
              <a:buFont typeface="Arial" panose="020B0604020202020204" pitchFamily="34" charset="0"/>
              <a:buChar char="•"/>
            </a:pPr>
            <a:r>
              <a:rPr lang="en-US" sz="1600" dirty="0">
                <a:solidFill>
                  <a:schemeClr val="tx1"/>
                </a:solidFill>
                <a:ea typeface="Times New Roman" panose="02020603050405020304" pitchFamily="18" charset="0"/>
              </a:rPr>
              <a:t> </a:t>
            </a:r>
          </a:p>
          <a:p>
            <a:pPr marL="685800" lvl="1">
              <a:spcBef>
                <a:spcPts val="0"/>
              </a:spcBef>
              <a:spcAft>
                <a:spcPts val="0"/>
              </a:spcAft>
              <a:buClrTx/>
              <a:buFont typeface="Arial" panose="020B0604020202020204" pitchFamily="34" charset="0"/>
              <a:buChar char="•"/>
            </a:pPr>
            <a:r>
              <a:rPr lang="en-US" sz="1600" dirty="0">
                <a:solidFill>
                  <a:schemeClr val="tx1"/>
                </a:solidFill>
                <a:ea typeface="Times New Roman" panose="02020603050405020304" pitchFamily="18" charset="0"/>
              </a:rPr>
              <a:t> </a:t>
            </a:r>
          </a:p>
          <a:p>
            <a:pPr marL="685800" lvl="1">
              <a:spcBef>
                <a:spcPts val="0"/>
              </a:spcBef>
              <a:spcAft>
                <a:spcPts val="0"/>
              </a:spcAft>
              <a:buClrTx/>
              <a:buFont typeface="Arial" panose="020B0604020202020204" pitchFamily="34" charset="0"/>
              <a:buChar char="•"/>
            </a:pPr>
            <a:r>
              <a:rPr lang="en-US" sz="1600" dirty="0">
                <a:solidFill>
                  <a:schemeClr val="tx1"/>
                </a:solidFill>
                <a:ea typeface="Times New Roman" panose="02020603050405020304" pitchFamily="18" charset="0"/>
              </a:rPr>
              <a:t> </a:t>
            </a:r>
          </a:p>
          <a:p>
            <a:pPr marL="685800" lvl="1">
              <a:spcBef>
                <a:spcPts val="0"/>
              </a:spcBef>
              <a:spcAft>
                <a:spcPts val="0"/>
              </a:spcAft>
              <a:buClrTx/>
              <a:buFont typeface="Arial" panose="020B0604020202020204" pitchFamily="34" charset="0"/>
              <a:buChar char="•"/>
            </a:pPr>
            <a:endParaRPr lang="en-US" sz="1600" dirty="0">
              <a:solidFill>
                <a:schemeClr val="tx1"/>
              </a:solidFill>
              <a:ea typeface="Times New Roman" panose="02020603050405020304" pitchFamily="18" charset="0"/>
            </a:endParaRPr>
          </a:p>
          <a:p>
            <a:pPr marL="285750">
              <a:spcBef>
                <a:spcPts val="0"/>
              </a:spcBef>
              <a:spcAft>
                <a:spcPts val="0"/>
              </a:spcAft>
              <a:buClrTx/>
              <a:buFont typeface="Arial" panose="020B0604020202020204" pitchFamily="34" charset="0"/>
              <a:buChar char="•"/>
            </a:pPr>
            <a:r>
              <a:rPr lang="en-US" sz="1800" dirty="0">
                <a:solidFill>
                  <a:schemeClr val="tx1"/>
                </a:solidFill>
                <a:ea typeface="Times New Roman" panose="02020603050405020304" pitchFamily="18" charset="0"/>
              </a:rPr>
              <a:t>Questions standing by: </a:t>
            </a:r>
          </a:p>
          <a:p>
            <a:pPr marL="685800" lvl="1">
              <a:spcBef>
                <a:spcPts val="0"/>
              </a:spcBef>
              <a:spcAft>
                <a:spcPts val="0"/>
              </a:spcAft>
              <a:buClrTx/>
              <a:buFont typeface="Arial" panose="020B0604020202020204" pitchFamily="34" charset="0"/>
              <a:buChar char="•"/>
            </a:pPr>
            <a:r>
              <a:rPr lang="en-US" sz="1600" dirty="0">
                <a:solidFill>
                  <a:schemeClr val="tx1"/>
                </a:solidFill>
                <a:ea typeface="Times New Roman" panose="02020603050405020304" pitchFamily="18" charset="0"/>
              </a:rPr>
              <a:t>Question – is a pro-forma approval of some sort at the EC level needed?  </a:t>
            </a:r>
          </a:p>
          <a:p>
            <a:pPr marL="1085850" lvl="2">
              <a:spcBef>
                <a:spcPts val="0"/>
              </a:spcBef>
              <a:spcAft>
                <a:spcPts val="0"/>
              </a:spcAft>
              <a:buClrTx/>
              <a:buFont typeface="Arial" panose="020B0604020202020204" pitchFamily="34" charset="0"/>
              <a:buChar char="•"/>
            </a:pPr>
            <a:r>
              <a:rPr lang="en-US" sz="1600" dirty="0">
                <a:solidFill>
                  <a:schemeClr val="tx1"/>
                </a:solidFill>
                <a:ea typeface="Times New Roman" panose="02020603050405020304" pitchFamily="18" charset="0"/>
              </a:rPr>
              <a:t>In other words, how to formalize this? the revision updates. will take effort of folks in IEEE 802 (wireless)  </a:t>
            </a:r>
          </a:p>
          <a:p>
            <a:pPr marL="1085850" lvl="2">
              <a:spcBef>
                <a:spcPts val="0"/>
              </a:spcBef>
              <a:spcAft>
                <a:spcPts val="0"/>
              </a:spcAft>
              <a:buClrTx/>
              <a:buFont typeface="Arial" panose="020B0604020202020204" pitchFamily="34" charset="0"/>
              <a:buChar char="•"/>
            </a:pPr>
            <a:r>
              <a:rPr lang="en-US" sz="1600" dirty="0">
                <a:solidFill>
                  <a:schemeClr val="tx1"/>
                </a:solidFill>
                <a:ea typeface="Times New Roman" panose="02020603050405020304" pitchFamily="18" charset="0"/>
              </a:rPr>
              <a:t>thought, maybe this is at the WCSC, a question? 	</a:t>
            </a:r>
          </a:p>
          <a:p>
            <a:pPr marL="685800" lvl="1">
              <a:spcBef>
                <a:spcPts val="0"/>
              </a:spcBef>
              <a:spcAft>
                <a:spcPts val="0"/>
              </a:spcAft>
              <a:buClrTx/>
              <a:buFont typeface="Arial" panose="020B0604020202020204" pitchFamily="34" charset="0"/>
              <a:buChar char="•"/>
            </a:pPr>
            <a:r>
              <a:rPr lang="en-US" sz="1600" dirty="0">
                <a:solidFill>
                  <a:schemeClr val="tx1"/>
                </a:solidFill>
                <a:ea typeface="Times New Roman" panose="02020603050405020304" pitchFamily="18" charset="0"/>
              </a:rPr>
              <a:t>Question: Should hold a vote across all groups so groups adopt reference in standards?</a:t>
            </a:r>
          </a:p>
          <a:p>
            <a:pPr marL="1085850" lvl="2">
              <a:spcBef>
                <a:spcPts val="0"/>
              </a:spcBef>
              <a:spcAft>
                <a:spcPts val="0"/>
              </a:spcAft>
              <a:buClrTx/>
              <a:buFont typeface="Arial" panose="020B0604020202020204" pitchFamily="34" charset="0"/>
              <a:buChar char="•"/>
            </a:pPr>
            <a:r>
              <a:rPr lang="en-US" sz="1600" dirty="0">
                <a:solidFill>
                  <a:schemeClr val="tx1"/>
                </a:solidFill>
                <a:ea typeface="Times New Roman" panose="02020603050405020304" pitchFamily="18" charset="0"/>
              </a:rPr>
              <a:t>It would build confidential  having WGs approval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22feb22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6319671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1800" dirty="0"/>
          </a:p>
        </p:txBody>
      </p:sp>
      <p:sp>
        <p:nvSpPr>
          <p:cNvPr id="3" name="Content Placeholder 2"/>
          <p:cNvSpPr>
            <a:spLocks noGrp="1"/>
          </p:cNvSpPr>
          <p:nvPr>
            <p:ph idx="1"/>
          </p:nvPr>
        </p:nvSpPr>
        <p:spPr>
          <a:xfrm>
            <a:off x="685800" y="1102673"/>
            <a:ext cx="8292711" cy="5372740"/>
          </a:xfrm>
        </p:spPr>
        <p:txBody>
          <a:bodyPr/>
          <a:lstStyle/>
          <a:p>
            <a:pPr marL="285750" indent="-285750">
              <a:buClrTx/>
              <a:buFont typeface="Arial" panose="020B0604020202020204" pitchFamily="34" charset="0"/>
              <a:buChar char="•"/>
            </a:pPr>
            <a:r>
              <a:rPr lang="en-US" sz="2000" dirty="0">
                <a:solidFill>
                  <a:schemeClr val="tx1"/>
                </a:solidFill>
                <a:latin typeface="Times New Roman" panose="02020603050405020304" pitchFamily="18" charset="0"/>
                <a:ea typeface="Times New Roman" panose="02020603050405020304" pitchFamily="18" charset="0"/>
              </a:rPr>
              <a:t>Actions required</a:t>
            </a:r>
            <a:endParaRPr lang="en-US" sz="1800" b="0" dirty="0">
              <a:solidFill>
                <a:srgbClr val="00B0F0"/>
              </a:solidFill>
              <a:latin typeface="Times New Roman" panose="02020603050405020304" pitchFamily="18" charset="0"/>
              <a:ea typeface="Times New Roman" panose="02020603050405020304" pitchFamily="18" charset="0"/>
            </a:endParaRPr>
          </a:p>
          <a:p>
            <a:pPr marL="285750" indent="-285750">
              <a:buClr>
                <a:srgbClr val="00B0F0"/>
              </a:buClr>
              <a:buFont typeface="Wingdings" panose="05000000000000000000" pitchFamily="2" charset="2"/>
              <a:buChar char="q"/>
            </a:pPr>
            <a:r>
              <a:rPr lang="en-US" sz="1800" b="0" dirty="0">
                <a:solidFill>
                  <a:schemeClr val="tx1"/>
                </a:solidFill>
                <a:latin typeface="Times New Roman" panose="02020603050405020304" pitchFamily="18" charset="0"/>
                <a:ea typeface="Times New Roman" panose="02020603050405020304" pitchFamily="18" charset="0"/>
              </a:rPr>
              <a:t>.</a:t>
            </a:r>
            <a:r>
              <a:rPr lang="en-US" sz="1800" b="0" dirty="0">
                <a:solidFill>
                  <a:srgbClr val="00B0F0"/>
                </a:solidFill>
                <a:latin typeface="Times New Roman" panose="02020603050405020304" pitchFamily="18" charset="0"/>
                <a:ea typeface="Times New Roman" panose="02020603050405020304" pitchFamily="18" charset="0"/>
              </a:rPr>
              <a:t>18 co-lead: to update primary spreadsheet per ad hoc of 22feb  </a:t>
            </a:r>
          </a:p>
          <a:p>
            <a:pPr marL="285750" indent="-285750">
              <a:buClrTx/>
              <a:buFont typeface="Wingdings" panose="05000000000000000000" pitchFamily="2" charset="2"/>
              <a:buChar char="q"/>
            </a:pPr>
            <a:r>
              <a:rPr lang="en-US" sz="1800" b="0" dirty="0">
                <a:solidFill>
                  <a:srgbClr val="00B0F0"/>
                </a:solidFill>
                <a:latin typeface="Times New Roman" panose="02020603050405020304" pitchFamily="18" charset="0"/>
                <a:ea typeface="Times New Roman" panose="02020603050405020304" pitchFamily="18" charset="0"/>
              </a:rPr>
              <a:t>all:  off-line work to fill in cells for all 802 wireless standards.</a:t>
            </a:r>
          </a:p>
          <a:p>
            <a:pPr marL="285750">
              <a:buClrTx/>
              <a:buFont typeface="Wingdings" panose="05000000000000000000" pitchFamily="2" charset="2"/>
              <a:buChar char="q"/>
            </a:pPr>
            <a:r>
              <a:rPr lang="en-US" sz="1800" b="0" dirty="0">
                <a:solidFill>
                  <a:srgbClr val="00B0F0"/>
                </a:solidFill>
                <a:latin typeface="Times New Roman" panose="02020603050405020304" pitchFamily="18" charset="0"/>
                <a:ea typeface="Times New Roman" panose="02020603050405020304" pitchFamily="18" charset="0"/>
              </a:rPr>
              <a:t>co-leads/all:  finalize process for comment collection from wireless groups and kick off. </a:t>
            </a:r>
          </a:p>
          <a:p>
            <a:pPr marL="0" indent="0">
              <a:buClrTx/>
            </a:pPr>
            <a:endParaRPr lang="en-US" sz="1800" b="0" dirty="0">
              <a:solidFill>
                <a:schemeClr val="tx1"/>
              </a:solidFill>
              <a:latin typeface="Times New Roman" panose="02020603050405020304" pitchFamily="18" charset="0"/>
              <a:ea typeface="Times New Roman" panose="02020603050405020304" pitchFamily="18" charset="0"/>
            </a:endParaRPr>
          </a:p>
          <a:p>
            <a:pPr marL="0" indent="0">
              <a:buClr>
                <a:srgbClr val="00B0F0"/>
              </a:buClr>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ndParaRPr>
          </a:p>
          <a:p>
            <a:pPr marL="285750">
              <a:spcBef>
                <a:spcPts val="0"/>
              </a:spcBef>
              <a:spcAft>
                <a:spcPts val="0"/>
              </a:spcAft>
              <a:buFont typeface="Wingdings" panose="05000000000000000000" pitchFamily="2" charset="2"/>
              <a:buChar char="q"/>
            </a:pPr>
            <a:endParaRPr lang="en-US" sz="2200" dirty="0">
              <a:solidFill>
                <a:srgbClr val="0070C0"/>
              </a:solidFill>
              <a:effectLst/>
              <a:ea typeface="Times New Roman" panose="02020603050405020304" pitchFamily="18" charset="0"/>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11</a:t>
            </a:fld>
            <a:endParaRPr lang="en-US" altLang="en-US" dirty="0"/>
          </a:p>
        </p:txBody>
      </p:sp>
      <p:sp>
        <p:nvSpPr>
          <p:cNvPr id="7" name="Date Placeholder 6"/>
          <p:cNvSpPr>
            <a:spLocks noGrp="1"/>
          </p:cNvSpPr>
          <p:nvPr>
            <p:ph type="dt" idx="15"/>
          </p:nvPr>
        </p:nvSpPr>
        <p:spPr/>
        <p:txBody>
          <a:bodyPr/>
          <a:lstStyle/>
          <a:p>
            <a:r>
              <a:rPr lang="en-US"/>
              <a:t>22feb22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1684483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a:spcBef>
                <a:spcPts val="0"/>
              </a:spcBef>
              <a:spcAft>
                <a:spcPts val="0"/>
              </a:spcAft>
              <a:buFont typeface="Arial" panose="020B0604020202020204" pitchFamily="34" charset="0"/>
              <a:buChar char="•"/>
            </a:pPr>
            <a:r>
              <a:rPr lang="en-US" sz="1800" b="0" dirty="0">
                <a:solidFill>
                  <a:schemeClr val="tx1"/>
                </a:solidFill>
              </a:rPr>
              <a:t>nothing heard. </a:t>
            </a:r>
          </a:p>
          <a:p>
            <a:pPr marL="0">
              <a:spcBef>
                <a:spcPts val="0"/>
              </a:spcBef>
              <a:spcAft>
                <a:spcPts val="0"/>
              </a:spcAft>
              <a:buFont typeface="Arial" panose="020B0604020202020204" pitchFamily="34" charset="0"/>
              <a:buChar char="•"/>
            </a:pPr>
            <a:r>
              <a:rPr lang="en-US" sz="1800" b="0" dirty="0">
                <a:solidFill>
                  <a:schemeClr val="tx1"/>
                </a:solidFill>
              </a:rPr>
              <a:t> </a:t>
            </a: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22feb22</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000" dirty="0"/>
              <a:t>Table of IEEE 802 Wireless Stds Frequency Bands – the ad hoc</a:t>
            </a:r>
          </a:p>
        </p:txBody>
      </p:sp>
      <p:sp>
        <p:nvSpPr>
          <p:cNvPr id="3" name="Content Placeholder 2"/>
          <p:cNvSpPr>
            <a:spLocks noGrp="1"/>
          </p:cNvSpPr>
          <p:nvPr>
            <p:ph idx="1"/>
          </p:nvPr>
        </p:nvSpPr>
        <p:spPr>
          <a:xfrm>
            <a:off x="709973" y="1076178"/>
            <a:ext cx="8153400" cy="5149923"/>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ad hoc team, .18/.19 chairs to lead the .18/.19 joint effort with all the wireless groups participating.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.11*	tbd – could just point to </a:t>
            </a:r>
            <a:r>
              <a:rPr lang="en-GB" sz="1800" dirty="0">
                <a:solidFill>
                  <a:srgbClr val="1F497D"/>
                </a:solidFill>
                <a:effectLst/>
                <a:ea typeface="Calibri" panose="020F0502020204030204" pitchFamily="34" charset="0"/>
              </a:rPr>
              <a:t>Annex E in IEEE Std 802.11™-2020</a:t>
            </a:r>
          </a:p>
          <a:p>
            <a:pPr marL="1085850" lvl="2">
              <a:spcBef>
                <a:spcPts val="0"/>
              </a:spcBef>
              <a:spcAft>
                <a:spcPts val="0"/>
              </a:spcAft>
              <a:buFont typeface="Arial" panose="020B0604020202020204" pitchFamily="34" charset="0"/>
              <a:buChar char="•"/>
            </a:pPr>
            <a:r>
              <a:rPr lang="en-GB" dirty="0">
                <a:solidFill>
                  <a:schemeClr val="tx1"/>
                </a:solidFill>
                <a:ea typeface="Calibri" panose="020F0502020204030204" pitchFamily="34" charset="0"/>
              </a:rPr>
              <a:t>.15 	Ben			</a:t>
            </a:r>
            <a:r>
              <a:rPr lang="en-GB" dirty="0">
                <a:solidFill>
                  <a:srgbClr val="1F497D"/>
                </a:solidFill>
                <a:ea typeface="Calibri" panose="020F0502020204030204" pitchFamily="34" charset="0"/>
              </a:rPr>
              <a:t>					</a:t>
            </a:r>
            <a:endParaRPr lang="en-US" dirty="0">
              <a:solidFill>
                <a:srgbClr val="333333"/>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.16	Roger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.22	reached out (Tuncer)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.18	jay (Ben)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.19	Steve (co-lead)</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.24	Tim</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-EC	Paul/Geoff</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 Steve, Edward and Al helping on .11. </a:t>
            </a:r>
          </a:p>
          <a:p>
            <a:pPr marL="1085850" lvl="2">
              <a:spcBef>
                <a:spcPts val="0"/>
              </a:spcBef>
              <a:spcAft>
                <a:spcPts val="0"/>
              </a:spcAft>
              <a:buFont typeface="Arial" panose="020B0604020202020204" pitchFamily="34" charset="0"/>
              <a:buChar char="•"/>
            </a:pPr>
            <a:endParaRPr lang="en-US"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2000" dirty="0">
                <a:solidFill>
                  <a:srgbClr val="333333"/>
                </a:solidFill>
                <a:ea typeface="Times New Roman" panose="02020603050405020304" pitchFamily="18" charset="0"/>
              </a:rPr>
              <a:t>See back up slides for different lists and discussions.</a:t>
            </a:r>
          </a:p>
          <a:p>
            <a:pPr marL="285750">
              <a:spcBef>
                <a:spcPts val="0"/>
              </a:spcBef>
              <a:spcAft>
                <a:spcPts val="0"/>
              </a:spcAft>
              <a:buFont typeface="Arial" panose="020B0604020202020204" pitchFamily="34" charset="0"/>
              <a:buChar char="•"/>
            </a:pPr>
            <a:endParaRPr lang="en-US" sz="20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2000" dirty="0">
                <a:solidFill>
                  <a:srgbClr val="333333"/>
                </a:solidFill>
                <a:ea typeface="Times New Roman" panose="02020603050405020304" pitchFamily="18" charset="0"/>
              </a:rPr>
              <a:t>How often to meet and where are the docs?</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Plan:    1/month – 4</a:t>
            </a:r>
            <a:r>
              <a:rPr lang="en-US" sz="1800" baseline="30000" dirty="0">
                <a:solidFill>
                  <a:srgbClr val="333333"/>
                </a:solidFill>
                <a:ea typeface="Times New Roman" panose="02020603050405020304" pitchFamily="18" charset="0"/>
              </a:rPr>
              <a:t>th</a:t>
            </a:r>
            <a:r>
              <a:rPr lang="en-US" sz="1800" dirty="0">
                <a:solidFill>
                  <a:srgbClr val="333333"/>
                </a:solidFill>
                <a:ea typeface="Times New Roman" panose="02020603050405020304" pitchFamily="18" charset="0"/>
              </a:rPr>
              <a:t> Tuesday 15:00 et. </a:t>
            </a:r>
          </a:p>
          <a:p>
            <a:pPr marL="68580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Will keep docs on .18 mentor and let .19 know. </a:t>
            </a:r>
          </a:p>
          <a:p>
            <a:pPr marL="0" indent="0">
              <a:spcBef>
                <a:spcPts val="0"/>
              </a:spcBef>
              <a:spcAft>
                <a:spcPts val="0"/>
              </a:spcAft>
            </a:pPr>
            <a:endParaRPr lang="en-US" sz="20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13</a:t>
            </a:fld>
            <a:endParaRPr lang="en-US" altLang="en-US" dirty="0"/>
          </a:p>
        </p:txBody>
      </p:sp>
      <p:sp>
        <p:nvSpPr>
          <p:cNvPr id="7" name="Date Placeholder 6"/>
          <p:cNvSpPr>
            <a:spLocks noGrp="1"/>
          </p:cNvSpPr>
          <p:nvPr>
            <p:ph type="dt" idx="15"/>
          </p:nvPr>
        </p:nvSpPr>
        <p:spPr/>
        <p:txBody>
          <a:bodyPr/>
          <a:lstStyle/>
          <a:p>
            <a:r>
              <a:rPr lang="en-US"/>
              <a:t>22feb22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7587565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 / </a:t>
            </a:r>
            <a:r>
              <a:rPr lang="en-US" sz="1200" b="0" dirty="0">
                <a:solidFill>
                  <a:schemeClr val="bg1">
                    <a:lumMod val="50000"/>
                  </a:schemeClr>
                </a:solidFill>
              </a:rPr>
              <a:t>__ (.18)</a:t>
            </a:r>
          </a:p>
          <a:p>
            <a:pPr marL="285750" indent="-285750">
              <a:buFont typeface="Arial" panose="020B0604020202020204" pitchFamily="34" charset="0"/>
              <a:buChar char="•"/>
            </a:pPr>
            <a:endParaRPr lang="en-US" sz="2000" b="0" dirty="0">
              <a:solidFill>
                <a:schemeClr val="tx1"/>
              </a:solidFill>
            </a:endParaRPr>
          </a:p>
          <a:p>
            <a:pPr marL="285750" indent="-285750">
              <a:buFont typeface="Arial" panose="020B0604020202020204" pitchFamily="34" charset="0"/>
              <a:buChar char="•"/>
            </a:pPr>
            <a:r>
              <a:rPr lang="en-US" sz="2000" b="0" dirty="0">
                <a:solidFill>
                  <a:schemeClr val="tx1"/>
                </a:solidFill>
              </a:rPr>
              <a:t>Next Ad Hoc – </a:t>
            </a:r>
            <a:r>
              <a:rPr lang="en-US" sz="2000" dirty="0">
                <a:solidFill>
                  <a:schemeClr val="tx1"/>
                </a:solidFill>
              </a:rPr>
              <a:t>22mar22</a:t>
            </a:r>
            <a:r>
              <a:rPr lang="en-US" sz="2000" b="0" dirty="0">
                <a:solidFill>
                  <a:schemeClr val="tx1"/>
                </a:solidFill>
              </a:rPr>
              <a:t>, 15:00 et</a:t>
            </a:r>
            <a:r>
              <a:rPr lang="en-US" sz="2000" b="0" dirty="0">
                <a:solidFill>
                  <a:schemeClr val="tx1"/>
                </a:solidFill>
                <a:sym typeface="Wingdings" panose="05000000000000000000" pitchFamily="2" charset="2"/>
              </a:rPr>
              <a:t> </a:t>
            </a:r>
            <a:endParaRPr lang="en-US" sz="2000" b="0" dirty="0">
              <a:solidFill>
                <a:schemeClr val="tx1"/>
              </a:solidFill>
            </a:endParaRPr>
          </a:p>
          <a:p>
            <a:pPr marL="685800" lvl="1">
              <a:buFont typeface="Arial" panose="020B0604020202020204" pitchFamily="34" charset="0"/>
              <a:buChar char="•"/>
            </a:pPr>
            <a:r>
              <a:rPr lang="en-US" sz="1800" dirty="0">
                <a:solidFill>
                  <a:schemeClr val="tx1"/>
                </a:solidFill>
              </a:rPr>
              <a:t>New call-ins are out and in backup slides.</a:t>
            </a:r>
          </a:p>
          <a:p>
            <a:pPr marL="685800" lvl="1">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r>
              <a:rPr lang="en-US" sz="1800" dirty="0"/>
              <a:t>Overall IEEE 802 schedule: </a:t>
            </a:r>
            <a:r>
              <a:rPr lang="en-US" sz="1800" dirty="0">
                <a:hlinkClick r:id="rId2"/>
              </a:rPr>
              <a:t>http://ieee802.org/802tele_calendar.html</a:t>
            </a:r>
            <a:endParaRPr lang="en-US" sz="1800" dirty="0"/>
          </a:p>
          <a:p>
            <a:pPr marL="0" indent="0"/>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a:r>
            <a:r>
              <a:rPr lang="en-US" sz="1800"/>
              <a:t>at 15:___________________</a:t>
            </a:r>
            <a:r>
              <a:rPr lang="en-US" sz="1800" dirty="0"/>
              <a:t>02et</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spcBef>
                <a:spcPts val="0"/>
              </a:spcBef>
              <a:buFont typeface="Arial" panose="020B0604020202020204" pitchFamily="34" charset="0"/>
              <a:buChar char="•"/>
            </a:pPr>
            <a:endParaRPr lang="en-US" sz="1800" dirty="0">
              <a:solidFill>
                <a:schemeClr val="tx1"/>
              </a:solidFill>
            </a:endParaRPr>
          </a:p>
          <a:p>
            <a:pPr marL="285750" marR="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Parking lot: </a:t>
            </a:r>
          </a:p>
          <a:p>
            <a:pPr marL="685800"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rPr>
              <a:t> </a:t>
            </a:r>
          </a:p>
          <a:p>
            <a:pPr>
              <a:spcBef>
                <a:spcPts val="0"/>
              </a:spcBef>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22feb22</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22feb22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22feb22</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16</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85800" y="1021222"/>
            <a:ext cx="8214175"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05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802.18-.19 frequency table ad hoc</a:t>
            </a:r>
            <a:br>
              <a:rPr lang="en-US" sz="1050" dirty="0">
                <a:effectLst/>
                <a:latin typeface="Consolas" panose="020B0609020204030204" pitchFamily="49" charset="0"/>
                <a:ea typeface="Times New Roman" panose="02020603050405020304" pitchFamily="18" charset="0"/>
                <a:cs typeface="Times New Roman" panose="02020603050405020304" pitchFamily="18" charset="0"/>
              </a:rPr>
            </a:br>
            <a:r>
              <a:rPr lang="en-US" sz="105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Occurs the fourth Tuesday of every 1 month(s) effective 22-Feb-22 until 27-Dec-22 from 15:00 to 16:00 America/</a:t>
            </a:r>
            <a:r>
              <a:rPr lang="en-US" sz="105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050" dirty="0">
                <a:effectLst/>
                <a:latin typeface="Consolas" panose="020B0609020204030204" pitchFamily="49" charset="0"/>
                <a:ea typeface="Times New Roman" panose="02020603050405020304" pitchFamily="18" charset="0"/>
                <a:cs typeface="Times New Roman" panose="02020603050405020304" pitchFamily="18" charset="0"/>
              </a:rPr>
            </a:br>
            <a:r>
              <a:rPr lang="en-US" sz="105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a:t>
            </a:r>
            <a:r>
              <a:rPr lang="en-US" sz="1050" u="sng" dirty="0">
                <a:solidFill>
                  <a:srgbClr val="0000FF"/>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https://ieeesa.webex.com/ieeesa/j.php?MTID=m55ca5484c290321aba5a38f8837afa0b</a:t>
            </a: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05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05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Occurs the fourth Tuesday of every month effective Tuesday, February 22, 2022 until Tuesday, December 27, 2022 from 3:00 PM to 4:00 PM, (UTC-05:00) Eastern Time (US &amp; Canada)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(UTC-05:00) Eastern Time (US &amp; Canada)  |  1 </a:t>
            </a:r>
            <a:r>
              <a:rPr lang="en-US" sz="105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05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050" u="sng" dirty="0">
                <a:solidFill>
                  <a:srgbClr val="00B05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05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More ways to join:</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https://ieeesa.webex.com/ieeesa/j.php?MTID=m55ca5484c290321aba5a38f8837afa0b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meeting number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Meeting number (access code): 2337 483 6851 </a:t>
            </a: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Meeting password: freqtable8</a:t>
            </a:r>
          </a:p>
          <a:p>
            <a:pPr marL="0" marR="0">
              <a:spcBef>
                <a:spcPts val="0"/>
              </a:spcBef>
              <a:spcAft>
                <a:spcPts val="0"/>
              </a:spcAft>
            </a:pPr>
            <a:r>
              <a:rPr lang="en-US" sz="105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+1-646-992-2010,,23374836851##</a:t>
            </a: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p>
          <a:p>
            <a:pPr marL="0" marR="0">
              <a:spcBef>
                <a:spcPts val="0"/>
              </a:spcBef>
              <a:spcAft>
                <a:spcPts val="0"/>
              </a:spcAft>
            </a:pPr>
            <a:r>
              <a:rPr lang="en-US" sz="105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+1-213-306-3065,,23374836851##</a:t>
            </a: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p>
          <a:p>
            <a:pPr marL="0" marR="0">
              <a:spcBef>
                <a:spcPts val="0"/>
              </a:spcBef>
              <a:spcAft>
                <a:spcPts val="0"/>
              </a:spcAft>
            </a:pPr>
            <a:r>
              <a:rPr lang="en-US" sz="105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by phone</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p>
          <a:p>
            <a:pPr marL="0" marR="0">
              <a:spcBef>
                <a:spcPts val="0"/>
              </a:spcBef>
              <a:spcAft>
                <a:spcPts val="0"/>
              </a:spcAft>
            </a:pPr>
            <a:r>
              <a:rPr lang="en-US" sz="105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b="1"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05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23374836851@ieeesa.webex.com</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p>
          <a:p>
            <a:pPr marL="0" marR="0">
              <a:spcBef>
                <a:spcPts val="0"/>
              </a:spcBef>
              <a:spcAft>
                <a:spcPts val="0"/>
              </a:spcAft>
            </a:pPr>
            <a:r>
              <a:rPr lang="en-US" sz="105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05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050" dirty="0">
                <a:solidFill>
                  <a:srgbClr val="00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endParaRPr lang="en-US" sz="800" dirty="0">
              <a:solidFill>
                <a:schemeClr val="tx1"/>
              </a:solidFill>
              <a:effectLst/>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09600" y="590319"/>
            <a:ext cx="8214174"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802.18/19 </a:t>
            </a:r>
            <a:r>
              <a:rPr lang="en-US" sz="2400" dirty="0">
                <a:highlight>
                  <a:srgbClr val="808000"/>
                </a:highlight>
              </a:rPr>
              <a:t>freq. table ad </a:t>
            </a:r>
            <a:r>
              <a:rPr lang="en-US" sz="2400" dirty="0" err="1">
                <a:highlight>
                  <a:srgbClr val="808000"/>
                </a:highlight>
              </a:rPr>
              <a:t>hoc</a:t>
            </a:r>
            <a:r>
              <a:rPr lang="en-US" sz="2400" dirty="0" err="1"/>
              <a:t>_telecon</a:t>
            </a:r>
            <a:r>
              <a:rPr lang="en-US" sz="2400" dirty="0"/>
              <a:t>. call-in, </a:t>
            </a:r>
            <a:r>
              <a:rPr lang="en-US" sz="2400" dirty="0">
                <a:highlight>
                  <a:srgbClr val="808000"/>
                </a:highlight>
              </a:rPr>
              <a:t>22feb-27dec22</a:t>
            </a:r>
          </a:p>
        </p:txBody>
      </p:sp>
    </p:spTree>
    <p:extLst>
      <p:ext uri="{BB962C8B-B14F-4D97-AF65-F5344CB8AC3E}">
        <p14:creationId xmlns:p14="http://schemas.microsoft.com/office/powerpoint/2010/main" val="34125092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Leaders</a:t>
            </a:r>
          </a:p>
          <a:p>
            <a:pPr lvl="1">
              <a:defRPr/>
            </a:pPr>
            <a:r>
              <a:rPr lang="en-US" sz="1600" dirty="0"/>
              <a:t>Co-Lead Jay Holcomb (Itron) </a:t>
            </a:r>
          </a:p>
          <a:p>
            <a:pPr lvl="1">
              <a:defRPr/>
            </a:pPr>
            <a:r>
              <a:rPr lang="en-US" sz="1600" dirty="0"/>
              <a:t>Co-Lead </a:t>
            </a:r>
            <a:r>
              <a:rPr lang="en-US" sz="1600" dirty="0">
                <a:hlinkClick r:id="rId3"/>
              </a:rPr>
              <a:t>Steve Shellhammer (Qualcomm)</a:t>
            </a:r>
            <a:endParaRPr lang="en-US" sz="1600" dirty="0"/>
          </a:p>
          <a:p>
            <a:pPr lvl="1">
              <a:defRPr/>
            </a:pPr>
            <a:endParaRPr lang="en-US" sz="1600" dirty="0"/>
          </a:p>
          <a:p>
            <a:pPr lvl="1">
              <a:defRPr/>
            </a:pPr>
            <a:r>
              <a:rPr lang="en-US" sz="1600" dirty="0"/>
              <a:t>Secretary, anyone?</a:t>
            </a:r>
          </a:p>
          <a:p>
            <a:pPr lvl="1">
              <a:defRPr/>
            </a:pPr>
            <a:endParaRPr lang="en-US" sz="1600" dirty="0">
              <a:solidFill>
                <a:srgbClr val="FF0000"/>
              </a:solidFill>
            </a:endParaRPr>
          </a:p>
          <a:p>
            <a:pPr lvl="1">
              <a:defRP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4"/>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5"/>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200" dirty="0">
                <a:hlinkClick r:id="rId7"/>
              </a:rPr>
              <a:t>https://standards.ieee.org/about/sasb/patcom/materials.html</a:t>
            </a:r>
            <a:r>
              <a:rPr lang="en-US" sz="1600" dirty="0"/>
              <a:t> </a:t>
            </a:r>
            <a:endParaRPr lang="en-US" sz="1800" kern="1600" dirty="0">
              <a:sym typeface="Wingdings" panose="05000000000000000000" pitchFamily="2" charset="2"/>
            </a:endParaRPr>
          </a:p>
          <a:p>
            <a:pPr lvl="1">
              <a:defRPr/>
            </a:pPr>
            <a:r>
              <a:rPr lang="en-US" sz="1600" kern="1600" dirty="0">
                <a:sym typeface="Wingdings" panose="05000000000000000000" pitchFamily="2" charset="2"/>
              </a:rPr>
              <a:t>Copyright notice slides,   nov19 </a:t>
            </a:r>
            <a:r>
              <a:rPr lang="en-US" sz="1200" dirty="0">
                <a:hlinkClick r:id="rId8"/>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9"/>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22feb22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3850488577"/>
              </p:ext>
            </p:extLst>
          </p:nvPr>
        </p:nvGraphicFramePr>
        <p:xfrm>
          <a:off x="6753225" y="3179506"/>
          <a:ext cx="2390775" cy="498988"/>
        </p:xfrm>
        <a:graphic>
          <a:graphicData uri="http://schemas.openxmlformats.org/presentationml/2006/ole">
            <mc:AlternateContent xmlns:mc="http://schemas.openxmlformats.org/markup-compatibility/2006">
              <mc:Choice xmlns:v="urn:schemas-microsoft-com:vml" Requires="v">
                <p:oleObj spid="_x0000_s2110" name="Packager Shell Object" showAsIcon="1" r:id="rId10" imgW="2391120" imgH="534600" progId="Package">
                  <p:embed/>
                </p:oleObj>
              </mc:Choice>
              <mc:Fallback>
                <p:oleObj name="Packager Shell Object" showAsIcon="1" r:id="rId10" imgW="2391120" imgH="534600" progId="Package">
                  <p:embed/>
                  <p:pic>
                    <p:nvPicPr>
                      <p:cNvPr id="0" name=""/>
                      <p:cNvPicPr/>
                      <p:nvPr/>
                    </p:nvPicPr>
                    <p:blipFill>
                      <a:blip r:embed="rId11"/>
                      <a:stretch>
                        <a:fillRect/>
                      </a:stretch>
                    </p:blipFill>
                    <p:spPr>
                      <a:xfrm>
                        <a:off x="6753225" y="3179506"/>
                        <a:ext cx="2390775" cy="498988"/>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D9B5CEE3-085D-4C59-95B6-F28DA548EA4D}"/>
              </a:ext>
            </a:extLst>
          </p:cNvPr>
          <p:cNvGraphicFramePr>
            <a:graphicFrameLocks noChangeAspect="1"/>
          </p:cNvGraphicFramePr>
          <p:nvPr>
            <p:extLst>
              <p:ext uri="{D42A27DB-BD31-4B8C-83A1-F6EECF244321}">
                <p14:modId xmlns:p14="http://schemas.microsoft.com/office/powerpoint/2010/main" val="1941252860"/>
              </p:ext>
            </p:extLst>
          </p:nvPr>
        </p:nvGraphicFramePr>
        <p:xfrm>
          <a:off x="7497057" y="2417507"/>
          <a:ext cx="903109" cy="761999"/>
        </p:xfrm>
        <a:graphic>
          <a:graphicData uri="http://schemas.openxmlformats.org/presentationml/2006/ole">
            <mc:AlternateContent xmlns:mc="http://schemas.openxmlformats.org/markup-compatibility/2006">
              <mc:Choice xmlns:v="urn:schemas-microsoft-com:vml" Requires="v">
                <p:oleObj spid="_x0000_s2111" name="Acrobat Document" showAsIcon="1" r:id="rId12" imgW="914400" imgH="771822" progId="AcroExch.Document.DC">
                  <p:embed/>
                </p:oleObj>
              </mc:Choice>
              <mc:Fallback>
                <p:oleObj name="Acrobat Document" showAsIcon="1" r:id="rId12"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3"/>
                      <a:stretch>
                        <a:fillRect/>
                      </a:stretch>
                    </p:blipFill>
                    <p:spPr>
                      <a:xfrm>
                        <a:off x="7497057" y="2417507"/>
                        <a:ext cx="903109" cy="761999"/>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22feb22</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indent="-285750" algn="ctr">
              <a:lnSpc>
                <a:spcPct val="80000"/>
              </a:lnSpc>
              <a:spcAft>
                <a:spcPct val="40000"/>
              </a:spcAft>
              <a:buSzPct val="150000"/>
              <a:defRPr/>
            </a:pPr>
            <a:r>
              <a:rPr lang="en-US" altLang="en-US" sz="1800" b="1" dirty="0">
                <a:solidFill>
                  <a:schemeClr val="tx1"/>
                </a:solidFill>
                <a:latin typeface="Calibri" panose="020F0502020204030204" pitchFamily="34" charset="0"/>
                <a:cs typeface="Calibri" panose="020F0502020204030204" pitchFamily="34" charset="0"/>
              </a:rPr>
              <a:t>&gt;&gt; Don’t be silent if inappropriate topics are discussed … 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22feb22</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22feb22</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22feb22</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22feb22</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5116687" y="1074653"/>
            <a:ext cx="3722513" cy="5474748"/>
          </a:xfrm>
        </p:spPr>
        <p:txBody>
          <a:bodyPr/>
          <a:lstStyle/>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Any objection to approving the agenda as presented?  </a:t>
            </a:r>
          </a:p>
          <a:p>
            <a:pPr lvl="1">
              <a:buFont typeface="Arial" panose="020B0604020202020204" pitchFamily="34" charset="0"/>
              <a:buChar char="•"/>
            </a:pPr>
            <a:r>
              <a:rPr lang="en-US" altLang="en-US" sz="1600" dirty="0">
                <a:solidFill>
                  <a:schemeClr val="bg1">
                    <a:lumMod val="75000"/>
                  </a:schemeClr>
                </a:solidFill>
              </a:rPr>
              <a:t>None heard.</a:t>
            </a:r>
          </a:p>
          <a:p>
            <a:pPr lvl="1">
              <a:buFont typeface="Arial" panose="020B0604020202020204" pitchFamily="34" charset="0"/>
              <a:buChar char="•"/>
            </a:pPr>
            <a:r>
              <a:rPr lang="en-US" altLang="en-US" sz="1600" dirty="0">
                <a:solidFill>
                  <a:schemeClr val="bg1">
                    <a:lumMod val="75000"/>
                  </a:schemeClr>
                </a:solidFill>
              </a:rPr>
              <a:t>Results:  Approved by unanimous consent</a:t>
            </a:r>
          </a:p>
          <a:p>
            <a:pPr>
              <a:buFont typeface="Arial" panose="020B0604020202020204" pitchFamily="34" charset="0"/>
              <a:buChar char="•"/>
            </a:pPr>
            <a:r>
              <a:rPr lang="en-US" altLang="en-US" sz="1600" b="0" dirty="0">
                <a:solidFill>
                  <a:schemeClr val="bg1">
                    <a:lumMod val="65000"/>
                  </a:schemeClr>
                </a:solidFill>
              </a:rPr>
              <a:t> </a:t>
            </a:r>
          </a:p>
          <a:p>
            <a:pPr>
              <a:buFont typeface="Arial" panose="020B0604020202020204" pitchFamily="34" charset="0"/>
              <a:buChar char="•"/>
            </a:pPr>
            <a:r>
              <a:rPr lang="en-US" altLang="en-US" sz="1600" u="sng" dirty="0"/>
              <a:t>Motion:</a:t>
            </a:r>
            <a:r>
              <a:rPr lang="en-US" altLang="en-US" sz="1600" dirty="0"/>
              <a:t> </a:t>
            </a:r>
            <a:r>
              <a:rPr lang="en-US" altLang="en-US" sz="1600" b="0" dirty="0">
                <a:solidFill>
                  <a:schemeClr val="tx1"/>
                </a:solidFill>
              </a:rPr>
              <a:t>Any objection to approving </a:t>
            </a:r>
            <a:r>
              <a:rPr lang="en-GB" sz="1600" b="0" dirty="0">
                <a:effectLst/>
                <a:ea typeface="SimSun" panose="02010600030101010101" pitchFamily="2" charset="-122"/>
              </a:rPr>
              <a:t>minutes from the last frequency table ad hoc call, in document </a:t>
            </a:r>
            <a:r>
              <a:rPr lang="en-GB" sz="1600" b="0" dirty="0">
                <a:solidFill>
                  <a:schemeClr val="bg1">
                    <a:lumMod val="75000"/>
                  </a:schemeClr>
                </a:solidFill>
                <a:ea typeface="SimSun" panose="02010600030101010101" pitchFamily="2" charset="-122"/>
                <a:hlinkClick r:id="rId2"/>
              </a:rPr>
              <a:t>https://mentor.ieee.org/802.18/dcn/22/18-22-0003-00-0000-minutes-11jan22-adhoc-frequency-table.docx</a:t>
            </a:r>
            <a:r>
              <a:rPr lang="en-GB" sz="1600" b="0" dirty="0">
                <a:solidFill>
                  <a:schemeClr val="bg1">
                    <a:lumMod val="75000"/>
                  </a:schemeClr>
                </a:solidFill>
                <a:ea typeface="SimSun" panose="02010600030101010101" pitchFamily="2" charset="-122"/>
              </a:rPr>
              <a:t> </a:t>
            </a:r>
            <a:r>
              <a:rPr lang="en-US" sz="1000" b="0" i="0" dirty="0">
                <a:solidFill>
                  <a:srgbClr val="000000"/>
                </a:solidFill>
                <a:effectLst/>
                <a:latin typeface="Verdana" panose="020B0604030504040204" pitchFamily="34" charset="0"/>
              </a:rPr>
              <a:t>14-Jan-2022 10:05:32 ET</a:t>
            </a:r>
            <a:r>
              <a:rPr lang="en-US" sz="1400" b="0" dirty="0">
                <a:effectLst/>
                <a:ea typeface="SimSun" panose="02010600030101010101" pitchFamily="2" charset="-122"/>
              </a:rPr>
              <a:t>, </a:t>
            </a:r>
            <a:r>
              <a:rPr lang="en-US" sz="1600" b="0" dirty="0">
                <a:effectLst/>
                <a:ea typeface="SimSun" panose="02010600030101010101" pitchFamily="2" charset="-122"/>
              </a:rPr>
              <a:t>with editorial privilege for the 802.18/.19 chairs.</a:t>
            </a:r>
            <a:r>
              <a:rPr lang="en-US" altLang="en-US" sz="1600" b="0" dirty="0">
                <a:solidFill>
                  <a:schemeClr val="tx1"/>
                </a:solidFill>
              </a:rPr>
              <a:t>	</a:t>
            </a:r>
          </a:p>
          <a:p>
            <a:pPr lvl="1">
              <a:buFont typeface="Arial" panose="020B0604020202020204" pitchFamily="34" charset="0"/>
              <a:buChar char="•"/>
            </a:pPr>
            <a:r>
              <a:rPr lang="en-US" altLang="en-US" sz="1600" dirty="0">
                <a:solidFill>
                  <a:schemeClr val="bg1">
                    <a:lumMod val="75000"/>
                  </a:schemeClr>
                </a:solidFill>
              </a:rPr>
              <a:t>None heard.</a:t>
            </a:r>
          </a:p>
          <a:p>
            <a:pPr lvl="1">
              <a:buFont typeface="Arial" panose="020B0604020202020204" pitchFamily="34" charset="0"/>
              <a:buChar char="•"/>
            </a:pPr>
            <a:r>
              <a:rPr lang="en-US" altLang="en-US" sz="1600" dirty="0">
                <a:solidFill>
                  <a:schemeClr val="bg1">
                    <a:lumMod val="75000"/>
                  </a:schemeClr>
                </a:solidFill>
              </a:rPr>
              <a:t>Results:  Approved by unanimous consent</a:t>
            </a:r>
          </a:p>
          <a:p>
            <a:pPr>
              <a:buFont typeface="Arial" panose="020B0604020202020204" pitchFamily="34" charset="0"/>
              <a:buChar char="•"/>
            </a:pPr>
            <a:endParaRPr lang="en-US" altLang="en-US" sz="1200" dirty="0">
              <a:solidFill>
                <a:schemeClr val="tx1"/>
              </a:solidFill>
            </a:endParaRPr>
          </a:p>
        </p:txBody>
      </p:sp>
      <p:sp>
        <p:nvSpPr>
          <p:cNvPr id="8" name="Content Placeholder 2">
            <a:extLst>
              <a:ext uri="{FF2B5EF4-FFF2-40B4-BE49-F238E27FC236}">
                <a16:creationId xmlns:a16="http://schemas.microsoft.com/office/drawing/2014/main" id="{C96D639E-F92E-4200-B67D-BEF28E485EBE}"/>
              </a:ext>
            </a:extLst>
          </p:cNvPr>
          <p:cNvSpPr txBox="1">
            <a:spLocks/>
          </p:cNvSpPr>
          <p:nvPr/>
        </p:nvSpPr>
        <p:spPr bwMode="auto">
          <a:xfrm>
            <a:off x="608011" y="1041402"/>
            <a:ext cx="4725989" cy="547474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kern="0" dirty="0">
                <a:solidFill>
                  <a:schemeClr val="tx1"/>
                </a:solidFill>
              </a:rPr>
              <a:t>Call to Order</a:t>
            </a:r>
          </a:p>
          <a:p>
            <a:pPr lvl="1">
              <a:spcBef>
                <a:spcPts val="0"/>
              </a:spcBef>
              <a:buFont typeface="Arial" panose="020B0604020202020204" pitchFamily="34" charset="0"/>
              <a:buChar char="•"/>
            </a:pPr>
            <a:r>
              <a:rPr lang="en-US" altLang="en-US" sz="1200" b="1" u="sng" kern="0" dirty="0">
                <a:solidFill>
                  <a:schemeClr val="tx1"/>
                </a:solidFill>
              </a:rPr>
              <a:t>Remember to mute when not speaking, thanks.</a:t>
            </a:r>
          </a:p>
          <a:p>
            <a:pPr lvl="1">
              <a:spcBef>
                <a:spcPts val="0"/>
              </a:spcBef>
              <a:buFont typeface="Arial" panose="020B0604020202020204" pitchFamily="34" charset="0"/>
              <a:buChar char="•"/>
            </a:pPr>
            <a:r>
              <a:rPr lang="en-US" altLang="en-US" sz="1200" b="1" u="sng" kern="0" dirty="0">
                <a:solidFill>
                  <a:schemeClr val="tx1"/>
                </a:solidFill>
              </a:rPr>
              <a:t>Please request Q in chat window.</a:t>
            </a:r>
          </a:p>
          <a:p>
            <a:pPr>
              <a:buFont typeface="Arial" panose="020B0604020202020204" pitchFamily="34" charset="0"/>
              <a:buChar char="•"/>
            </a:pPr>
            <a:r>
              <a:rPr lang="en-US" altLang="en-US" sz="1600" kern="0" dirty="0">
                <a:solidFill>
                  <a:schemeClr val="tx1"/>
                </a:solidFill>
              </a:rPr>
              <a:t>Administrative items</a:t>
            </a:r>
          </a:p>
          <a:p>
            <a:pPr lvl="1">
              <a:spcBef>
                <a:spcPts val="0"/>
              </a:spcBef>
              <a:buFont typeface="Arial" panose="020B0604020202020204" pitchFamily="34" charset="0"/>
              <a:buChar char="•"/>
            </a:pPr>
            <a:r>
              <a:rPr lang="en-US" altLang="en-US" sz="1400" kern="0" dirty="0">
                <a:solidFill>
                  <a:schemeClr val="tx1"/>
                </a:solidFill>
              </a:rPr>
              <a:t>Someone to take some notes,</a:t>
            </a:r>
            <a:r>
              <a:rPr lang="en-US" altLang="en-US" sz="1400" kern="0" dirty="0">
                <a:solidFill>
                  <a:schemeClr val="bg1">
                    <a:lumMod val="85000"/>
                  </a:schemeClr>
                </a:solidFill>
              </a:rPr>
              <a:t> _</a:t>
            </a:r>
            <a:r>
              <a:rPr lang="en-US" altLang="en-US" sz="1400" kern="0" dirty="0">
                <a:solidFill>
                  <a:schemeClr val="tx1"/>
                </a:solidFill>
              </a:rPr>
              <a:t>jay</a:t>
            </a:r>
          </a:p>
          <a:p>
            <a:pPr lvl="1">
              <a:spcBef>
                <a:spcPts val="0"/>
              </a:spcBef>
              <a:buFont typeface="Arial" panose="020B0604020202020204" pitchFamily="34" charset="0"/>
              <a:buChar char="•"/>
            </a:pPr>
            <a:r>
              <a:rPr lang="en-US" altLang="en-US" sz="1400" kern="0" dirty="0">
                <a:solidFill>
                  <a:schemeClr val="tx1"/>
                </a:solidFill>
              </a:rPr>
              <a:t>Attendance &amp; monitor chat window, Stuart  K. </a:t>
            </a:r>
          </a:p>
          <a:p>
            <a:pPr>
              <a:buFont typeface="Arial" panose="020B0604020202020204" pitchFamily="34" charset="0"/>
              <a:buChar char="•"/>
            </a:pPr>
            <a:r>
              <a:rPr lang="en-US" altLang="en-US" sz="1600" kern="0" dirty="0">
                <a:solidFill>
                  <a:schemeClr val="tx1"/>
                </a:solidFill>
              </a:rPr>
              <a:t>Approve agenda and last minutes</a:t>
            </a:r>
          </a:p>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rPr>
              <a:t>Discussion items</a:t>
            </a:r>
            <a:endParaRPr lang="en-US" altLang="en-US" sz="1400" kern="0" dirty="0">
              <a:solidFill>
                <a:schemeClr val="tx1"/>
              </a:solidFill>
            </a:endParaRPr>
          </a:p>
          <a:p>
            <a:pPr lvl="1">
              <a:spcBef>
                <a:spcPts val="0"/>
              </a:spcBef>
              <a:buFont typeface="Arial" panose="020B0604020202020204" pitchFamily="34" charset="0"/>
              <a:buChar char="•"/>
            </a:pPr>
            <a:r>
              <a:rPr lang="en-US" altLang="en-US" sz="1600" kern="0" dirty="0">
                <a:solidFill>
                  <a:schemeClr val="tx1"/>
                </a:solidFill>
              </a:rPr>
              <a:t>Problem Statement/audience, reminder </a:t>
            </a:r>
          </a:p>
          <a:p>
            <a:pPr lvl="1">
              <a:spcBef>
                <a:spcPts val="0"/>
              </a:spcBef>
              <a:buFont typeface="Arial" panose="020B0604020202020204" pitchFamily="34" charset="0"/>
              <a:buChar char="•"/>
            </a:pPr>
            <a:r>
              <a:rPr lang="en-US" altLang="en-US" sz="1600" kern="0" dirty="0">
                <a:solidFill>
                  <a:schemeClr val="tx1"/>
                </a:solidFill>
              </a:rPr>
              <a:t>any updates in the table?</a:t>
            </a:r>
          </a:p>
          <a:p>
            <a:pPr lvl="1">
              <a:spcBef>
                <a:spcPts val="0"/>
              </a:spcBef>
              <a:buFont typeface="Arial" panose="020B0604020202020204" pitchFamily="34" charset="0"/>
              <a:buChar char="•"/>
            </a:pPr>
            <a:r>
              <a:rPr lang="en-US" altLang="en-US" sz="1600" kern="0" dirty="0">
                <a:solidFill>
                  <a:schemeClr val="tx1"/>
                </a:solidFill>
              </a:rPr>
              <a:t>Next steps, moving forward, etc. </a:t>
            </a:r>
          </a:p>
          <a:p>
            <a:pPr lvl="2">
              <a:spcBef>
                <a:spcPts val="0"/>
              </a:spcBef>
              <a:buFont typeface="Arial" panose="020B0604020202020204" pitchFamily="34" charset="0"/>
              <a:buChar char="•"/>
            </a:pPr>
            <a:r>
              <a:rPr lang="en-US" altLang="en-US" sz="1600" kern="0" dirty="0">
                <a:solidFill>
                  <a:schemeClr val="tx1"/>
                </a:solidFill>
              </a:rPr>
              <a:t>comment collection</a:t>
            </a:r>
          </a:p>
          <a:p>
            <a:pPr lvl="1">
              <a:buFont typeface="Arial" panose="020B0604020202020204" pitchFamily="34" charset="0"/>
              <a:buChar char="•"/>
            </a:pPr>
            <a:endParaRPr lang="en-US" altLang="en-US" sz="1200" kern="0" dirty="0">
              <a:solidFill>
                <a:schemeClr val="tx1"/>
              </a:solidFill>
            </a:endParaRPr>
          </a:p>
          <a:p>
            <a:pPr>
              <a:buFont typeface="Arial" panose="020B0604020202020204" pitchFamily="34" charset="0"/>
              <a:buChar char="•"/>
            </a:pPr>
            <a:r>
              <a:rPr lang="en-US" altLang="en-US" sz="1600" kern="0" dirty="0">
                <a:solidFill>
                  <a:schemeClr val="tx1"/>
                </a:solidFill>
              </a:rPr>
              <a:t>Actions required,</a:t>
            </a:r>
          </a:p>
          <a:p>
            <a:pPr lvl="1">
              <a:buFont typeface="Arial" panose="020B0604020202020204" pitchFamily="34" charset="0"/>
              <a:buChar char="•"/>
            </a:pPr>
            <a:r>
              <a:rPr lang="en-US" sz="1600" kern="0" dirty="0">
                <a:ea typeface="SimSun" panose="02010600030101010101" pitchFamily="2" charset="-122"/>
              </a:rPr>
              <a:t>Start up comment collection</a:t>
            </a:r>
          </a:p>
          <a:p>
            <a:pPr lvl="1">
              <a:buFont typeface="Arial" panose="020B0604020202020204" pitchFamily="34" charset="0"/>
              <a:buChar char="•"/>
            </a:pPr>
            <a:r>
              <a:rPr lang="en-US" sz="1600" kern="0" dirty="0">
                <a:ea typeface="SimSun" panose="02010600030101010101" pitchFamily="2" charset="-122"/>
              </a:rPr>
              <a:t>Anything new today</a:t>
            </a:r>
          </a:p>
          <a:p>
            <a:pPr lvl="1">
              <a:buFont typeface="Arial" panose="020B0604020202020204" pitchFamily="34" charset="0"/>
              <a:buChar char="•"/>
            </a:pPr>
            <a:r>
              <a:rPr lang="en-US" altLang="en-US" sz="1600" kern="0" dirty="0">
                <a:solidFill>
                  <a:schemeClr val="tx1"/>
                </a:solidFill>
              </a:rPr>
              <a:t>ongoing: Updating spreadsheet</a:t>
            </a:r>
          </a:p>
          <a:p>
            <a:pPr lvl="1">
              <a:buFont typeface="Arial" panose="020B0604020202020204" pitchFamily="34" charset="0"/>
              <a:buChar char="•"/>
            </a:pPr>
            <a:endParaRPr lang="en-US" altLang="en-US" sz="1200" dirty="0">
              <a:solidFill>
                <a:schemeClr val="tx1"/>
              </a:solidFill>
            </a:endParaRPr>
          </a:p>
          <a:p>
            <a:pPr>
              <a:buFont typeface="Arial" panose="020B0604020202020204" pitchFamily="34" charset="0"/>
              <a:buChar char="•"/>
            </a:pPr>
            <a:r>
              <a:rPr lang="en-US" altLang="en-US" sz="1800" dirty="0">
                <a:solidFill>
                  <a:schemeClr val="tx1"/>
                </a:solidFill>
              </a:rPr>
              <a:t>AOB and Adjourn</a:t>
            </a:r>
          </a:p>
          <a:p>
            <a:pPr lvl="1">
              <a:buFont typeface="Arial" panose="020B0604020202020204" pitchFamily="34" charset="0"/>
              <a:buChar char="•"/>
            </a:pPr>
            <a:endParaRPr lang="en-US" sz="1400" kern="0" dirty="0">
              <a:ea typeface="SimSun" panose="02010600030101010101" pitchFamily="2" charset="-122"/>
            </a:endParaRPr>
          </a:p>
          <a:p>
            <a:pPr>
              <a:buFont typeface="Arial" panose="020B0604020202020204" pitchFamily="34" charset="0"/>
              <a:buChar char="•"/>
            </a:pPr>
            <a:endParaRPr lang="en-US" altLang="en-US" sz="120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273051"/>
          </a:xfrm>
        </p:spPr>
        <p:txBody>
          <a:bodyPr/>
          <a:lstStyle/>
          <a:p>
            <a:r>
              <a:rPr lang="en-US" sz="2400" dirty="0"/>
              <a:t>IEEE 802 Wireless Stds Frequency Table</a:t>
            </a:r>
          </a:p>
        </p:txBody>
      </p:sp>
      <p:sp>
        <p:nvSpPr>
          <p:cNvPr id="3" name="Content Placeholder 2"/>
          <p:cNvSpPr>
            <a:spLocks noGrp="1"/>
          </p:cNvSpPr>
          <p:nvPr>
            <p:ph idx="1"/>
          </p:nvPr>
        </p:nvSpPr>
        <p:spPr>
          <a:xfrm>
            <a:off x="698889" y="871149"/>
            <a:ext cx="8153400" cy="5611453"/>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r>
              <a:rPr lang="en-US" sz="1800" strike="dblStrike" dirty="0">
                <a:solidFill>
                  <a:srgbClr val="333333"/>
                </a:solidFill>
                <a:ea typeface="Times New Roman" panose="02020603050405020304" pitchFamily="18" charset="0"/>
              </a:rPr>
              <a:t>Possible</a:t>
            </a:r>
            <a:r>
              <a:rPr lang="en-US" sz="1800" dirty="0">
                <a:solidFill>
                  <a:srgbClr val="333333"/>
                </a:solidFill>
                <a:ea typeface="Times New Roman" panose="02020603050405020304" pitchFamily="18" charset="0"/>
              </a:rPr>
              <a:t> 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by the family of 802 wireless standards in a regularly maintained database.</a:t>
            </a: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a:t>
            </a:r>
            <a:r>
              <a:rPr lang="en-US" sz="1600" dirty="0">
                <a:effectLst/>
                <a:ea typeface="Calibri" panose="020F0502020204030204" pitchFamily="34" charset="0"/>
              </a:rPr>
              <a:t> identification of potential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for coexistence assessment.</a:t>
            </a:r>
          </a:p>
          <a:p>
            <a:pPr marL="685800" lvl="1">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Key: simple to start, there are many things that can be added over time after that. </a:t>
            </a:r>
            <a:endParaRPr lang="en-US" sz="1600" dirty="0">
              <a:effectLst/>
              <a:ea typeface="Calibri" panose="020F0502020204030204" pitchFamily="34" charset="0"/>
            </a:endParaRPr>
          </a:p>
          <a:p>
            <a:pPr marL="685800" lvl="1">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685800" lvl="1">
              <a:spcBef>
                <a:spcPts val="0"/>
              </a:spcBef>
              <a:spcAft>
                <a:spcPts val="0"/>
              </a:spcAft>
              <a:buFont typeface="Arial" panose="020B0604020202020204" pitchFamily="34" charset="0"/>
              <a:buChar char="•"/>
            </a:pPr>
            <a:endParaRPr lang="en-US" sz="1600" dirty="0">
              <a:effectLst/>
              <a:ea typeface="Calibri" panose="020F0502020204030204" pitchFamily="34" charset="0"/>
            </a:endParaRPr>
          </a:p>
          <a:p>
            <a:pPr marL="400050" lvl="1" indent="0">
              <a:spcBef>
                <a:spcPts val="0"/>
              </a:spcBef>
              <a:spcAft>
                <a:spcPts val="0"/>
              </a:spcAft>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ffectLst/>
                <a:ea typeface="Calibri" panose="020F0502020204030204" pitchFamily="34" charset="0"/>
              </a:rPr>
              <a:t> </a:t>
            </a:r>
            <a:r>
              <a:rPr lang="en-US" sz="1800" b="1" strike="dblStrike" dirty="0">
                <a:solidFill>
                  <a:srgbClr val="333333"/>
                </a:solidFill>
                <a:ea typeface="Times New Roman" panose="02020603050405020304" pitchFamily="18" charset="0"/>
              </a:rPr>
              <a:t>Possible </a:t>
            </a:r>
            <a:r>
              <a:rPr lang="en-US" sz="1800" b="1" dirty="0">
                <a:solidFill>
                  <a:srgbClr val="333333"/>
                </a:solidFill>
                <a:ea typeface="Times New Roman" panose="02020603050405020304" pitchFamily="18" charset="0"/>
              </a:rPr>
              <a:t>Initial Audiences: </a:t>
            </a: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2) 802.19 wireless coexistence working group	</a:t>
            </a:r>
          </a:p>
          <a:p>
            <a:pPr marL="685800" lvl="1">
              <a:spcBef>
                <a:spcPts val="0"/>
              </a:spcBef>
              <a:spcAft>
                <a:spcPts val="0"/>
              </a:spcAft>
              <a:buFont typeface="Arial" panose="020B0604020202020204" pitchFamily="34" charset="0"/>
              <a:buChar char="•"/>
            </a:pPr>
            <a:endParaRPr lang="en-US" sz="1600" dirty="0">
              <a:effectLst/>
              <a:ea typeface="Calibri" panose="020F0502020204030204" pitchFamily="34" charset="0"/>
            </a:endParaRPr>
          </a:p>
          <a:p>
            <a:pPr marL="1085850" lvl="2">
              <a:spcBef>
                <a:spcPts val="0"/>
              </a:spcBef>
              <a:spcAft>
                <a:spcPts val="0"/>
              </a:spcAft>
              <a:buFont typeface="Arial" panose="020B0604020202020204" pitchFamily="34" charset="0"/>
              <a:buChar char="•"/>
            </a:pPr>
            <a:r>
              <a:rPr lang="en-US" sz="1400" u="sng" dirty="0">
                <a:effectLst/>
                <a:ea typeface="Calibri" panose="020F0502020204030204" pitchFamily="34" charset="0"/>
              </a:rPr>
              <a:t>17Dec20: Stop here for now, </a:t>
            </a:r>
            <a:r>
              <a:rPr lang="en-US" sz="1400" dirty="0">
                <a:effectLst/>
                <a:ea typeface="Calibri" panose="020F0502020204030204" pitchFamily="34" charset="0"/>
              </a:rPr>
              <a:t> then below are secondary audiences for later. </a:t>
            </a:r>
          </a:p>
          <a:p>
            <a:pPr marL="1085850" lvl="2">
              <a:spcBef>
                <a:spcPts val="0"/>
              </a:spcBef>
              <a:spcAft>
                <a:spcPts val="0"/>
              </a:spcAft>
              <a:buFont typeface="Arial" panose="020B0604020202020204" pitchFamily="34" charset="0"/>
              <a:buChar char="•"/>
            </a:pPr>
            <a:r>
              <a:rPr lang="en-US" sz="1400" dirty="0">
                <a:solidFill>
                  <a:schemeClr val="bg1">
                    <a:lumMod val="50000"/>
                  </a:schemeClr>
                </a:solidFill>
                <a:ea typeface="Calibri" panose="020F0502020204030204" pitchFamily="34" charset="0"/>
              </a:rPr>
              <a:t>3</a:t>
            </a:r>
            <a:r>
              <a:rPr lang="en-US" sz="1400" dirty="0">
                <a:solidFill>
                  <a:schemeClr val="bg1">
                    <a:lumMod val="50000"/>
                  </a:schemeClr>
                </a:solidFill>
                <a:effectLst/>
                <a:ea typeface="Calibri" panose="020F0502020204030204" pitchFamily="34" charset="0"/>
              </a:rPr>
              <a:t>) non-802 wireless standards developers  	</a:t>
            </a:r>
            <a:r>
              <a:rPr lang="en-US" sz="1400" dirty="0">
                <a:solidFill>
                  <a:schemeClr val="bg1">
                    <a:lumMod val="50000"/>
                  </a:schemeClr>
                </a:solidFill>
                <a:ea typeface="Calibri" panose="020F0502020204030204" pitchFamily="34" charset="0"/>
              </a:rPr>
              <a:t>4</a:t>
            </a:r>
            <a:r>
              <a:rPr lang="en-US" sz="1400" dirty="0">
                <a:solidFill>
                  <a:schemeClr val="bg1">
                    <a:lumMod val="50000"/>
                  </a:schemeClr>
                </a:solidFill>
                <a:effectLst/>
                <a:ea typeface="Calibri" panose="020F0502020204030204" pitchFamily="34" charset="0"/>
              </a:rPr>
              <a:t>) Global regulators</a:t>
            </a:r>
          </a:p>
          <a:p>
            <a:pPr marL="1085850" lvl="2">
              <a:spcBef>
                <a:spcPts val="0"/>
              </a:spcBef>
              <a:spcAft>
                <a:spcPts val="0"/>
              </a:spcAft>
              <a:buFont typeface="Arial" panose="020B0604020202020204" pitchFamily="34" charset="0"/>
              <a:buChar char="•"/>
            </a:pPr>
            <a:r>
              <a:rPr lang="en-US" sz="1400" dirty="0">
                <a:solidFill>
                  <a:schemeClr val="bg1">
                    <a:lumMod val="50000"/>
                  </a:schemeClr>
                </a:solidFill>
                <a:ea typeface="Calibri" panose="020F0502020204030204" pitchFamily="34" charset="0"/>
              </a:rPr>
              <a:t>5</a:t>
            </a:r>
            <a:r>
              <a:rPr lang="en-US" sz="1400" dirty="0">
                <a:solidFill>
                  <a:schemeClr val="bg1">
                    <a:lumMod val="50000"/>
                  </a:schemeClr>
                </a:solidFill>
                <a:effectLst/>
                <a:ea typeface="Calibri" panose="020F0502020204030204" pitchFamily="34" charset="0"/>
              </a:rPr>
              <a:t>) ITU-R							</a:t>
            </a:r>
            <a:r>
              <a:rPr lang="en-US" sz="1400" dirty="0">
                <a:solidFill>
                  <a:schemeClr val="bg1">
                    <a:lumMod val="50000"/>
                  </a:schemeClr>
                </a:solidFill>
                <a:ea typeface="Calibri" panose="020F0502020204030204" pitchFamily="34" charset="0"/>
              </a:rPr>
              <a:t>6) 802.18 Radio Regulatory TAG.</a:t>
            </a:r>
            <a:endParaRPr lang="en-US" sz="1400" dirty="0">
              <a:solidFill>
                <a:schemeClr val="bg1">
                  <a:lumMod val="50000"/>
                </a:schemeClr>
              </a:solidFill>
              <a:effectLst/>
              <a:ea typeface="Calibri" panose="020F0502020204030204" pitchFamily="34" charset="0"/>
            </a:endParaRPr>
          </a:p>
          <a:p>
            <a:pPr marL="1085850" lvl="2">
              <a:spcBef>
                <a:spcPts val="0"/>
              </a:spcBef>
              <a:spcAft>
                <a:spcPts val="0"/>
              </a:spcAft>
              <a:buFont typeface="Arial" panose="020B0604020202020204" pitchFamily="34" charset="0"/>
              <a:buChar char="•"/>
            </a:pPr>
            <a:r>
              <a:rPr lang="en-US" sz="1400" dirty="0">
                <a:solidFill>
                  <a:schemeClr val="bg1">
                    <a:lumMod val="50000"/>
                  </a:schemeClr>
                </a:solidFill>
                <a:effectLst/>
                <a:ea typeface="Calibri" panose="020F0502020204030204" pitchFamily="34" charset="0"/>
              </a:rPr>
              <a:t>7) I</a:t>
            </a:r>
            <a:r>
              <a:rPr lang="en-US" sz="1400" dirty="0">
                <a:solidFill>
                  <a:schemeClr val="bg1">
                    <a:lumMod val="50000"/>
                  </a:schemeClr>
                </a:solidFill>
                <a:ea typeface="Calibri" panose="020F0502020204030204" pitchFamily="34" charset="0"/>
              </a:rPr>
              <a:t>mplementors </a:t>
            </a:r>
            <a:r>
              <a:rPr lang="en-US" sz="1400" dirty="0">
                <a:solidFill>
                  <a:schemeClr val="bg1">
                    <a:lumMod val="50000"/>
                  </a:schemeClr>
                </a:solidFill>
                <a:effectLst/>
                <a:ea typeface="Calibri" panose="020F0502020204030204" pitchFamily="34" charset="0"/>
              </a:rPr>
              <a:t>of 802 wireless standards-based products and services</a:t>
            </a:r>
          </a:p>
          <a:p>
            <a:pPr marL="1085850" lvl="2">
              <a:spcBef>
                <a:spcPts val="0"/>
              </a:spcBef>
              <a:spcAft>
                <a:spcPts val="0"/>
              </a:spcAft>
              <a:buFont typeface="Arial" panose="020B0604020202020204" pitchFamily="34" charset="0"/>
              <a:buChar char="•"/>
            </a:pPr>
            <a:r>
              <a:rPr lang="en-US" sz="1400" dirty="0">
                <a:solidFill>
                  <a:schemeClr val="bg1">
                    <a:lumMod val="50000"/>
                  </a:schemeClr>
                </a:solidFill>
                <a:effectLst/>
                <a:ea typeface="Calibri" panose="020F0502020204030204" pitchFamily="34" charset="0"/>
              </a:rPr>
              <a:t>8) Wireless academic researchers</a:t>
            </a:r>
          </a:p>
          <a:p>
            <a:pPr marL="285750">
              <a:spcBef>
                <a:spcPts val="0"/>
              </a:spcBef>
              <a:spcAft>
                <a:spcPts val="0"/>
              </a:spcAft>
              <a:buFont typeface="Arial" panose="020B0604020202020204" pitchFamily="34" charset="0"/>
              <a:buChar char="•"/>
            </a:pPr>
            <a:endParaRPr lang="en-US" sz="1600" b="1"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22feb22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82542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The Table – updating</a:t>
            </a:r>
          </a:p>
        </p:txBody>
      </p:sp>
      <p:sp>
        <p:nvSpPr>
          <p:cNvPr id="3" name="Content Placeholder 2"/>
          <p:cNvSpPr>
            <a:spLocks noGrp="1"/>
          </p:cNvSpPr>
          <p:nvPr>
            <p:ph idx="1"/>
          </p:nvPr>
        </p:nvSpPr>
        <p:spPr>
          <a:xfrm>
            <a:off x="698889" y="990600"/>
            <a:ext cx="8153400" cy="5484813"/>
          </a:xfrm>
        </p:spPr>
        <p:txBody>
          <a:bodyPr/>
          <a:lstStyle/>
          <a:p>
            <a:pPr marL="1543050" lvl="3">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rPr>
              <a:t>The spreadsheet / initial table of IEEE 802 Wireless Stds Frequency Bands:</a:t>
            </a:r>
          </a:p>
          <a:p>
            <a:pPr marL="685800" lvl="1">
              <a:spcBef>
                <a:spcPts val="0"/>
              </a:spcBef>
              <a:spcAft>
                <a:spcPts val="0"/>
              </a:spcAft>
              <a:buFont typeface="Arial" panose="020B0604020202020204" pitchFamily="34" charset="0"/>
              <a:buChar char="•"/>
            </a:pPr>
            <a:r>
              <a:rPr lang="en-US" sz="1800" b="0" dirty="0">
                <a:solidFill>
                  <a:srgbClr val="333333"/>
                </a:solidFill>
                <a:ea typeface="Times New Roman" panose="02020603050405020304" pitchFamily="18" charset="0"/>
                <a:hlinkClick r:id="rId3"/>
              </a:rPr>
              <a:t>https://mentor.ieee.org/802.18/dcn/22/18-22-0009-00-0000-ieee-802-wireless-standards-table-of-frequency-ranges.xlsx</a:t>
            </a:r>
            <a:r>
              <a:rPr lang="en-US" sz="1800" b="0" dirty="0">
                <a:solidFill>
                  <a:srgbClr val="333333"/>
                </a:solidFill>
                <a:ea typeface="Times New Roman" panose="02020603050405020304" pitchFamily="18" charset="0"/>
              </a:rPr>
              <a:t> </a:t>
            </a: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Any updates for today: ___</a:t>
            </a:r>
          </a:p>
          <a:p>
            <a:pPr marL="685800" lvl="1">
              <a:spcBef>
                <a:spcPts val="0"/>
              </a:spcBef>
              <a:spcAft>
                <a:spcPts val="0"/>
              </a:spcAft>
              <a:buFont typeface="Arial" panose="020B0604020202020204" pitchFamily="34" charset="0"/>
              <a:buChar char="•"/>
            </a:pPr>
            <a:r>
              <a:rPr lang="en-US" sz="1600" b="1" dirty="0">
                <a:solidFill>
                  <a:srgbClr val="333333"/>
                </a:solidFill>
                <a:ea typeface="Times New Roman" panose="02020603050405020304" pitchFamily="18" charset="0"/>
              </a:rPr>
              <a:t>history: </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11jan: working on rev10</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Did the light-range’s sheet come out okay? yes</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What about 802.11ah and </a:t>
            </a:r>
            <a:r>
              <a:rPr lang="en-US" sz="1400" dirty="0" err="1">
                <a:solidFill>
                  <a:srgbClr val="333333"/>
                </a:solidFill>
                <a:ea typeface="Times New Roman" panose="02020603050405020304" pitchFamily="18" charset="0"/>
              </a:rPr>
              <a:t>aj</a:t>
            </a:r>
            <a:r>
              <a:rPr lang="en-US" sz="1400" dirty="0">
                <a:solidFill>
                  <a:srgbClr val="333333"/>
                </a:solidFill>
                <a:ea typeface="Times New Roman" panose="02020603050405020304" pitchFamily="18" charset="0"/>
              </a:rPr>
              <a:t>?  updated</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23nov:  working on rev09:</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Clarified 802.22 orig. std.; filled in many specific freq. ranges for 802.11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Updates a few UWB ranges and add the Light-Ranges Sheet   </a:t>
            </a: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28sep:  working on rev08…</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Updated most of the 802.15 cells/rows, less UWB ones.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And proposing to swap columns D&amp;E to get the clause numbers for the current standard by the current standards. and clarified what goes in the clause cell.  </a:t>
            </a:r>
          </a:p>
          <a:p>
            <a:pPr marL="685800" lvl="1">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27july:  Reviewed the draft of rev07</a:t>
            </a:r>
            <a:endParaRPr lang="en-US" sz="1400" dirty="0">
              <a:solidFill>
                <a:schemeClr val="tx1"/>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In instructions:</a:t>
            </a:r>
          </a:p>
          <a:p>
            <a:pPr marL="1543050"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Clarified Standard-Year and put in an example.</a:t>
            </a:r>
          </a:p>
          <a:p>
            <a:pPr marL="1543050"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Clarified PHY Amendment (Date of Initial Approval) with an example and to not leave blank, copy over the standard if there is no amendment. </a:t>
            </a:r>
          </a:p>
          <a:p>
            <a:pPr marL="1543050" lvl="3">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Clarified PHY Name to start with the Acronym, then the name.  </a:t>
            </a:r>
          </a:p>
          <a:p>
            <a:pPr marL="1085850" lvl="2">
              <a:spcBef>
                <a:spcPts val="0"/>
              </a:spcBef>
              <a:spcAft>
                <a:spcPts val="0"/>
              </a:spcAft>
              <a:buFont typeface="Arial" panose="020B0604020202020204" pitchFamily="34" charset="0"/>
              <a:buChar char="•"/>
            </a:pPr>
            <a:r>
              <a:rPr lang="en-US" sz="1400" dirty="0">
                <a:solidFill>
                  <a:schemeClr val="tx1"/>
                </a:solidFill>
                <a:ea typeface="Times New Roman" panose="02020603050405020304" pitchFamily="18" charset="0"/>
              </a:rPr>
              <a:t>In notes:  Added a general note to only consider Active standards, not in active-withdrawn standards. </a:t>
            </a: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22feb22</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58311445"/>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58195</TotalTime>
  <Words>2566</Words>
  <Application>Microsoft Office PowerPoint</Application>
  <PresentationFormat>On-screen Show (4:3)</PresentationFormat>
  <Paragraphs>319</Paragraphs>
  <Slides>16</Slides>
  <Notes>8</Notes>
  <HiddenSlides>0</HiddenSlides>
  <MMClips>0</MMClips>
  <ScaleCrop>false</ScaleCrop>
  <HeadingPairs>
    <vt:vector size="8" baseType="variant">
      <vt:variant>
        <vt:lpstr>Fonts Used</vt:lpstr>
      </vt:variant>
      <vt:variant>
        <vt:i4>8</vt:i4>
      </vt:variant>
      <vt:variant>
        <vt:lpstr>Theme</vt:lpstr>
      </vt:variant>
      <vt:variant>
        <vt:i4>1</vt:i4>
      </vt:variant>
      <vt:variant>
        <vt:lpstr>Embedded OLE Servers</vt:lpstr>
      </vt:variant>
      <vt:variant>
        <vt:i4>3</vt:i4>
      </vt:variant>
      <vt:variant>
        <vt:lpstr>Slide Titles</vt:lpstr>
      </vt:variant>
      <vt:variant>
        <vt:i4>16</vt:i4>
      </vt:variant>
    </vt:vector>
  </HeadingPairs>
  <TitlesOfParts>
    <vt:vector size="28" baseType="lpstr">
      <vt:lpstr>Arial</vt:lpstr>
      <vt:lpstr>Calibri</vt:lpstr>
      <vt:lpstr>Consolas</vt:lpstr>
      <vt:lpstr>Helvetica</vt:lpstr>
      <vt:lpstr>Monotype Sorts</vt:lpstr>
      <vt:lpstr>Times New Roman</vt:lpstr>
      <vt:lpstr>Verdana</vt:lpstr>
      <vt:lpstr>Wingdings</vt:lpstr>
      <vt:lpstr>Office Theme</vt:lpstr>
      <vt:lpstr>Document</vt:lpstr>
      <vt:lpstr>Packager Shell Object</vt:lpstr>
      <vt:lpstr>Acrobat Document</vt:lpstr>
      <vt:lpstr>IEEE 802 Wireless Stds Frequency Table  Ad Hoc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IEEE 802 Wireless Stds Frequency Table</vt:lpstr>
      <vt:lpstr>The Table – updating</vt:lpstr>
      <vt:lpstr>Moving Forward – comment collection</vt:lpstr>
      <vt:lpstr>Actions Required</vt:lpstr>
      <vt:lpstr>Any Other Business</vt:lpstr>
      <vt:lpstr>Table of IEEE 802 Wireless Stds Frequency Bands – the ad hoc</vt:lpstr>
      <vt:lpstr>Adjourn</vt:lpstr>
      <vt:lpstr>PowerPoint Presentation</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author</cp:lastModifiedBy>
  <cp:revision>3664</cp:revision>
  <cp:lastPrinted>1601-01-01T00:00:00Z</cp:lastPrinted>
  <dcterms:created xsi:type="dcterms:W3CDTF">2016-03-03T14:54:45Z</dcterms:created>
  <dcterms:modified xsi:type="dcterms:W3CDTF">2022-02-15T17:00:30Z</dcterms:modified>
</cp:coreProperties>
</file>